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</p:sldMasterIdLst>
  <p:notesMasterIdLst>
    <p:notesMasterId r:id="rId12"/>
  </p:notesMasterIdLst>
  <p:sldIdLst>
    <p:sldId id="304" r:id="rId3"/>
    <p:sldId id="305" r:id="rId4"/>
    <p:sldId id="273" r:id="rId5"/>
    <p:sldId id="317" r:id="rId6"/>
    <p:sldId id="319" r:id="rId7"/>
    <p:sldId id="313" r:id="rId8"/>
    <p:sldId id="320" r:id="rId9"/>
    <p:sldId id="318" r:id="rId10"/>
    <p:sldId id="312" r:id="rId1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48" autoAdjust="0"/>
    <p:restoredTop sz="94954" autoAdjust="0"/>
  </p:normalViewPr>
  <p:slideViewPr>
    <p:cSldViewPr>
      <p:cViewPr>
        <p:scale>
          <a:sx n="97" d="100"/>
          <a:sy n="97" d="100"/>
        </p:scale>
        <p:origin x="2256" y="832"/>
      </p:cViewPr>
      <p:guideLst>
        <p:guide orient="horz" pos="1620"/>
        <p:guide pos="2880"/>
        <p:guide orient="horz" pos="1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89311-B830-475E-80F1-E166C91F26EF}" type="datetimeFigureOut">
              <a:rPr lang="en-US" smtClean="0"/>
              <a:t>11/8/22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94226-DCFC-4059-B351-D1AEFFD67F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28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94226-DCFC-4059-B351-D1AEFFD67F2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912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94226-DCFC-4059-B351-D1AEFFD67F2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648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94226-DCFC-4059-B351-D1AEFFD67F2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73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Területarányosan ebben a megyében növekedett legnagyobb mértékben hazánkban az erdősültség, az ültetett fafajok jellemzően az akác, az erdei fenyő, a fekete fenyő és a nemesnyár volt. 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94226-DCFC-4059-B351-D1AEFFD67F2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750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faj számára kedvező élőhelyváltozás, úgy mint a nagyüzemi mezőgazdálkodás meghatározóvá válása, valamint az erdősültség növekedése.</a:t>
            </a:r>
            <a:r>
              <a:rPr lang="hu-HU" dirty="0">
                <a:effectLst/>
              </a:rPr>
              <a:t> 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94226-DCFC-4059-B351-D1AEFFD67F2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32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94226-DCFC-4059-B351-D1AEFFD67F2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924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94226-DCFC-4059-B351-D1AEFFD67F2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402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94226-DCFC-4059-B351-D1AEFFD67F2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5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314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Frame 3"/>
          <p:cNvSpPr/>
          <p:nvPr userDrawn="1"/>
        </p:nvSpPr>
        <p:spPr>
          <a:xfrm>
            <a:off x="54000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 userDrawn="1"/>
        </p:nvSpPr>
        <p:spPr>
          <a:xfrm>
            <a:off x="327608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601216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53718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483054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225878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3757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55576" y="466625"/>
            <a:ext cx="7620148" cy="42128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75856" y="0"/>
            <a:ext cx="259228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5394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9F2EC2D3-607F-4842-8AB5-DAC56E382FA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35622" y="195487"/>
            <a:ext cx="6120680" cy="4752526"/>
          </a:xfrm>
          <a:custGeom>
            <a:avLst/>
            <a:gdLst>
              <a:gd name="connsiteX0" fmla="*/ 2088232 w 6120680"/>
              <a:gd name="connsiteY0" fmla="*/ 0 h 4752526"/>
              <a:gd name="connsiteX1" fmla="*/ 4032448 w 6120680"/>
              <a:gd name="connsiteY1" fmla="*/ 0 h 4752526"/>
              <a:gd name="connsiteX2" fmla="*/ 4032448 w 6120680"/>
              <a:gd name="connsiteY2" fmla="*/ 4752526 h 4752526"/>
              <a:gd name="connsiteX3" fmla="*/ 2088232 w 6120680"/>
              <a:gd name="connsiteY3" fmla="*/ 4752526 h 4752526"/>
              <a:gd name="connsiteX4" fmla="*/ 0 w 6120680"/>
              <a:gd name="connsiteY4" fmla="*/ 0 h 4752526"/>
              <a:gd name="connsiteX5" fmla="*/ 1944216 w 6120680"/>
              <a:gd name="connsiteY5" fmla="*/ 0 h 4752526"/>
              <a:gd name="connsiteX6" fmla="*/ 1944216 w 6120680"/>
              <a:gd name="connsiteY6" fmla="*/ 4752526 h 4752526"/>
              <a:gd name="connsiteX7" fmla="*/ 0 w 6120680"/>
              <a:gd name="connsiteY7" fmla="*/ 4752526 h 4752526"/>
              <a:gd name="connsiteX8" fmla="*/ 4176464 w 6120680"/>
              <a:gd name="connsiteY8" fmla="*/ 0 h 4752526"/>
              <a:gd name="connsiteX9" fmla="*/ 6120680 w 6120680"/>
              <a:gd name="connsiteY9" fmla="*/ 0 h 4752526"/>
              <a:gd name="connsiteX10" fmla="*/ 6120680 w 6120680"/>
              <a:gd name="connsiteY10" fmla="*/ 4752526 h 4752526"/>
              <a:gd name="connsiteX11" fmla="*/ 4176464 w 6120680"/>
              <a:gd name="connsiteY11" fmla="*/ 4752526 h 475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20680" h="4752526">
                <a:moveTo>
                  <a:pt x="2088232" y="0"/>
                </a:moveTo>
                <a:lnTo>
                  <a:pt x="4032448" y="0"/>
                </a:lnTo>
                <a:lnTo>
                  <a:pt x="4032448" y="4752526"/>
                </a:lnTo>
                <a:lnTo>
                  <a:pt x="2088232" y="4752526"/>
                </a:lnTo>
                <a:close/>
                <a:moveTo>
                  <a:pt x="0" y="0"/>
                </a:moveTo>
                <a:lnTo>
                  <a:pt x="1944216" y="0"/>
                </a:lnTo>
                <a:lnTo>
                  <a:pt x="1944216" y="4752526"/>
                </a:lnTo>
                <a:lnTo>
                  <a:pt x="0" y="4752526"/>
                </a:lnTo>
                <a:close/>
                <a:moveTo>
                  <a:pt x="4176464" y="0"/>
                </a:moveTo>
                <a:lnTo>
                  <a:pt x="6120680" y="0"/>
                </a:lnTo>
                <a:lnTo>
                  <a:pt x="6120680" y="4752526"/>
                </a:lnTo>
                <a:lnTo>
                  <a:pt x="4176464" y="4752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3843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1579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60440" y="26749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08472" y="185167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742552" y="343584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960440" y="185167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742552" y="185109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308472" y="26749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323528" y="267494"/>
            <a:ext cx="3273112" cy="46805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5949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95536" y="1131589"/>
            <a:ext cx="2808312" cy="3649171"/>
          </a:xfrm>
          <a:prstGeom prst="roundRect">
            <a:avLst>
              <a:gd name="adj" fmla="val 347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31932" y="1238201"/>
            <a:ext cx="2563041" cy="3349772"/>
            <a:chOff x="531932" y="1238201"/>
            <a:chExt cx="2563041" cy="3349772"/>
          </a:xfrm>
        </p:grpSpPr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ounded Rectangle 10"/>
          <p:cNvSpPr/>
          <p:nvPr userDrawn="1"/>
        </p:nvSpPr>
        <p:spPr>
          <a:xfrm>
            <a:off x="3419872" y="1143150"/>
            <a:ext cx="5544616" cy="3649171"/>
          </a:xfrm>
          <a:prstGeom prst="roundRect">
            <a:avLst>
              <a:gd name="adj" fmla="val 347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1925" y="636207"/>
            <a:ext cx="4655223" cy="3951767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11710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278777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05514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691680" y="1843719"/>
            <a:ext cx="7452320" cy="144016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60440" y="2181679"/>
            <a:ext cx="518356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60440" y="2655255"/>
            <a:ext cx="51835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317545"/>
            <a:ext cx="3151673" cy="267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23478"/>
            <a:ext cx="745232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91680" y="699542"/>
            <a:ext cx="745232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771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-2398" y="55552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2398" y="113159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5081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-2398" y="55552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2398" y="113159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52185" y="1599886"/>
            <a:ext cx="1944000" cy="21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7514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82135" y="1599886"/>
            <a:ext cx="1944000" cy="21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687893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612085" y="1599886"/>
            <a:ext cx="1944000" cy="21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18272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642034" y="1599886"/>
            <a:ext cx="1944000" cy="21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748651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1245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843808" y="0"/>
            <a:ext cx="3456384" cy="5143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616302" y="1169208"/>
            <a:ext cx="1915817" cy="29867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D9B7425D-12B5-4BD3-AFE0-E211BEC2925B}"/>
              </a:ext>
            </a:extLst>
          </p:cNvPr>
          <p:cNvSpPr/>
          <p:nvPr userDrawn="1"/>
        </p:nvSpPr>
        <p:spPr>
          <a:xfrm>
            <a:off x="3449684" y="771550"/>
            <a:ext cx="2244633" cy="4032448"/>
          </a:xfrm>
          <a:custGeom>
            <a:avLst/>
            <a:gdLst>
              <a:gd name="connsiteX0" fmla="*/ 1074311 w 2244633"/>
              <a:gd name="connsiteY0" fmla="*/ 3650043 h 4032448"/>
              <a:gd name="connsiteX1" fmla="*/ 1170321 w 2244633"/>
              <a:gd name="connsiteY1" fmla="*/ 3650043 h 4032448"/>
              <a:gd name="connsiteX2" fmla="*/ 1194324 w 2244633"/>
              <a:gd name="connsiteY2" fmla="*/ 3674046 h 4032448"/>
              <a:gd name="connsiteX3" fmla="*/ 1194324 w 2244633"/>
              <a:gd name="connsiteY3" fmla="*/ 3770056 h 4032448"/>
              <a:gd name="connsiteX4" fmla="*/ 1170321 w 2244633"/>
              <a:gd name="connsiteY4" fmla="*/ 3794059 h 4032448"/>
              <a:gd name="connsiteX5" fmla="*/ 1074311 w 2244633"/>
              <a:gd name="connsiteY5" fmla="*/ 3794059 h 4032448"/>
              <a:gd name="connsiteX6" fmla="*/ 1050308 w 2244633"/>
              <a:gd name="connsiteY6" fmla="*/ 3770056 h 4032448"/>
              <a:gd name="connsiteX7" fmla="*/ 1050308 w 2244633"/>
              <a:gd name="connsiteY7" fmla="*/ 3674046 h 4032448"/>
              <a:gd name="connsiteX8" fmla="*/ 1074311 w 2244633"/>
              <a:gd name="connsiteY8" fmla="*/ 3650043 h 4032448"/>
              <a:gd name="connsiteX9" fmla="*/ 1122317 w 2244633"/>
              <a:gd name="connsiteY9" fmla="*/ 3550171 h 4032448"/>
              <a:gd name="connsiteX10" fmla="*/ 960590 w 2244633"/>
              <a:gd name="connsiteY10" fmla="*/ 3718057 h 4032448"/>
              <a:gd name="connsiteX11" fmla="*/ 1122317 w 2244633"/>
              <a:gd name="connsiteY11" fmla="*/ 3885942 h 4032448"/>
              <a:gd name="connsiteX12" fmla="*/ 1284043 w 2244633"/>
              <a:gd name="connsiteY12" fmla="*/ 3718057 h 4032448"/>
              <a:gd name="connsiteX13" fmla="*/ 1122317 w 2244633"/>
              <a:gd name="connsiteY13" fmla="*/ 3550171 h 4032448"/>
              <a:gd name="connsiteX14" fmla="*/ 172664 w 2244633"/>
              <a:gd name="connsiteY14" fmla="*/ 402120 h 4032448"/>
              <a:gd name="connsiteX15" fmla="*/ 172664 w 2244633"/>
              <a:gd name="connsiteY15" fmla="*/ 3359577 h 4032448"/>
              <a:gd name="connsiteX16" fmla="*/ 2071969 w 2244633"/>
              <a:gd name="connsiteY16" fmla="*/ 3359577 h 4032448"/>
              <a:gd name="connsiteX17" fmla="*/ 2071969 w 2244633"/>
              <a:gd name="connsiteY17" fmla="*/ 402120 h 4032448"/>
              <a:gd name="connsiteX18" fmla="*/ 863349 w 2244633"/>
              <a:gd name="connsiteY18" fmla="*/ 133260 h 4032448"/>
              <a:gd name="connsiteX19" fmla="*/ 798608 w 2244633"/>
              <a:gd name="connsiteY19" fmla="*/ 200468 h 4032448"/>
              <a:gd name="connsiteX20" fmla="*/ 863349 w 2244633"/>
              <a:gd name="connsiteY20" fmla="*/ 267675 h 4032448"/>
              <a:gd name="connsiteX21" fmla="*/ 1381284 w 2244633"/>
              <a:gd name="connsiteY21" fmla="*/ 267675 h 4032448"/>
              <a:gd name="connsiteX22" fmla="*/ 1446026 w 2244633"/>
              <a:gd name="connsiteY22" fmla="*/ 200468 h 4032448"/>
              <a:gd name="connsiteX23" fmla="*/ 1381284 w 2244633"/>
              <a:gd name="connsiteY23" fmla="*/ 133260 h 4032448"/>
              <a:gd name="connsiteX24" fmla="*/ 631322 w 2244633"/>
              <a:gd name="connsiteY24" fmla="*/ 126821 h 4032448"/>
              <a:gd name="connsiteX25" fmla="*/ 559314 w 2244633"/>
              <a:gd name="connsiteY25" fmla="*/ 198829 h 4032448"/>
              <a:gd name="connsiteX26" fmla="*/ 631322 w 2244633"/>
              <a:gd name="connsiteY26" fmla="*/ 270837 h 4032448"/>
              <a:gd name="connsiteX27" fmla="*/ 703330 w 2244633"/>
              <a:gd name="connsiteY27" fmla="*/ 198829 h 4032448"/>
              <a:gd name="connsiteX28" fmla="*/ 631322 w 2244633"/>
              <a:gd name="connsiteY28" fmla="*/ 126821 h 4032448"/>
              <a:gd name="connsiteX29" fmla="*/ 374113 w 2244633"/>
              <a:gd name="connsiteY29" fmla="*/ 0 h 4032448"/>
              <a:gd name="connsiteX30" fmla="*/ 1870520 w 2244633"/>
              <a:gd name="connsiteY30" fmla="*/ 0 h 4032448"/>
              <a:gd name="connsiteX31" fmla="*/ 2244633 w 2244633"/>
              <a:gd name="connsiteY31" fmla="*/ 388361 h 4032448"/>
              <a:gd name="connsiteX32" fmla="*/ 2244633 w 2244633"/>
              <a:gd name="connsiteY32" fmla="*/ 3644087 h 4032448"/>
              <a:gd name="connsiteX33" fmla="*/ 1870520 w 2244633"/>
              <a:gd name="connsiteY33" fmla="*/ 4032448 h 4032448"/>
              <a:gd name="connsiteX34" fmla="*/ 374113 w 2244633"/>
              <a:gd name="connsiteY34" fmla="*/ 4032448 h 4032448"/>
              <a:gd name="connsiteX35" fmla="*/ 0 w 2244633"/>
              <a:gd name="connsiteY35" fmla="*/ 3644087 h 4032448"/>
              <a:gd name="connsiteX36" fmla="*/ 0 w 2244633"/>
              <a:gd name="connsiteY36" fmla="*/ 388361 h 4032448"/>
              <a:gd name="connsiteX37" fmla="*/ 374113 w 2244633"/>
              <a:gd name="connsiteY37" fmla="*/ 0 h 403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244633" h="4032448">
                <a:moveTo>
                  <a:pt x="1074311" y="3650043"/>
                </a:moveTo>
                <a:lnTo>
                  <a:pt x="1170321" y="3650043"/>
                </a:lnTo>
                <a:cubicBezTo>
                  <a:pt x="1183577" y="3650043"/>
                  <a:pt x="1194324" y="3660790"/>
                  <a:pt x="1194324" y="3674046"/>
                </a:cubicBezTo>
                <a:lnTo>
                  <a:pt x="1194324" y="3770056"/>
                </a:lnTo>
                <a:cubicBezTo>
                  <a:pt x="1194324" y="3783312"/>
                  <a:pt x="1183577" y="3794059"/>
                  <a:pt x="1170321" y="3794059"/>
                </a:cubicBezTo>
                <a:lnTo>
                  <a:pt x="1074311" y="3794059"/>
                </a:lnTo>
                <a:cubicBezTo>
                  <a:pt x="1061055" y="3794059"/>
                  <a:pt x="1050308" y="3783312"/>
                  <a:pt x="1050308" y="3770056"/>
                </a:cubicBezTo>
                <a:lnTo>
                  <a:pt x="1050308" y="3674046"/>
                </a:lnTo>
                <a:cubicBezTo>
                  <a:pt x="1050308" y="3660790"/>
                  <a:pt x="1061055" y="3650043"/>
                  <a:pt x="1074311" y="3650043"/>
                </a:cubicBezTo>
                <a:close/>
                <a:moveTo>
                  <a:pt x="1122317" y="3550171"/>
                </a:moveTo>
                <a:cubicBezTo>
                  <a:pt x="1032998" y="3550171"/>
                  <a:pt x="960590" y="3625336"/>
                  <a:pt x="960590" y="3718057"/>
                </a:cubicBezTo>
                <a:cubicBezTo>
                  <a:pt x="960590" y="3810777"/>
                  <a:pt x="1032998" y="3885942"/>
                  <a:pt x="1122317" y="3885942"/>
                </a:cubicBezTo>
                <a:cubicBezTo>
                  <a:pt x="1211635" y="3885942"/>
                  <a:pt x="1284043" y="3810777"/>
                  <a:pt x="1284043" y="3718057"/>
                </a:cubicBezTo>
                <a:cubicBezTo>
                  <a:pt x="1284043" y="3625336"/>
                  <a:pt x="1211635" y="3550171"/>
                  <a:pt x="1122317" y="3550171"/>
                </a:cubicBezTo>
                <a:close/>
                <a:moveTo>
                  <a:pt x="172664" y="402120"/>
                </a:moveTo>
                <a:lnTo>
                  <a:pt x="172664" y="3359577"/>
                </a:lnTo>
                <a:lnTo>
                  <a:pt x="2071969" y="3359577"/>
                </a:lnTo>
                <a:lnTo>
                  <a:pt x="2071969" y="402120"/>
                </a:lnTo>
                <a:close/>
                <a:moveTo>
                  <a:pt x="863349" y="133260"/>
                </a:moveTo>
                <a:cubicBezTo>
                  <a:pt x="827594" y="133260"/>
                  <a:pt x="798608" y="163350"/>
                  <a:pt x="798608" y="200468"/>
                </a:cubicBezTo>
                <a:cubicBezTo>
                  <a:pt x="798608" y="237585"/>
                  <a:pt x="827594" y="267675"/>
                  <a:pt x="863349" y="267675"/>
                </a:cubicBezTo>
                <a:lnTo>
                  <a:pt x="1381284" y="267675"/>
                </a:lnTo>
                <a:cubicBezTo>
                  <a:pt x="1417040" y="267675"/>
                  <a:pt x="1446026" y="237585"/>
                  <a:pt x="1446026" y="200468"/>
                </a:cubicBezTo>
                <a:cubicBezTo>
                  <a:pt x="1446026" y="163350"/>
                  <a:pt x="1417040" y="133260"/>
                  <a:pt x="1381284" y="133260"/>
                </a:cubicBezTo>
                <a:close/>
                <a:moveTo>
                  <a:pt x="631322" y="126821"/>
                </a:moveTo>
                <a:cubicBezTo>
                  <a:pt x="591553" y="126821"/>
                  <a:pt x="559314" y="159060"/>
                  <a:pt x="559314" y="198829"/>
                </a:cubicBezTo>
                <a:cubicBezTo>
                  <a:pt x="559314" y="238598"/>
                  <a:pt x="591553" y="270837"/>
                  <a:pt x="631322" y="270837"/>
                </a:cubicBezTo>
                <a:cubicBezTo>
                  <a:pt x="671091" y="270837"/>
                  <a:pt x="703330" y="238598"/>
                  <a:pt x="703330" y="198829"/>
                </a:cubicBezTo>
                <a:cubicBezTo>
                  <a:pt x="703330" y="159060"/>
                  <a:pt x="671091" y="126821"/>
                  <a:pt x="631322" y="126821"/>
                </a:cubicBezTo>
                <a:close/>
                <a:moveTo>
                  <a:pt x="374113" y="0"/>
                </a:moveTo>
                <a:lnTo>
                  <a:pt x="1870520" y="0"/>
                </a:lnTo>
                <a:cubicBezTo>
                  <a:pt x="2077136" y="0"/>
                  <a:pt x="2244633" y="173876"/>
                  <a:pt x="2244633" y="388361"/>
                </a:cubicBezTo>
                <a:lnTo>
                  <a:pt x="2244633" y="3644087"/>
                </a:lnTo>
                <a:cubicBezTo>
                  <a:pt x="2244633" y="3858572"/>
                  <a:pt x="2077136" y="4032448"/>
                  <a:pt x="1870520" y="4032448"/>
                </a:cubicBezTo>
                <a:lnTo>
                  <a:pt x="374113" y="4032448"/>
                </a:lnTo>
                <a:cubicBezTo>
                  <a:pt x="167497" y="4032448"/>
                  <a:pt x="0" y="3858572"/>
                  <a:pt x="0" y="3644087"/>
                </a:cubicBezTo>
                <a:lnTo>
                  <a:pt x="0" y="388361"/>
                </a:lnTo>
                <a:cubicBezTo>
                  <a:pt x="0" y="173876"/>
                  <a:pt x="167497" y="0"/>
                  <a:pt x="374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30963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33500" y="1491630"/>
            <a:ext cx="2644455" cy="19917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6139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045692"/>
            <a:ext cx="9153525" cy="2097807"/>
          </a:xfrm>
          <a:custGeom>
            <a:avLst/>
            <a:gdLst>
              <a:gd name="connsiteX0" fmla="*/ 0 w 9144000"/>
              <a:gd name="connsiteY0" fmla="*/ 0 h 1059582"/>
              <a:gd name="connsiteX1" fmla="*/ 9144000 w 9144000"/>
              <a:gd name="connsiteY1" fmla="*/ 0 h 1059582"/>
              <a:gd name="connsiteX2" fmla="*/ 9144000 w 9144000"/>
              <a:gd name="connsiteY2" fmla="*/ 1059582 h 1059582"/>
              <a:gd name="connsiteX3" fmla="*/ 0 w 9144000"/>
              <a:gd name="connsiteY3" fmla="*/ 1059582 h 1059582"/>
              <a:gd name="connsiteX4" fmla="*/ 0 w 9144000"/>
              <a:gd name="connsiteY4" fmla="*/ 0 h 1059582"/>
              <a:gd name="connsiteX0" fmla="*/ 0 w 9153525"/>
              <a:gd name="connsiteY0" fmla="*/ 1038225 h 2097807"/>
              <a:gd name="connsiteX1" fmla="*/ 9153525 w 9153525"/>
              <a:gd name="connsiteY1" fmla="*/ 0 h 2097807"/>
              <a:gd name="connsiteX2" fmla="*/ 9144000 w 9153525"/>
              <a:gd name="connsiteY2" fmla="*/ 2097807 h 2097807"/>
              <a:gd name="connsiteX3" fmla="*/ 0 w 9153525"/>
              <a:gd name="connsiteY3" fmla="*/ 2097807 h 2097807"/>
              <a:gd name="connsiteX4" fmla="*/ 0 w 9153525"/>
              <a:gd name="connsiteY4" fmla="*/ 1038225 h 209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525" h="2097807">
                <a:moveTo>
                  <a:pt x="0" y="1038225"/>
                </a:moveTo>
                <a:lnTo>
                  <a:pt x="9153525" y="0"/>
                </a:lnTo>
                <a:lnTo>
                  <a:pt x="9144000" y="2097807"/>
                </a:lnTo>
                <a:lnTo>
                  <a:pt x="0" y="2097807"/>
                </a:lnTo>
                <a:lnTo>
                  <a:pt x="0" y="10382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214344"/>
            <a:ext cx="3816424" cy="36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71160" y="1374774"/>
            <a:ext cx="3455535" cy="2323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294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39426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235891" y="3075998"/>
            <a:ext cx="2862064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890886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094420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439426" y="1275606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6890886" y="1275606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3590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1" r:id="rId3"/>
    <p:sldLayoutId id="2147483660" r:id="rId4"/>
    <p:sldLayoutId id="2147483673" r:id="rId5"/>
    <p:sldLayoutId id="2147483655" r:id="rId6"/>
    <p:sldLayoutId id="2147483665" r:id="rId7"/>
    <p:sldLayoutId id="2147483666" r:id="rId8"/>
    <p:sldLayoutId id="2147483667" r:id="rId9"/>
    <p:sldLayoutId id="2147483674" r:id="rId10"/>
    <p:sldLayoutId id="2147483669" r:id="rId11"/>
    <p:sldLayoutId id="2147483662" r:id="rId12"/>
    <p:sldLayoutId id="2147483672" r:id="rId13"/>
    <p:sldLayoutId id="2147483664" r:id="rId14"/>
    <p:sldLayoutId id="2147483671" r:id="rId15"/>
    <p:sldLayoutId id="2147483656" r:id="rId16"/>
    <p:sldLayoutId id="2147483675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tiff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0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1.svg"/><Relationship Id="rId9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3.pn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jpeg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tiff"/><Relationship Id="rId4" Type="http://schemas.openxmlformats.org/officeDocument/2006/relationships/image" Target="../media/image2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ép 27">
            <a:extLst>
              <a:ext uri="{FF2B5EF4-FFF2-40B4-BE49-F238E27FC236}">
                <a16:creationId xmlns:a16="http://schemas.microsoft.com/office/drawing/2014/main" id="{A3E6ADF8-FEF8-4C4C-8748-7595123D8E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70C9AEF4-010D-784B-9BF1-43E8A55E9B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534894"/>
            <a:ext cx="9144000" cy="1440160"/>
          </a:xfrm>
          <a:solidFill>
            <a:schemeClr val="bg1"/>
          </a:solidFill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hu-HU" altLang="ko-KR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hu-H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BÁCS-KISKUN MEGYE </a:t>
            </a:r>
            <a:br>
              <a:rPr lang="hu-H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hu-H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VADÁLLOMÁNYÁNAK ÉS VAGYON-ÉRTÉKÉNEK ALAKULÁSA </a:t>
            </a:r>
          </a:p>
          <a:p>
            <a:r>
              <a:rPr lang="hu-H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AZ ERDŐSÜLTSÉG VÁLTOZÁSÁNAK TÜKRÉBEN</a:t>
            </a:r>
          </a:p>
          <a:p>
            <a:pPr>
              <a:spcBef>
                <a:spcPts val="0"/>
              </a:spcBef>
              <a:defRPr/>
            </a:pPr>
            <a:endParaRPr lang="hu-HU" altLang="ko-KR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hu-HU" altLang="ko-KR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KAPOCSI GERGELY </a:t>
            </a:r>
            <a:br>
              <a:rPr lang="hu-HU" altLang="ko-KR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hu-HU" altLang="ko-KR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témavezető: Dr. HORVÁTH SÁNDOR	 	</a:t>
            </a:r>
            <a:r>
              <a:rPr lang="hu-HU" altLang="ko-K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PhD hallgató</a:t>
            </a:r>
            <a:r>
              <a:rPr lang="hu-HU" altLang="ko-KR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társtémavezető: Dr. LÁSZLÓ RICHÁRD</a:t>
            </a:r>
            <a:br>
              <a:rPr lang="hu-HU" altLang="ko-KR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hu-HU" altLang="ko-KR" sz="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0"/>
              </a:spcBef>
              <a:defRPr/>
            </a:pPr>
            <a:endParaRPr lang="hu-HU" altLang="ko-KR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3905B4EB-490F-3F43-A6BB-CA02A1EC8F1A}"/>
              </a:ext>
            </a:extLst>
          </p:cNvPr>
          <p:cNvSpPr txBox="1"/>
          <p:nvPr/>
        </p:nvSpPr>
        <p:spPr>
          <a:xfrm>
            <a:off x="7884368" y="4766120"/>
            <a:ext cx="1248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" dirty="0"/>
              <a:t>Lakitelek, 2022.11.10.</a:t>
            </a:r>
          </a:p>
        </p:txBody>
      </p:sp>
      <p:pic>
        <p:nvPicPr>
          <p:cNvPr id="8" name="Graphic 1">
            <a:extLst>
              <a:ext uri="{FF2B5EF4-FFF2-40B4-BE49-F238E27FC236}">
                <a16:creationId xmlns:a16="http://schemas.microsoft.com/office/drawing/2014/main" id="{B603D4AE-9C7D-794B-AA0E-2F087BFCE7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256" t="32191" b="2748"/>
          <a:stretch/>
        </p:blipFill>
        <p:spPr>
          <a:xfrm>
            <a:off x="8017152" y="3528384"/>
            <a:ext cx="1152000" cy="44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27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5F5CA63B-7795-0A4B-A95B-75433C2CD5ED}"/>
              </a:ext>
            </a:extLst>
          </p:cNvPr>
          <p:cNvSpPr txBox="1">
            <a:spLocks/>
          </p:cNvSpPr>
          <p:nvPr/>
        </p:nvSpPr>
        <p:spPr>
          <a:xfrm>
            <a:off x="2627784" y="555526"/>
            <a:ext cx="648072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3600" b="1" dirty="0">
                <a:solidFill>
                  <a:schemeClr val="bg1"/>
                </a:solidFill>
                <a:cs typeface="Arial" pitchFamily="34" charset="0"/>
              </a:rPr>
              <a:t>Agenda</a:t>
            </a:r>
          </a:p>
        </p:txBody>
      </p:sp>
      <p:grpSp>
        <p:nvGrpSpPr>
          <p:cNvPr id="10" name="Group 37">
            <a:extLst>
              <a:ext uri="{FF2B5EF4-FFF2-40B4-BE49-F238E27FC236}">
                <a16:creationId xmlns:a16="http://schemas.microsoft.com/office/drawing/2014/main" id="{FF2D60AB-235F-0F43-9291-8F0525FFF545}"/>
              </a:ext>
            </a:extLst>
          </p:cNvPr>
          <p:cNvGrpSpPr/>
          <p:nvPr/>
        </p:nvGrpSpPr>
        <p:grpSpPr>
          <a:xfrm>
            <a:off x="3428474" y="3405169"/>
            <a:ext cx="4902230" cy="534733"/>
            <a:chOff x="2299400" y="1781114"/>
            <a:chExt cx="4576856" cy="53473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DF88FA5-5AEC-D942-A2D1-936E98352CFC}"/>
                </a:ext>
              </a:extLst>
            </p:cNvPr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altLang="ko-KR" sz="1400" b="1" dirty="0">
                  <a:solidFill>
                    <a:schemeClr val="bg1"/>
                  </a:solidFill>
                  <a:cs typeface="Arial" pitchFamily="34" charset="0"/>
                </a:rPr>
                <a:t>Vadgazdálkodás pénzügyi mutatóinak alakulása</a:t>
              </a: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6598741A-0FFD-9144-96C5-E9453C3F1C65}"/>
                </a:ext>
              </a:extLst>
            </p:cNvPr>
            <p:cNvSpPr txBox="1"/>
            <p:nvPr/>
          </p:nvSpPr>
          <p:spPr bwMode="auto">
            <a:xfrm>
              <a:off x="2299400" y="2038848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hu-HU" altLang="ko-KR" sz="1200" i="1" dirty="0">
                  <a:solidFill>
                    <a:schemeClr val="bg1"/>
                  </a:solidFill>
                  <a:cs typeface="Arial" pitchFamily="34" charset="0"/>
                </a:rPr>
                <a:t>Pénzügyi eredmények</a:t>
              </a:r>
            </a:p>
          </p:txBody>
        </p:sp>
      </p:grpSp>
      <p:grpSp>
        <p:nvGrpSpPr>
          <p:cNvPr id="13" name="Group 48">
            <a:extLst>
              <a:ext uri="{FF2B5EF4-FFF2-40B4-BE49-F238E27FC236}">
                <a16:creationId xmlns:a16="http://schemas.microsoft.com/office/drawing/2014/main" id="{BCA66059-4B33-AC45-B5AA-CA1742B46DF5}"/>
              </a:ext>
            </a:extLst>
          </p:cNvPr>
          <p:cNvGrpSpPr/>
          <p:nvPr/>
        </p:nvGrpSpPr>
        <p:grpSpPr>
          <a:xfrm>
            <a:off x="3428474" y="1400617"/>
            <a:ext cx="4902230" cy="534733"/>
            <a:chOff x="2299400" y="1781114"/>
            <a:chExt cx="4576856" cy="534733"/>
          </a:xfrm>
        </p:grpSpPr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97DB2FBB-3F6A-7C4C-A42F-0E04C7CFDC8D}"/>
                </a:ext>
              </a:extLst>
            </p:cNvPr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altLang="ko-KR" sz="1400" b="1" dirty="0">
                  <a:solidFill>
                    <a:schemeClr val="bg1"/>
                  </a:solidFill>
                  <a:cs typeface="Arial" pitchFamily="34" charset="0"/>
                </a:rPr>
                <a:t>Kutatási téma</a:t>
              </a:r>
            </a:p>
          </p:txBody>
        </p: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1E41C896-C7A5-C54A-AF57-30DACEC491E3}"/>
                </a:ext>
              </a:extLst>
            </p:cNvPr>
            <p:cNvSpPr txBox="1"/>
            <p:nvPr/>
          </p:nvSpPr>
          <p:spPr bwMode="auto">
            <a:xfrm>
              <a:off x="2299400" y="2038848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hu-HU" altLang="ko-KR" sz="1200" i="1" dirty="0">
                  <a:solidFill>
                    <a:schemeClr val="bg1"/>
                  </a:solidFill>
                  <a:cs typeface="Arial" pitchFamily="34" charset="0"/>
                </a:rPr>
                <a:t>Teríték adatok, vadgazdálkodás bevételei és költségei</a:t>
              </a:r>
            </a:p>
          </p:txBody>
        </p:sp>
      </p:grpSp>
      <p:grpSp>
        <p:nvGrpSpPr>
          <p:cNvPr id="16" name="Group 51">
            <a:extLst>
              <a:ext uri="{FF2B5EF4-FFF2-40B4-BE49-F238E27FC236}">
                <a16:creationId xmlns:a16="http://schemas.microsoft.com/office/drawing/2014/main" id="{054C37FA-5466-5446-ADD5-535ACBCF13A7}"/>
              </a:ext>
            </a:extLst>
          </p:cNvPr>
          <p:cNvGrpSpPr/>
          <p:nvPr/>
        </p:nvGrpSpPr>
        <p:grpSpPr>
          <a:xfrm>
            <a:off x="3428474" y="2070725"/>
            <a:ext cx="4902230" cy="534733"/>
            <a:chOff x="2299400" y="1781114"/>
            <a:chExt cx="4576856" cy="534733"/>
          </a:xfrm>
        </p:grpSpPr>
        <p:sp>
          <p:nvSpPr>
            <p:cNvPr id="17" name="TextBox 10">
              <a:extLst>
                <a:ext uri="{FF2B5EF4-FFF2-40B4-BE49-F238E27FC236}">
                  <a16:creationId xmlns:a16="http://schemas.microsoft.com/office/drawing/2014/main" id="{7D572661-18A9-6F49-9889-6E5304FE4D53}"/>
                </a:ext>
              </a:extLst>
            </p:cNvPr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altLang="ko-KR" sz="1400" b="1" dirty="0">
                  <a:solidFill>
                    <a:schemeClr val="bg1"/>
                  </a:solidFill>
                  <a:cs typeface="Arial" pitchFamily="34" charset="0"/>
                </a:rPr>
                <a:t>Erdősültség alakulása</a:t>
              </a:r>
            </a:p>
          </p:txBody>
        </p:sp>
        <p:sp>
          <p:nvSpPr>
            <p:cNvPr id="18" name="TextBox 12">
              <a:extLst>
                <a:ext uri="{FF2B5EF4-FFF2-40B4-BE49-F238E27FC236}">
                  <a16:creationId xmlns:a16="http://schemas.microsoft.com/office/drawing/2014/main" id="{2F199126-D4BD-604D-A5CA-F7EAD002E91F}"/>
                </a:ext>
              </a:extLst>
            </p:cNvPr>
            <p:cNvSpPr txBox="1"/>
            <p:nvPr/>
          </p:nvSpPr>
          <p:spPr bwMode="auto">
            <a:xfrm>
              <a:off x="2299400" y="2038848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hu-HU" altLang="ko-KR" sz="1200" i="1" dirty="0">
                  <a:solidFill>
                    <a:schemeClr val="bg1"/>
                  </a:solidFill>
                  <a:cs typeface="Arial" pitchFamily="34" charset="0"/>
                </a:rPr>
                <a:t>Hosszú távú kitekintés</a:t>
              </a:r>
            </a:p>
          </p:txBody>
        </p:sp>
      </p:grpSp>
      <p:grpSp>
        <p:nvGrpSpPr>
          <p:cNvPr id="19" name="Group 54">
            <a:extLst>
              <a:ext uri="{FF2B5EF4-FFF2-40B4-BE49-F238E27FC236}">
                <a16:creationId xmlns:a16="http://schemas.microsoft.com/office/drawing/2014/main" id="{B723EA7E-5220-714E-85F5-469456299EB1}"/>
              </a:ext>
            </a:extLst>
          </p:cNvPr>
          <p:cNvGrpSpPr/>
          <p:nvPr/>
        </p:nvGrpSpPr>
        <p:grpSpPr>
          <a:xfrm>
            <a:off x="3428474" y="2740833"/>
            <a:ext cx="4902230" cy="534733"/>
            <a:chOff x="2299400" y="1781114"/>
            <a:chExt cx="4576856" cy="534733"/>
          </a:xfrm>
        </p:grpSpPr>
        <p:sp>
          <p:nvSpPr>
            <p:cNvPr id="20" name="TextBox 10">
              <a:extLst>
                <a:ext uri="{FF2B5EF4-FFF2-40B4-BE49-F238E27FC236}">
                  <a16:creationId xmlns:a16="http://schemas.microsoft.com/office/drawing/2014/main" id="{1B0B00B9-6BC1-5A48-8834-819088A8C380}"/>
                </a:ext>
              </a:extLst>
            </p:cNvPr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altLang="ko-KR" sz="1400" b="1" dirty="0">
                  <a:solidFill>
                    <a:schemeClr val="bg1"/>
                  </a:solidFill>
                  <a:cs typeface="Arial" pitchFamily="34" charset="0"/>
                </a:rPr>
                <a:t>Vadállomány alakulása</a:t>
              </a:r>
            </a:p>
          </p:txBody>
        </p:sp>
        <p:sp>
          <p:nvSpPr>
            <p:cNvPr id="21" name="TextBox 12">
              <a:extLst>
                <a:ext uri="{FF2B5EF4-FFF2-40B4-BE49-F238E27FC236}">
                  <a16:creationId xmlns:a16="http://schemas.microsoft.com/office/drawing/2014/main" id="{9CADB0C2-6404-CE44-84E3-7D32318006EB}"/>
                </a:ext>
              </a:extLst>
            </p:cNvPr>
            <p:cNvSpPr txBox="1"/>
            <p:nvPr/>
          </p:nvSpPr>
          <p:spPr bwMode="auto">
            <a:xfrm>
              <a:off x="2299400" y="2038848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hu-HU" altLang="ko-KR" sz="1200" i="1" dirty="0">
                  <a:solidFill>
                    <a:schemeClr val="bg1"/>
                  </a:solidFill>
                  <a:cs typeface="Arial" pitchFamily="34" charset="0"/>
                </a:rPr>
                <a:t>Apró- és agyvadfajok hasznosítási adatai alapján</a:t>
              </a:r>
            </a:p>
          </p:txBody>
        </p:sp>
      </p:grpSp>
      <p:sp>
        <p:nvSpPr>
          <p:cNvPr id="28" name="TextBox 4">
            <a:extLst>
              <a:ext uri="{FF2B5EF4-FFF2-40B4-BE49-F238E27FC236}">
                <a16:creationId xmlns:a16="http://schemas.microsoft.com/office/drawing/2014/main" id="{805CB530-B498-1545-9FF6-FCDFFEF063EF}"/>
              </a:ext>
            </a:extLst>
          </p:cNvPr>
          <p:cNvSpPr txBox="1"/>
          <p:nvPr/>
        </p:nvSpPr>
        <p:spPr>
          <a:xfrm>
            <a:off x="2627784" y="1446769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ko-KR" sz="2800" b="1">
                <a:solidFill>
                  <a:schemeClr val="accent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29" name="TextBox 4">
            <a:extLst>
              <a:ext uri="{FF2B5EF4-FFF2-40B4-BE49-F238E27FC236}">
                <a16:creationId xmlns:a16="http://schemas.microsoft.com/office/drawing/2014/main" id="{C39544B4-4825-FB44-96C9-FCCF3D3561B7}"/>
              </a:ext>
            </a:extLst>
          </p:cNvPr>
          <p:cNvSpPr txBox="1"/>
          <p:nvPr/>
        </p:nvSpPr>
        <p:spPr>
          <a:xfrm>
            <a:off x="2627784" y="2116877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ko-KR" sz="2800" b="1">
                <a:solidFill>
                  <a:schemeClr val="accent2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30" name="TextBox 4">
            <a:extLst>
              <a:ext uri="{FF2B5EF4-FFF2-40B4-BE49-F238E27FC236}">
                <a16:creationId xmlns:a16="http://schemas.microsoft.com/office/drawing/2014/main" id="{339D7FDB-11F9-ED48-AB27-97D77955E6EB}"/>
              </a:ext>
            </a:extLst>
          </p:cNvPr>
          <p:cNvSpPr txBox="1"/>
          <p:nvPr/>
        </p:nvSpPr>
        <p:spPr>
          <a:xfrm>
            <a:off x="2627784" y="2786985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ko-KR" sz="2800" b="1">
                <a:solidFill>
                  <a:schemeClr val="accent3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31" name="TextBox 4">
            <a:extLst>
              <a:ext uri="{FF2B5EF4-FFF2-40B4-BE49-F238E27FC236}">
                <a16:creationId xmlns:a16="http://schemas.microsoft.com/office/drawing/2014/main" id="{B97965FE-2321-F648-B292-0CEB816622F7}"/>
              </a:ext>
            </a:extLst>
          </p:cNvPr>
          <p:cNvSpPr txBox="1"/>
          <p:nvPr/>
        </p:nvSpPr>
        <p:spPr>
          <a:xfrm>
            <a:off x="2627784" y="3457093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ko-KR" sz="2800" b="1" dirty="0">
                <a:solidFill>
                  <a:schemeClr val="accent4"/>
                </a:solidFill>
                <a:cs typeface="Arial" pitchFamily="34" charset="0"/>
              </a:rPr>
              <a:t>04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ED8B122A-1F5D-4345-9090-B1D433A20E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564378" cy="5143500"/>
          </a:xfrm>
          <a:prstGeom prst="rect">
            <a:avLst/>
          </a:prstGeom>
        </p:spPr>
      </p:pic>
      <p:pic>
        <p:nvPicPr>
          <p:cNvPr id="22" name="Graphic 1">
            <a:extLst>
              <a:ext uri="{FF2B5EF4-FFF2-40B4-BE49-F238E27FC236}">
                <a16:creationId xmlns:a16="http://schemas.microsoft.com/office/drawing/2014/main" id="{EB0BCFCA-1A57-7D40-8D05-EE6D2A90FE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256" t="32191" b="2748"/>
          <a:stretch/>
        </p:blipFill>
        <p:spPr>
          <a:xfrm>
            <a:off x="8028512" y="496"/>
            <a:ext cx="1152000" cy="446932"/>
          </a:xfrm>
          <a:prstGeom prst="rect">
            <a:avLst/>
          </a:prstGeom>
        </p:spPr>
      </p:pic>
      <p:grpSp>
        <p:nvGrpSpPr>
          <p:cNvPr id="24" name="Group 37">
            <a:extLst>
              <a:ext uri="{FF2B5EF4-FFF2-40B4-BE49-F238E27FC236}">
                <a16:creationId xmlns:a16="http://schemas.microsoft.com/office/drawing/2014/main" id="{3AD69AFC-598A-A04C-B249-17CF33580599}"/>
              </a:ext>
            </a:extLst>
          </p:cNvPr>
          <p:cNvGrpSpPr/>
          <p:nvPr/>
        </p:nvGrpSpPr>
        <p:grpSpPr>
          <a:xfrm>
            <a:off x="3439021" y="4053241"/>
            <a:ext cx="4902230" cy="534733"/>
            <a:chOff x="2299400" y="1781114"/>
            <a:chExt cx="4576856" cy="534733"/>
          </a:xfrm>
        </p:grpSpPr>
        <p:sp>
          <p:nvSpPr>
            <p:cNvPr id="25" name="TextBox 10">
              <a:extLst>
                <a:ext uri="{FF2B5EF4-FFF2-40B4-BE49-F238E27FC236}">
                  <a16:creationId xmlns:a16="http://schemas.microsoft.com/office/drawing/2014/main" id="{FF4B42DB-712F-854B-B70E-FEA3516DD4CB}"/>
                </a:ext>
              </a:extLst>
            </p:cNvPr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altLang="ko-KR" sz="1400" b="1" dirty="0">
                  <a:solidFill>
                    <a:schemeClr val="bg1"/>
                  </a:solidFill>
                  <a:cs typeface="Arial" pitchFamily="34" charset="0"/>
                </a:rPr>
                <a:t>Összefoglalás</a:t>
              </a:r>
            </a:p>
          </p:txBody>
        </p:sp>
        <p:sp>
          <p:nvSpPr>
            <p:cNvPr id="26" name="TextBox 12">
              <a:extLst>
                <a:ext uri="{FF2B5EF4-FFF2-40B4-BE49-F238E27FC236}">
                  <a16:creationId xmlns:a16="http://schemas.microsoft.com/office/drawing/2014/main" id="{3035573E-B688-8B4A-B79B-E1CD3F6E6F28}"/>
                </a:ext>
              </a:extLst>
            </p:cNvPr>
            <p:cNvSpPr txBox="1"/>
            <p:nvPr/>
          </p:nvSpPr>
          <p:spPr bwMode="auto">
            <a:xfrm>
              <a:off x="2299400" y="2038848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hu-HU" altLang="ko-KR" sz="1200" i="1" dirty="0">
                  <a:solidFill>
                    <a:schemeClr val="bg1"/>
                  </a:solidFill>
                  <a:cs typeface="Arial" pitchFamily="34" charset="0"/>
                </a:rPr>
                <a:t>Aktualitások és trendek</a:t>
              </a:r>
            </a:p>
          </p:txBody>
        </p:sp>
      </p:grpSp>
      <p:sp>
        <p:nvSpPr>
          <p:cNvPr id="27" name="TextBox 4">
            <a:extLst>
              <a:ext uri="{FF2B5EF4-FFF2-40B4-BE49-F238E27FC236}">
                <a16:creationId xmlns:a16="http://schemas.microsoft.com/office/drawing/2014/main" id="{DF4A6D22-2823-5242-A5EB-736C62A6BE34}"/>
              </a:ext>
            </a:extLst>
          </p:cNvPr>
          <p:cNvSpPr txBox="1"/>
          <p:nvPr/>
        </p:nvSpPr>
        <p:spPr>
          <a:xfrm>
            <a:off x="2638331" y="4105165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ko-KR" sz="2800" b="1" dirty="0">
                <a:solidFill>
                  <a:schemeClr val="accent4"/>
                </a:solidFill>
                <a:cs typeface="Arial" pitchFamily="34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3973647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altLang="ko-KR" sz="2000" b="1" dirty="0"/>
              <a:t>1 - Kutatási téma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713293"/>
            <a:ext cx="9144000" cy="576064"/>
          </a:xfrm>
        </p:spPr>
        <p:txBody>
          <a:bodyPr/>
          <a:lstStyle/>
          <a:p>
            <a:r>
              <a:rPr lang="hu-HU" altLang="ko-KR" b="1" dirty="0"/>
              <a:t>BÁCS-KISKUN MEGYE  VADÁLLOMÁNYÁNAK ÉS VAGYON-ÉRTÉKÉNEK ALAKULÁSA  </a:t>
            </a:r>
            <a:br>
              <a:rPr lang="hu-HU" altLang="ko-KR" b="1" dirty="0"/>
            </a:br>
            <a:r>
              <a:rPr lang="hu-HU" altLang="ko-KR" b="1" dirty="0"/>
              <a:t>AZ ERDŐSÜLTSÉG VÁLTOZÁSÁNAK TÜKRÉBEN</a:t>
            </a:r>
          </a:p>
        </p:txBody>
      </p:sp>
      <p:sp>
        <p:nvSpPr>
          <p:cNvPr id="6" name="Text Placeholder 13"/>
          <p:cNvSpPr txBox="1">
            <a:spLocks/>
          </p:cNvSpPr>
          <p:nvPr/>
        </p:nvSpPr>
        <p:spPr>
          <a:xfrm>
            <a:off x="4553595" y="1450920"/>
            <a:ext cx="4590406" cy="186528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indent="-139700"/>
            <a:r>
              <a:rPr lang="hu-HU" altLang="ko-KR" sz="1200" dirty="0">
                <a:solidFill>
                  <a:schemeClr val="bg1"/>
                </a:solidFill>
                <a:cs typeface="Arial" pitchFamily="34" charset="0"/>
              </a:rPr>
              <a:t>Elmúlt évtizedek teríték adatai Bács-Kiskun megyében</a:t>
            </a:r>
          </a:p>
          <a:p>
            <a:pPr marL="139700" indent="-139700"/>
            <a:r>
              <a:rPr lang="hu-HU" altLang="ko-KR" sz="1200" dirty="0">
                <a:solidFill>
                  <a:schemeClr val="bg1"/>
                </a:solidFill>
                <a:cs typeface="Arial" pitchFamily="34" charset="0"/>
              </a:rPr>
              <a:t>Vadászati bevételek (bérvadászat, szolgáltatások, stb.)</a:t>
            </a:r>
          </a:p>
          <a:p>
            <a:pPr marL="139700" indent="-139700"/>
            <a:r>
              <a:rPr lang="hu-HU" altLang="ko-KR" sz="1200" dirty="0">
                <a:solidFill>
                  <a:schemeClr val="bg1"/>
                </a:solidFill>
                <a:cs typeface="Arial" pitchFamily="34" charset="0"/>
              </a:rPr>
              <a:t>Vadászati kiadások (vadgazdálkodás költségei, vadkár, stb.)</a:t>
            </a:r>
          </a:p>
          <a:p>
            <a:pPr marL="139700" indent="-139700"/>
            <a:r>
              <a:rPr lang="hu-HU" altLang="ko-KR" sz="1200" dirty="0">
                <a:solidFill>
                  <a:schemeClr val="bg1"/>
                </a:solidFill>
                <a:cs typeface="Arial" pitchFamily="34" charset="0"/>
              </a:rPr>
              <a:t>Összefüggés az erdősültség növekedésével.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04118A-3859-4041-A0E5-615ED3CA8CD6}"/>
              </a:ext>
            </a:extLst>
          </p:cNvPr>
          <p:cNvSpPr txBox="1"/>
          <p:nvPr/>
        </p:nvSpPr>
        <p:spPr>
          <a:xfrm>
            <a:off x="4516282" y="3651870"/>
            <a:ext cx="4550617" cy="7201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39700" indent="-139700">
              <a:spcBef>
                <a:spcPct val="20000"/>
              </a:spcBef>
              <a:buFont typeface="Arial" pitchFamily="34" charset="0"/>
              <a:buChar char="•"/>
            </a:pP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Erdősültség: 7% (1950) » 22,1% (2020)</a:t>
            </a:r>
          </a:p>
          <a:p>
            <a:pPr marL="139700" indent="-139700">
              <a:spcBef>
                <a:spcPct val="20000"/>
              </a:spcBef>
              <a:buFont typeface="Arial" pitchFamily="34" charset="0"/>
              <a:buChar char="•"/>
            </a:pP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Gímszarvas teríték közel 3000 példány (2020)</a:t>
            </a:r>
          </a:p>
          <a:p>
            <a:pPr marL="139700" indent="-139700">
              <a:spcBef>
                <a:spcPct val="20000"/>
              </a:spcBef>
              <a:buFont typeface="Arial" pitchFamily="34" charset="0"/>
              <a:buChar char="•"/>
            </a:pP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Aranysakál teríték közel 2000 példány (2020)</a:t>
            </a:r>
            <a:endParaRPr lang="hu-HU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9" name="Graphic 1">
            <a:extLst>
              <a:ext uri="{FF2B5EF4-FFF2-40B4-BE49-F238E27FC236}">
                <a16:creationId xmlns:a16="http://schemas.microsoft.com/office/drawing/2014/main" id="{FA3B8FBF-449F-8145-9AB8-ECBDD7DE1C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1256" t="32191" b="2748"/>
          <a:stretch/>
        </p:blipFill>
        <p:spPr>
          <a:xfrm>
            <a:off x="8028512" y="496"/>
            <a:ext cx="1152000" cy="446932"/>
          </a:xfrm>
          <a:prstGeom prst="rect">
            <a:avLst/>
          </a:prstGeom>
        </p:spPr>
      </p:pic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F9766820-B0E1-CD4F-8E62-D0E40C4E27EB}"/>
              </a:ext>
            </a:extLst>
          </p:cNvPr>
          <p:cNvGrpSpPr/>
          <p:nvPr/>
        </p:nvGrpSpPr>
        <p:grpSpPr>
          <a:xfrm>
            <a:off x="755576" y="1374774"/>
            <a:ext cx="3474000" cy="2277096"/>
            <a:chOff x="755576" y="1374774"/>
            <a:chExt cx="3474000" cy="2277096"/>
          </a:xfrm>
        </p:grpSpPr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F592ADE1-94C2-E147-B791-09D6180DC53A}"/>
                </a:ext>
              </a:extLst>
            </p:cNvPr>
            <p:cNvSpPr/>
            <p:nvPr/>
          </p:nvSpPr>
          <p:spPr>
            <a:xfrm>
              <a:off x="755576" y="1374774"/>
              <a:ext cx="3474000" cy="2277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" name="Kép 9">
              <a:extLst>
                <a:ext uri="{FF2B5EF4-FFF2-40B4-BE49-F238E27FC236}">
                  <a16:creationId xmlns:a16="http://schemas.microsoft.com/office/drawing/2014/main" id="{E2F7FB50-BF56-324E-83A8-7729F7283348}"/>
                </a:ext>
              </a:extLst>
            </p:cNvPr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7356" y="1428291"/>
              <a:ext cx="1790440" cy="2170062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763912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64379" y="30810"/>
            <a:ext cx="6579621" cy="576064"/>
          </a:xfrm>
        </p:spPr>
        <p:txBody>
          <a:bodyPr/>
          <a:lstStyle/>
          <a:p>
            <a:pPr algn="l"/>
            <a:r>
              <a:rPr lang="hu-HU" altLang="ko-KR" sz="2000" b="1" dirty="0"/>
              <a:t>2 - Erdősültség változásai és a vadállomány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987824" y="493172"/>
            <a:ext cx="6156176" cy="288032"/>
          </a:xfrm>
        </p:spPr>
        <p:txBody>
          <a:bodyPr/>
          <a:lstStyle/>
          <a:p>
            <a:pPr algn="l">
              <a:defRPr/>
            </a:pPr>
            <a:r>
              <a:rPr lang="hu-HU" altLang="ko-KR" i="1" dirty="0"/>
              <a:t>Hosszú távú kitekintés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600891" y="826948"/>
            <a:ext cx="6579621" cy="15927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9525">
              <a:spcBef>
                <a:spcPts val="100"/>
              </a:spcBef>
              <a:spcAft>
                <a:spcPts val="800"/>
              </a:spcAft>
            </a:pPr>
            <a:r>
              <a:rPr lang="hu-HU" altLang="ko-KR" sz="1350" dirty="0">
                <a:solidFill>
                  <a:schemeClr val="bg1"/>
                </a:solidFill>
                <a:cs typeface="Arial" pitchFamily="34" charset="0"/>
              </a:rPr>
              <a:t>Jelentős változások az elmúlt 100 évben:</a:t>
            </a:r>
          </a:p>
          <a:p>
            <a:pPr marL="134938" indent="-125413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altLang="ko-KR" sz="1350" dirty="0">
                <a:solidFill>
                  <a:schemeClr val="bg1"/>
                </a:solidFill>
                <a:cs typeface="Arial" pitchFamily="34" charset="0"/>
              </a:rPr>
              <a:t>Alacsony erdősültség, kisparcellás gazdálkodás (1920-as, 1930-as évek)</a:t>
            </a:r>
          </a:p>
          <a:p>
            <a:pPr marL="134938" indent="-125413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altLang="ko-KR" sz="1350" dirty="0">
                <a:solidFill>
                  <a:schemeClr val="bg1"/>
                </a:solidFill>
                <a:cs typeface="Arial" pitchFamily="34" charset="0"/>
              </a:rPr>
              <a:t>Gépesített, jelentős vegyszerhasználattal járó nagyüzemi mezőgazdaság (1950-)</a:t>
            </a:r>
          </a:p>
          <a:p>
            <a:pPr marL="134938" indent="-125413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altLang="ko-KR" sz="1350" dirty="0">
                <a:solidFill>
                  <a:schemeClr val="bg1"/>
                </a:solidFill>
                <a:cs typeface="Arial" pitchFamily="34" charset="0"/>
              </a:rPr>
              <a:t>Folyamatosan növekvő erdősültség  </a:t>
            </a:r>
          </a:p>
          <a:p>
            <a:pPr marL="134938" indent="-125413">
              <a:spcBef>
                <a:spcPts val="1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altLang="ko-KR" sz="1350" dirty="0">
                <a:solidFill>
                  <a:schemeClr val="bg1"/>
                </a:solidFill>
                <a:cs typeface="Arial" pitchFamily="34" charset="0"/>
              </a:rPr>
              <a:t>Egyre inkább a </a:t>
            </a:r>
            <a:r>
              <a:rPr lang="hu-HU" altLang="ko-KR" sz="1350" b="1" u="sng" dirty="0">
                <a:solidFill>
                  <a:schemeClr val="bg1"/>
                </a:solidFill>
                <a:cs typeface="Arial" pitchFamily="34" charset="0"/>
              </a:rPr>
              <a:t>nagyvad</a:t>
            </a:r>
            <a:r>
              <a:rPr lang="hu-HU" altLang="ko-KR" sz="1350" dirty="0">
                <a:solidFill>
                  <a:schemeClr val="bg1"/>
                </a:solidFill>
                <a:cs typeface="Arial" pitchFamily="34" charset="0"/>
              </a:rPr>
              <a:t> számára biztosít kedvező feltételeket.</a:t>
            </a:r>
          </a:p>
        </p:txBody>
      </p:sp>
      <p:pic>
        <p:nvPicPr>
          <p:cNvPr id="7" name="Graphic 1">
            <a:extLst>
              <a:ext uri="{FF2B5EF4-FFF2-40B4-BE49-F238E27FC236}">
                <a16:creationId xmlns:a16="http://schemas.microsoft.com/office/drawing/2014/main" id="{A384E795-B743-5D41-A07F-C620E7EA1F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1256" t="32191" b="2748"/>
          <a:stretch/>
        </p:blipFill>
        <p:spPr>
          <a:xfrm>
            <a:off x="8028512" y="496"/>
            <a:ext cx="1152000" cy="446932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18DBCBD2-E3E2-2C42-AB62-B03C7C7F341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3489708" y="2571750"/>
            <a:ext cx="4860000" cy="2333230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F6F45184-7CB6-B24E-A151-F6B3E1C51F51}"/>
              </a:ext>
            </a:extLst>
          </p:cNvPr>
          <p:cNvSpPr/>
          <p:nvPr/>
        </p:nvSpPr>
        <p:spPr>
          <a:xfrm>
            <a:off x="3489708" y="4890587"/>
            <a:ext cx="480198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hu-HU" sz="1000" i="1" dirty="0">
                <a:solidFill>
                  <a:schemeClr val="bg1"/>
                </a:solidFill>
                <a:cs typeface="Arial" pitchFamily="34" charset="0"/>
              </a:rPr>
              <a:t>Erdősültség változása Bács-Kiskun megyében (1950-2020) (adatok forrása: KSH)</a:t>
            </a:r>
          </a:p>
        </p:txBody>
      </p:sp>
      <p:pic>
        <p:nvPicPr>
          <p:cNvPr id="11" name="Kép 10" descr="A képen fa, kültéri, faanyag, kerékpár látható&#10;&#10;Automatikusan generált leírás">
            <a:extLst>
              <a:ext uri="{FF2B5EF4-FFF2-40B4-BE49-F238E27FC236}">
                <a16:creationId xmlns:a16="http://schemas.microsoft.com/office/drawing/2014/main" id="{218B8BF9-EAA1-284D-8B7A-0709823051C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87"/>
          <a:stretch/>
        </p:blipFill>
        <p:spPr>
          <a:xfrm>
            <a:off x="0" y="0"/>
            <a:ext cx="256025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42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61538" y="-2579"/>
            <a:ext cx="6582462" cy="576064"/>
          </a:xfrm>
        </p:spPr>
        <p:txBody>
          <a:bodyPr/>
          <a:lstStyle/>
          <a:p>
            <a:pPr algn="l"/>
            <a:r>
              <a:rPr lang="hu-HU" altLang="ko-KR" sz="2000" b="1" dirty="0"/>
              <a:t>3 - Vadállomány alakulása - gímszarvas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987824" y="492498"/>
            <a:ext cx="6156176" cy="288032"/>
          </a:xfrm>
        </p:spPr>
        <p:txBody>
          <a:bodyPr/>
          <a:lstStyle/>
          <a:p>
            <a:pPr algn="l">
              <a:defRPr/>
            </a:pPr>
            <a:r>
              <a:rPr lang="hu-HU" altLang="ko-KR" i="1" dirty="0"/>
              <a:t>Gímszarvas állomány  alakulása</a:t>
            </a:r>
          </a:p>
        </p:txBody>
      </p:sp>
      <p:pic>
        <p:nvPicPr>
          <p:cNvPr id="7" name="Graphic 1">
            <a:extLst>
              <a:ext uri="{FF2B5EF4-FFF2-40B4-BE49-F238E27FC236}">
                <a16:creationId xmlns:a16="http://schemas.microsoft.com/office/drawing/2014/main" id="{5378D33F-CCDF-EA40-AB45-C364C53E79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1256" t="32191" b="2748"/>
          <a:stretch/>
        </p:blipFill>
        <p:spPr>
          <a:xfrm>
            <a:off x="8028512" y="496"/>
            <a:ext cx="1152000" cy="446932"/>
          </a:xfrm>
          <a:prstGeom prst="rect">
            <a:avLst/>
          </a:prstGeom>
        </p:spPr>
      </p:pic>
      <p:sp>
        <p:nvSpPr>
          <p:cNvPr id="8" name="TextBox 34">
            <a:extLst>
              <a:ext uri="{FF2B5EF4-FFF2-40B4-BE49-F238E27FC236}">
                <a16:creationId xmlns:a16="http://schemas.microsoft.com/office/drawing/2014/main" id="{5FCF5D8E-1D23-B145-8693-2A3A9E3E81D0}"/>
              </a:ext>
            </a:extLst>
          </p:cNvPr>
          <p:cNvSpPr txBox="1"/>
          <p:nvPr/>
        </p:nvSpPr>
        <p:spPr>
          <a:xfrm>
            <a:off x="2561538" y="825600"/>
            <a:ext cx="6543109" cy="7155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9525">
              <a:spcBef>
                <a:spcPts val="100"/>
              </a:spcBef>
              <a:spcAft>
                <a:spcPts val="800"/>
              </a:spcAft>
            </a:pPr>
            <a:r>
              <a:rPr lang="hu-HU" sz="1350" dirty="0">
                <a:solidFill>
                  <a:schemeClr val="bg1"/>
                </a:solidFill>
                <a:cs typeface="Arial" pitchFamily="34" charset="0"/>
              </a:rPr>
              <a:t>OVA adatokalapján a gímszarvas elejtések száma az 1970-es évek közepétől </a:t>
            </a:r>
            <a:br>
              <a:rPr lang="hu-HU" sz="1350" dirty="0">
                <a:solidFill>
                  <a:schemeClr val="bg1"/>
                </a:solidFill>
                <a:cs typeface="Arial" pitchFamily="34" charset="0"/>
              </a:rPr>
            </a:br>
            <a:r>
              <a:rPr lang="hu-HU" sz="1350" dirty="0">
                <a:solidFill>
                  <a:schemeClr val="bg1"/>
                </a:solidFill>
                <a:cs typeface="Arial" pitchFamily="34" charset="0"/>
              </a:rPr>
              <a:t>folyamatosan emelkedik. A terítékadatok növekedéséből arra következtethetünk, </a:t>
            </a:r>
            <a:br>
              <a:rPr lang="hu-HU" sz="1350" dirty="0">
                <a:solidFill>
                  <a:schemeClr val="bg1"/>
                </a:solidFill>
                <a:cs typeface="Arial" pitchFamily="34" charset="0"/>
              </a:rPr>
            </a:br>
            <a:r>
              <a:rPr lang="hu-HU" sz="1350" dirty="0">
                <a:solidFill>
                  <a:schemeClr val="bg1"/>
                </a:solidFill>
                <a:cs typeface="Arial" pitchFamily="34" charset="0"/>
              </a:rPr>
              <a:t>hogy a vadállomány is folyamatosan növekszik.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BFBBCC3-B86C-3A44-A049-90B43019E8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18758"/>
          <a:stretch/>
        </p:blipFill>
        <p:spPr>
          <a:xfrm>
            <a:off x="2615640" y="1562385"/>
            <a:ext cx="3237479" cy="1585429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10E1A9B8-1E6B-EA46-8438-07634C95EDBB}"/>
              </a:ext>
            </a:extLst>
          </p:cNvPr>
          <p:cNvSpPr/>
          <p:nvPr/>
        </p:nvSpPr>
        <p:spPr>
          <a:xfrm>
            <a:off x="5833092" y="1558437"/>
            <a:ext cx="323747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900" i="1" dirty="0">
                <a:solidFill>
                  <a:schemeClr val="bg1"/>
                </a:solidFill>
                <a:cs typeface="Arial" pitchFamily="34" charset="0"/>
              </a:rPr>
              <a:t>Gímszarvas teríték alakulása </a:t>
            </a:r>
            <a:br>
              <a:rPr lang="hu-HU" sz="900" i="1" dirty="0">
                <a:solidFill>
                  <a:schemeClr val="bg1"/>
                </a:solidFill>
                <a:cs typeface="Arial" pitchFamily="34" charset="0"/>
              </a:rPr>
            </a:br>
            <a:r>
              <a:rPr lang="hu-HU" sz="900" i="1" dirty="0">
                <a:solidFill>
                  <a:schemeClr val="bg1"/>
                </a:solidFill>
                <a:cs typeface="Arial" pitchFamily="34" charset="0"/>
              </a:rPr>
              <a:t>Bács-Kiskun megyében </a:t>
            </a:r>
            <a:br>
              <a:rPr lang="hu-HU" sz="900" i="1" dirty="0">
                <a:solidFill>
                  <a:schemeClr val="bg1"/>
                </a:solidFill>
                <a:cs typeface="Arial" pitchFamily="34" charset="0"/>
              </a:rPr>
            </a:br>
            <a:r>
              <a:rPr lang="hu-HU" sz="900" i="1" dirty="0">
                <a:solidFill>
                  <a:schemeClr val="bg1"/>
                </a:solidFill>
                <a:cs typeface="Arial" pitchFamily="34" charset="0"/>
              </a:rPr>
              <a:t>(1960-2020) (adatok forrása: OVA) 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342F06CE-4E42-4444-AB92-D9B65A81579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41" y="11243"/>
            <a:ext cx="2564379" cy="51435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C78C4219-1BA1-C544-A0A7-77B5D4F584C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150"/>
          <a:stretch/>
        </p:blipFill>
        <p:spPr>
          <a:xfrm>
            <a:off x="4624389" y="3236826"/>
            <a:ext cx="4519611" cy="1906178"/>
          </a:xfrm>
          <a:prstGeom prst="rect">
            <a:avLst/>
          </a:prstGeom>
        </p:spPr>
      </p:pic>
      <p:sp>
        <p:nvSpPr>
          <p:cNvPr id="10" name="Téglalap 9">
            <a:extLst>
              <a:ext uri="{FF2B5EF4-FFF2-40B4-BE49-F238E27FC236}">
                <a16:creationId xmlns:a16="http://schemas.microsoft.com/office/drawing/2014/main" id="{4587EC33-F46A-6D49-8812-46CDAB881782}"/>
              </a:ext>
            </a:extLst>
          </p:cNvPr>
          <p:cNvSpPr/>
          <p:nvPr/>
        </p:nvSpPr>
        <p:spPr>
          <a:xfrm>
            <a:off x="2323658" y="4681370"/>
            <a:ext cx="233962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900" i="1" dirty="0">
                <a:solidFill>
                  <a:schemeClr val="bg1"/>
                </a:solidFill>
                <a:cs typeface="Arial" pitchFamily="34" charset="0"/>
              </a:rPr>
              <a:t>Gímbika teríték vadgazdálkodási értéke</a:t>
            </a:r>
            <a:br>
              <a:rPr lang="hu-HU" sz="900" i="1" dirty="0">
                <a:solidFill>
                  <a:schemeClr val="bg1"/>
                </a:solidFill>
                <a:cs typeface="Arial" pitchFamily="34" charset="0"/>
              </a:rPr>
            </a:br>
            <a:r>
              <a:rPr lang="hu-HU" sz="900" i="1" dirty="0">
                <a:solidFill>
                  <a:schemeClr val="bg1"/>
                </a:solidFill>
                <a:cs typeface="Arial" pitchFamily="34" charset="0"/>
              </a:rPr>
              <a:t>Bács-Kiskun megyében </a:t>
            </a:r>
            <a:br>
              <a:rPr lang="hu-HU" sz="900" i="1" dirty="0">
                <a:solidFill>
                  <a:schemeClr val="bg1"/>
                </a:solidFill>
                <a:cs typeface="Arial" pitchFamily="34" charset="0"/>
              </a:rPr>
            </a:br>
            <a:r>
              <a:rPr lang="hu-HU" sz="900" i="1" dirty="0">
                <a:solidFill>
                  <a:schemeClr val="bg1"/>
                </a:solidFill>
                <a:cs typeface="Arial" pitchFamily="34" charset="0"/>
              </a:rPr>
              <a:t>(1960-2020) (adatok forrása: OVA) </a:t>
            </a:r>
          </a:p>
        </p:txBody>
      </p:sp>
    </p:spTree>
    <p:extLst>
      <p:ext uri="{BB962C8B-B14F-4D97-AF65-F5344CB8AC3E}">
        <p14:creationId xmlns:p14="http://schemas.microsoft.com/office/powerpoint/2010/main" val="2422431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61538" y="-2579"/>
            <a:ext cx="6582462" cy="576064"/>
          </a:xfrm>
        </p:spPr>
        <p:txBody>
          <a:bodyPr/>
          <a:lstStyle/>
          <a:p>
            <a:pPr algn="l"/>
            <a:r>
              <a:rPr lang="hu-HU" altLang="ko-KR" sz="2000" b="1" dirty="0"/>
              <a:t>3 - Vadállomány alakulása - apróvad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987824" y="492498"/>
            <a:ext cx="6156176" cy="288032"/>
          </a:xfrm>
        </p:spPr>
        <p:txBody>
          <a:bodyPr/>
          <a:lstStyle/>
          <a:p>
            <a:pPr algn="l">
              <a:defRPr/>
            </a:pPr>
            <a:r>
              <a:rPr lang="hu-HU" altLang="ko-KR" i="1" dirty="0"/>
              <a:t>Fácán és mezei nyúl állomány  alakulása</a:t>
            </a:r>
          </a:p>
        </p:txBody>
      </p:sp>
      <p:pic>
        <p:nvPicPr>
          <p:cNvPr id="7" name="Graphic 1">
            <a:extLst>
              <a:ext uri="{FF2B5EF4-FFF2-40B4-BE49-F238E27FC236}">
                <a16:creationId xmlns:a16="http://schemas.microsoft.com/office/drawing/2014/main" id="{5378D33F-CCDF-EA40-AB45-C364C53E79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1256" t="32191" b="2748"/>
          <a:stretch/>
        </p:blipFill>
        <p:spPr>
          <a:xfrm>
            <a:off x="8028512" y="496"/>
            <a:ext cx="1152000" cy="446932"/>
          </a:xfrm>
          <a:prstGeom prst="rect">
            <a:avLst/>
          </a:prstGeom>
        </p:spPr>
      </p:pic>
      <p:sp>
        <p:nvSpPr>
          <p:cNvPr id="8" name="TextBox 34">
            <a:extLst>
              <a:ext uri="{FF2B5EF4-FFF2-40B4-BE49-F238E27FC236}">
                <a16:creationId xmlns:a16="http://schemas.microsoft.com/office/drawing/2014/main" id="{5FCF5D8E-1D23-B145-8693-2A3A9E3E81D0}"/>
              </a:ext>
            </a:extLst>
          </p:cNvPr>
          <p:cNvSpPr txBox="1"/>
          <p:nvPr/>
        </p:nvSpPr>
        <p:spPr>
          <a:xfrm>
            <a:off x="2592288" y="881410"/>
            <a:ext cx="6660232" cy="7155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9525">
              <a:spcBef>
                <a:spcPts val="100"/>
              </a:spcBef>
              <a:spcAft>
                <a:spcPts val="800"/>
              </a:spcAft>
            </a:pPr>
            <a:r>
              <a:rPr lang="hu-HU" sz="1350" dirty="0">
                <a:solidFill>
                  <a:schemeClr val="bg1"/>
                </a:solidFill>
                <a:cs typeface="Arial" pitchFamily="34" charset="0"/>
              </a:rPr>
              <a:t>Az apróvad hasznosítási adatok az 1970-es évektől csökkenő tendenciát mutatnak. </a:t>
            </a:r>
            <a:br>
              <a:rPr lang="hu-HU" sz="1350" dirty="0">
                <a:solidFill>
                  <a:schemeClr val="bg1"/>
                </a:solidFill>
                <a:cs typeface="Arial" pitchFamily="34" charset="0"/>
              </a:rPr>
            </a:br>
            <a:r>
              <a:rPr lang="hu-HU" sz="1350" dirty="0">
                <a:solidFill>
                  <a:schemeClr val="bg1"/>
                </a:solidFill>
                <a:cs typeface="Arial" pitchFamily="34" charset="0"/>
              </a:rPr>
              <a:t>Az utóbbi két évtizedben a fácán esetében nincs jelentős csökkenés </a:t>
            </a:r>
            <a:br>
              <a:rPr lang="hu-HU" sz="1350" dirty="0">
                <a:solidFill>
                  <a:schemeClr val="bg1"/>
                </a:solidFill>
                <a:cs typeface="Arial" pitchFamily="34" charset="0"/>
              </a:rPr>
            </a:br>
            <a:r>
              <a:rPr lang="hu-HU" sz="1350" dirty="0">
                <a:solidFill>
                  <a:schemeClr val="bg1"/>
                </a:solidFill>
                <a:cs typeface="Arial" pitchFamily="34" charset="0"/>
              </a:rPr>
              <a:t>a terítéknagyságban, de jól látható, hogy ez csak jelentős kibocsátással biztosítható. </a:t>
            </a: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1E10C95D-1E80-A54B-8C06-C57E92222B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51" y="0"/>
            <a:ext cx="2566730" cy="5143500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50DD5775-F24D-C445-853B-3C0B5436C8EB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85000"/>
          </a:blip>
          <a:stretch>
            <a:fillRect/>
          </a:stretch>
        </p:blipFill>
        <p:spPr>
          <a:xfrm>
            <a:off x="2257026" y="1617273"/>
            <a:ext cx="2841677" cy="1712900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DF2FA55C-B7A0-034B-A8E2-64EDC2A61F53}"/>
              </a:ext>
            </a:extLst>
          </p:cNvPr>
          <p:cNvPicPr/>
          <p:nvPr/>
        </p:nvPicPr>
        <p:blipFill>
          <a:blip r:embed="rId8">
            <a:alphaModFix amt="85000"/>
          </a:blip>
          <a:stretch>
            <a:fillRect/>
          </a:stretch>
        </p:blipFill>
        <p:spPr>
          <a:xfrm>
            <a:off x="2257026" y="3373940"/>
            <a:ext cx="2838979" cy="1616774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72DE2807-3502-094C-8375-486A886FF631}"/>
              </a:ext>
            </a:extLst>
          </p:cNvPr>
          <p:cNvSpPr/>
          <p:nvPr/>
        </p:nvSpPr>
        <p:spPr>
          <a:xfrm>
            <a:off x="2804569" y="3373940"/>
            <a:ext cx="2343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000"/>
              </a:spcAft>
            </a:pPr>
            <a:r>
              <a:rPr lang="hu-HU" sz="8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Mezei nyúl hasznosítás alakulása </a:t>
            </a:r>
            <a:br>
              <a:rPr lang="hu-HU" sz="8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hu-HU" sz="8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Bács-Kiskun megyében </a:t>
            </a:r>
            <a:br>
              <a:rPr lang="hu-HU" sz="8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hu-HU" sz="8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(1960-2020) (adatok forrása: OVA)</a:t>
            </a:r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id="{AA119388-ED51-824E-B82D-090A1F0DDE96}"/>
              </a:ext>
            </a:extLst>
          </p:cNvPr>
          <p:cNvPicPr/>
          <p:nvPr/>
        </p:nvPicPr>
        <p:blipFill>
          <a:blip r:embed="rId9">
            <a:alphaModFix amt="85000"/>
          </a:blip>
          <a:stretch>
            <a:fillRect/>
          </a:stretch>
        </p:blipFill>
        <p:spPr>
          <a:xfrm>
            <a:off x="5148432" y="2087676"/>
            <a:ext cx="3995568" cy="2484993"/>
          </a:xfrm>
          <a:prstGeom prst="rect">
            <a:avLst/>
          </a:prstGeom>
        </p:spPr>
      </p:pic>
      <p:sp>
        <p:nvSpPr>
          <p:cNvPr id="19" name="Téglalap 18">
            <a:extLst>
              <a:ext uri="{FF2B5EF4-FFF2-40B4-BE49-F238E27FC236}">
                <a16:creationId xmlns:a16="http://schemas.microsoft.com/office/drawing/2014/main" id="{89B9E470-B6D4-6540-AAFB-F4946A66BC92}"/>
              </a:ext>
            </a:extLst>
          </p:cNvPr>
          <p:cNvSpPr/>
          <p:nvPr/>
        </p:nvSpPr>
        <p:spPr>
          <a:xfrm>
            <a:off x="6489090" y="4555523"/>
            <a:ext cx="26825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900" i="1" dirty="0">
                <a:solidFill>
                  <a:schemeClr val="bg1"/>
                </a:solidFill>
                <a:cs typeface="Arial" pitchFamily="34" charset="0"/>
              </a:rPr>
              <a:t>Fácán és mezei nyúl hasznosítás alakulása </a:t>
            </a:r>
            <a:br>
              <a:rPr lang="hu-HU" sz="900" i="1" dirty="0">
                <a:solidFill>
                  <a:schemeClr val="bg1"/>
                </a:solidFill>
                <a:cs typeface="Arial" pitchFamily="34" charset="0"/>
              </a:rPr>
            </a:br>
            <a:r>
              <a:rPr lang="hu-HU" sz="900" i="1" dirty="0">
                <a:solidFill>
                  <a:schemeClr val="bg1"/>
                </a:solidFill>
                <a:cs typeface="Arial" pitchFamily="34" charset="0"/>
              </a:rPr>
              <a:t>és annak vadgazdálkodási értéke </a:t>
            </a:r>
            <a:br>
              <a:rPr lang="hu-HU" sz="900" i="1" dirty="0">
                <a:solidFill>
                  <a:schemeClr val="bg1"/>
                </a:solidFill>
                <a:cs typeface="Arial" pitchFamily="34" charset="0"/>
              </a:rPr>
            </a:br>
            <a:r>
              <a:rPr lang="hu-HU" sz="900" i="1" dirty="0">
                <a:solidFill>
                  <a:schemeClr val="bg1"/>
                </a:solidFill>
                <a:cs typeface="Arial" pitchFamily="34" charset="0"/>
              </a:rPr>
              <a:t>(1960-2020) (adatok forrása: OVA) 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10E1A9B8-1E6B-EA46-8438-07634C95EDBB}"/>
              </a:ext>
            </a:extLst>
          </p:cNvPr>
          <p:cNvSpPr/>
          <p:nvPr/>
        </p:nvSpPr>
        <p:spPr>
          <a:xfrm>
            <a:off x="2272046" y="1591621"/>
            <a:ext cx="2841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8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Fácán teríték és kibocsátás alakulása </a:t>
            </a:r>
            <a:br>
              <a:rPr lang="hu-HU" sz="8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hu-HU" sz="8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Bács-Kiskun megyében </a:t>
            </a:r>
            <a:br>
              <a:rPr lang="hu-HU" sz="8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hu-HU" sz="8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(1960-2020) (adatok forrása: OVA) </a:t>
            </a:r>
          </a:p>
        </p:txBody>
      </p:sp>
    </p:spTree>
    <p:extLst>
      <p:ext uri="{BB962C8B-B14F-4D97-AF65-F5344CB8AC3E}">
        <p14:creationId xmlns:p14="http://schemas.microsoft.com/office/powerpoint/2010/main" val="3986760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15">
            <a:extLst>
              <a:ext uri="{FF2B5EF4-FFF2-40B4-BE49-F238E27FC236}">
                <a16:creationId xmlns:a16="http://schemas.microsoft.com/office/drawing/2014/main" id="{4D9A46BD-1C42-8D44-A0C2-CBA605FFA2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564379" cy="5143500"/>
          </a:xfrm>
          <a:prstGeom prst="rect">
            <a:avLst/>
          </a:prstGeom>
        </p:spPr>
      </p:pic>
      <p:pic>
        <p:nvPicPr>
          <p:cNvPr id="7" name="Graphic 1">
            <a:extLst>
              <a:ext uri="{FF2B5EF4-FFF2-40B4-BE49-F238E27FC236}">
                <a16:creationId xmlns:a16="http://schemas.microsoft.com/office/drawing/2014/main" id="{5378D33F-CCDF-EA40-AB45-C364C53E79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256" t="32191" b="2748"/>
          <a:stretch/>
        </p:blipFill>
        <p:spPr>
          <a:xfrm>
            <a:off x="8028512" y="496"/>
            <a:ext cx="1152000" cy="446932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48AEB69F-692C-004A-B061-9124811AC9E9}"/>
              </a:ext>
            </a:extLst>
          </p:cNvPr>
          <p:cNvSpPr txBox="1">
            <a:spLocks/>
          </p:cNvSpPr>
          <p:nvPr/>
        </p:nvSpPr>
        <p:spPr>
          <a:xfrm>
            <a:off x="2564378" y="0"/>
            <a:ext cx="6579621" cy="57606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hu-HU" altLang="ko-K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4 - Vadgazdálkodás pénzügyi mutatói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6191B5B-EBFD-D14A-A7EE-00339900835E}"/>
              </a:ext>
            </a:extLst>
          </p:cNvPr>
          <p:cNvSpPr txBox="1">
            <a:spLocks/>
          </p:cNvSpPr>
          <p:nvPr/>
        </p:nvSpPr>
        <p:spPr>
          <a:xfrm>
            <a:off x="2987823" y="459080"/>
            <a:ext cx="6156176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hu-HU" altLang="ko-KR" i="1" dirty="0"/>
              <a:t>Pénzügyi eredmények</a:t>
            </a:r>
          </a:p>
        </p:txBody>
      </p:sp>
      <p:sp>
        <p:nvSpPr>
          <p:cNvPr id="15" name="TextBox 22">
            <a:extLst>
              <a:ext uri="{FF2B5EF4-FFF2-40B4-BE49-F238E27FC236}">
                <a16:creationId xmlns:a16="http://schemas.microsoft.com/office/drawing/2014/main" id="{2B524692-1041-7442-899E-22383D13A371}"/>
              </a:ext>
            </a:extLst>
          </p:cNvPr>
          <p:cNvSpPr txBox="1"/>
          <p:nvPr/>
        </p:nvSpPr>
        <p:spPr>
          <a:xfrm>
            <a:off x="5220072" y="1516300"/>
            <a:ext cx="3528392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altLang="ko-KR" sz="1300" dirty="0">
                <a:solidFill>
                  <a:schemeClr val="bg1"/>
                </a:solidFill>
                <a:cs typeface="Arial" pitchFamily="34" charset="0"/>
              </a:rPr>
              <a:t>Az ágazat nyereségessége nem nőtt, aminek az okát a vadgazdálkodási költségek jelentős növekedésében kereshetjük (244,5 millió Ft » 456,38 millió Ft)  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DFB90190-EDEE-524D-BA94-346E51ADCD8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31590"/>
            <a:ext cx="4572001" cy="2075957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3545344A-B601-0E41-877A-F34A5F894742}"/>
              </a:ext>
            </a:extLst>
          </p:cNvPr>
          <p:cNvSpPr/>
          <p:nvPr/>
        </p:nvSpPr>
        <p:spPr>
          <a:xfrm>
            <a:off x="20655" y="3199850"/>
            <a:ext cx="2543724" cy="338554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wrap="square">
            <a:spAutoFit/>
          </a:bodyPr>
          <a:lstStyle/>
          <a:p>
            <a:r>
              <a:rPr lang="hu-HU" sz="800" i="1" dirty="0">
                <a:solidFill>
                  <a:schemeClr val="bg1"/>
                </a:solidFill>
                <a:cs typeface="Arial" pitchFamily="34" charset="0"/>
              </a:rPr>
              <a:t>Vadgazdálkodási bevételek és kiadások egyenlege </a:t>
            </a:r>
            <a:br>
              <a:rPr lang="hu-HU" sz="800" i="1" dirty="0">
                <a:solidFill>
                  <a:schemeClr val="bg1"/>
                </a:solidFill>
                <a:cs typeface="Arial" pitchFamily="34" charset="0"/>
              </a:rPr>
            </a:br>
            <a:r>
              <a:rPr lang="hu-HU" sz="800" i="1" dirty="0">
                <a:solidFill>
                  <a:schemeClr val="bg1"/>
                </a:solidFill>
                <a:cs typeface="Arial" pitchFamily="34" charset="0"/>
              </a:rPr>
              <a:t>2000 és 2020 között (adatok forrása: OVA)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A9DCB82-7772-B847-AEBE-9354D875874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2693" y="2734648"/>
            <a:ext cx="4537003" cy="2408356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906A4192-0C16-D945-B382-65961A07CAAC}"/>
              </a:ext>
            </a:extLst>
          </p:cNvPr>
          <p:cNvSpPr/>
          <p:nvPr/>
        </p:nvSpPr>
        <p:spPr>
          <a:xfrm>
            <a:off x="5599216" y="2402473"/>
            <a:ext cx="3580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800" i="1" dirty="0">
                <a:solidFill>
                  <a:schemeClr val="bg1"/>
                </a:solidFill>
                <a:cs typeface="Arial" pitchFamily="34" charset="0"/>
              </a:rPr>
              <a:t>Mezőgazdasági és erdei vadkár nagysága </a:t>
            </a:r>
            <a:br>
              <a:rPr lang="hu-HU" sz="800" i="1" dirty="0">
                <a:solidFill>
                  <a:schemeClr val="bg1"/>
                </a:solidFill>
                <a:cs typeface="Arial" pitchFamily="34" charset="0"/>
              </a:rPr>
            </a:br>
            <a:r>
              <a:rPr lang="hu-HU" sz="800" i="1" dirty="0">
                <a:solidFill>
                  <a:schemeClr val="bg1"/>
                </a:solidFill>
                <a:cs typeface="Arial" pitchFamily="34" charset="0"/>
              </a:rPr>
              <a:t>2000 és 2020 között (adatok forrása: OVA) 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3CC8663F-7367-ED4D-8354-BC00BF0E1F90}"/>
              </a:ext>
            </a:extLst>
          </p:cNvPr>
          <p:cNvSpPr/>
          <p:nvPr/>
        </p:nvSpPr>
        <p:spPr>
          <a:xfrm>
            <a:off x="611560" y="3869261"/>
            <a:ext cx="1952819" cy="1092607"/>
          </a:xfrm>
          <a:prstGeom prst="rect">
            <a:avLst/>
          </a:prstGeom>
          <a:solidFill>
            <a:schemeClr val="tx1">
              <a:lumMod val="75000"/>
              <a:lumOff val="25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extBox 22">
            <a:extLst>
              <a:ext uri="{FF2B5EF4-FFF2-40B4-BE49-F238E27FC236}">
                <a16:creationId xmlns:a16="http://schemas.microsoft.com/office/drawing/2014/main" id="{C3457A57-1BF3-2C4C-B2F7-3B3B31DEC801}"/>
              </a:ext>
            </a:extLst>
          </p:cNvPr>
          <p:cNvSpPr txBox="1"/>
          <p:nvPr/>
        </p:nvSpPr>
        <p:spPr>
          <a:xfrm>
            <a:off x="611560" y="3869261"/>
            <a:ext cx="3312368" cy="10926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altLang="ko-KR" sz="1300" dirty="0">
                <a:solidFill>
                  <a:schemeClr val="bg1"/>
                </a:solidFill>
                <a:cs typeface="Arial" pitchFamily="34" charset="0"/>
              </a:rPr>
              <a:t>A jelentősen növekvő vadállomány hatása sem a mezőgazdasági-, sem az erdei vadkár adataiban nem köszönnek vissza, ami arra utal, hogy a vadkár nem csak a vadlétszámtól függ.</a:t>
            </a:r>
          </a:p>
        </p:txBody>
      </p:sp>
    </p:spTree>
    <p:extLst>
      <p:ext uri="{BB962C8B-B14F-4D97-AF65-F5344CB8AC3E}">
        <p14:creationId xmlns:p14="http://schemas.microsoft.com/office/powerpoint/2010/main" val="135565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1">
            <a:extLst>
              <a:ext uri="{FF2B5EF4-FFF2-40B4-BE49-F238E27FC236}">
                <a16:creationId xmlns:a16="http://schemas.microsoft.com/office/drawing/2014/main" id="{5378D33F-CCDF-EA40-AB45-C364C53E79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1256" t="32191" b="2748"/>
          <a:stretch/>
        </p:blipFill>
        <p:spPr>
          <a:xfrm>
            <a:off x="8028512" y="496"/>
            <a:ext cx="1152000" cy="446932"/>
          </a:xfrm>
          <a:prstGeom prst="rect">
            <a:avLst/>
          </a:prstGeom>
        </p:spPr>
      </p:pic>
      <p:sp>
        <p:nvSpPr>
          <p:cNvPr id="15" name="TextBox 22">
            <a:extLst>
              <a:ext uri="{FF2B5EF4-FFF2-40B4-BE49-F238E27FC236}">
                <a16:creationId xmlns:a16="http://schemas.microsoft.com/office/drawing/2014/main" id="{2B524692-1041-7442-899E-22383D13A371}"/>
              </a:ext>
            </a:extLst>
          </p:cNvPr>
          <p:cNvSpPr txBox="1"/>
          <p:nvPr/>
        </p:nvSpPr>
        <p:spPr>
          <a:xfrm>
            <a:off x="3172472" y="1260218"/>
            <a:ext cx="5828528" cy="33239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altLang="ko-KR" sz="1400" dirty="0">
                <a:solidFill>
                  <a:schemeClr val="bg1"/>
                </a:solidFill>
                <a:cs typeface="Arial" pitchFamily="34" charset="0"/>
              </a:rPr>
              <a:t>Az OVA Bács-Kiskun megyei adatai alapján megállapítható, hogy az </a:t>
            </a:r>
            <a:r>
              <a:rPr lang="hu-HU" altLang="ko-KR" sz="1400" b="1" dirty="0">
                <a:solidFill>
                  <a:schemeClr val="bg1"/>
                </a:solidFill>
                <a:cs typeface="Arial" pitchFamily="34" charset="0"/>
              </a:rPr>
              <a:t>erdősültség növekedésével </a:t>
            </a:r>
            <a:r>
              <a:rPr lang="hu-HU" altLang="ko-KR" sz="1400" dirty="0">
                <a:solidFill>
                  <a:schemeClr val="bg1"/>
                </a:solidFill>
                <a:cs typeface="Arial" pitchFamily="34" charset="0"/>
              </a:rPr>
              <a:t>együtt nőtt a </a:t>
            </a:r>
            <a:r>
              <a:rPr lang="hu-HU" altLang="ko-KR" sz="1400" b="1" dirty="0">
                <a:solidFill>
                  <a:schemeClr val="bg1"/>
                </a:solidFill>
                <a:cs typeface="Arial" pitchFamily="34" charset="0"/>
              </a:rPr>
              <a:t>nagyvadállomány</a:t>
            </a:r>
            <a:r>
              <a:rPr lang="hu-HU" altLang="ko-KR" sz="1400" dirty="0">
                <a:solidFill>
                  <a:schemeClr val="bg1"/>
                </a:solidFill>
                <a:cs typeface="Arial" pitchFamily="34" charset="0"/>
              </a:rPr>
              <a:t> nagysága és ezzel párhuzamosan csökkent az apróvadállomány. </a:t>
            </a:r>
          </a:p>
          <a:p>
            <a:pPr algn="just"/>
            <a:endParaRPr lang="hu-HU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hu-HU" altLang="ko-KR" sz="1400" dirty="0">
                <a:solidFill>
                  <a:schemeClr val="bg1"/>
                </a:solidFill>
                <a:cs typeface="Arial" pitchFamily="34" charset="0"/>
              </a:rPr>
              <a:t>A vadállomány </a:t>
            </a:r>
            <a:r>
              <a:rPr lang="hu-HU" altLang="ko-KR" sz="1400" dirty="0" err="1">
                <a:solidFill>
                  <a:schemeClr val="bg1"/>
                </a:solidFill>
                <a:cs typeface="Arial" pitchFamily="34" charset="0"/>
              </a:rPr>
              <a:t>összetételbeli</a:t>
            </a:r>
            <a:r>
              <a:rPr lang="hu-HU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hu-HU" altLang="ko-KR" sz="1400" b="1" dirty="0">
                <a:solidFill>
                  <a:schemeClr val="bg1"/>
                </a:solidFill>
                <a:cs typeface="Arial" pitchFamily="34" charset="0"/>
              </a:rPr>
              <a:t>változása jelentősen növelte a vadgazdálkodási értéket</a:t>
            </a:r>
            <a:r>
              <a:rPr lang="hu-HU" altLang="ko-KR" sz="1400" dirty="0">
                <a:solidFill>
                  <a:schemeClr val="bg1"/>
                </a:solidFill>
                <a:cs typeface="Arial" pitchFamily="34" charset="0"/>
              </a:rPr>
              <a:t> és ezzel együtt a bevételeket, a kiadások növekedése miatt az </a:t>
            </a:r>
            <a:r>
              <a:rPr lang="hu-HU" altLang="ko-KR" sz="1400" b="1" dirty="0">
                <a:solidFill>
                  <a:schemeClr val="bg1"/>
                </a:solidFill>
                <a:cs typeface="Arial" pitchFamily="34" charset="0"/>
              </a:rPr>
              <a:t>eredményesség nem változott</a:t>
            </a:r>
            <a:r>
              <a:rPr lang="hu-HU" altLang="ko-KR" sz="1400" dirty="0">
                <a:solidFill>
                  <a:schemeClr val="bg1"/>
                </a:solidFill>
                <a:cs typeface="Arial" pitchFamily="34" charset="0"/>
              </a:rPr>
              <a:t> számottevően (cc. 50-100 millió Ft/év). </a:t>
            </a:r>
          </a:p>
          <a:p>
            <a:pPr algn="just"/>
            <a:endParaRPr lang="hu-HU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hu-HU" altLang="ko-KR" sz="1400" dirty="0">
                <a:solidFill>
                  <a:schemeClr val="bg1"/>
                </a:solidFill>
                <a:cs typeface="Arial" pitchFamily="34" charset="0"/>
              </a:rPr>
              <a:t>Bár a megyében a nagyvadállomány növekedésével párhuzamosan a térített </a:t>
            </a:r>
            <a:r>
              <a:rPr lang="hu-HU" altLang="ko-KR" sz="1400" b="1" dirty="0">
                <a:solidFill>
                  <a:schemeClr val="bg1"/>
                </a:solidFill>
                <a:cs typeface="Arial" pitchFamily="34" charset="0"/>
              </a:rPr>
              <a:t>vadkár</a:t>
            </a:r>
            <a:r>
              <a:rPr lang="hu-HU" altLang="ko-KR" sz="1400" dirty="0">
                <a:solidFill>
                  <a:schemeClr val="bg1"/>
                </a:solidFill>
                <a:cs typeface="Arial" pitchFamily="34" charset="0"/>
              </a:rPr>
              <a:t>ok növekedését vártuk, ez az OVA adatokban nem jelenik meg. </a:t>
            </a:r>
          </a:p>
          <a:p>
            <a:pPr algn="just"/>
            <a:endParaRPr lang="hu-HU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hu-HU" altLang="ko-KR" sz="1400" dirty="0">
                <a:solidFill>
                  <a:schemeClr val="bg1"/>
                </a:solidFill>
                <a:cs typeface="Arial" pitchFamily="34" charset="0"/>
              </a:rPr>
              <a:t>Az utóbbi évtizedekben jelentősen felszaporodó </a:t>
            </a:r>
            <a:r>
              <a:rPr lang="hu-HU" altLang="ko-KR" sz="1400" b="1" dirty="0">
                <a:solidFill>
                  <a:schemeClr val="bg1"/>
                </a:solidFill>
                <a:cs typeface="Arial" pitchFamily="34" charset="0"/>
              </a:rPr>
              <a:t>aranysakál</a:t>
            </a:r>
            <a:r>
              <a:rPr lang="hu-HU" altLang="ko-KR" sz="1400" dirty="0">
                <a:solidFill>
                  <a:schemeClr val="bg1"/>
                </a:solidFill>
                <a:cs typeface="Arial" pitchFamily="34" charset="0"/>
              </a:rPr>
              <a:t> állomány várhatóan jelentős hatást fog gyakorolni a megye vadgazdálkodására. </a:t>
            </a:r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id="{FA2C1938-F63E-7B42-BE28-ADF7BFF7B6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560257" cy="51435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506A39B9-274E-DA4F-A695-F83DB8D68F8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80000"/>
          </a:blip>
          <a:stretch>
            <a:fillRect/>
          </a:stretch>
        </p:blipFill>
        <p:spPr>
          <a:xfrm>
            <a:off x="143000" y="938832"/>
            <a:ext cx="2886472" cy="4038685"/>
          </a:xfrm>
          <a:prstGeom prst="rect">
            <a:avLst/>
          </a:prstGeom>
        </p:spPr>
      </p:pic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C48AEEFD-60ED-7D4F-A6C9-9B8EF7CA35BE}"/>
              </a:ext>
            </a:extLst>
          </p:cNvPr>
          <p:cNvSpPr txBox="1">
            <a:spLocks/>
          </p:cNvSpPr>
          <p:nvPr/>
        </p:nvSpPr>
        <p:spPr>
          <a:xfrm>
            <a:off x="2564378" y="0"/>
            <a:ext cx="6579621" cy="57606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hu-HU" altLang="ko-K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5 - Összefoglalás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4ADE21C-2591-3E4A-959E-EE11094C1E78}"/>
              </a:ext>
            </a:extLst>
          </p:cNvPr>
          <p:cNvSpPr txBox="1">
            <a:spLocks/>
          </p:cNvSpPr>
          <p:nvPr/>
        </p:nvSpPr>
        <p:spPr>
          <a:xfrm>
            <a:off x="2987823" y="503423"/>
            <a:ext cx="6156176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hu-HU" altLang="ko-KR" i="1" dirty="0"/>
              <a:t>Aktualitások és trendek</a:t>
            </a:r>
          </a:p>
        </p:txBody>
      </p:sp>
    </p:spTree>
    <p:extLst>
      <p:ext uri="{BB962C8B-B14F-4D97-AF65-F5344CB8AC3E}">
        <p14:creationId xmlns:p14="http://schemas.microsoft.com/office/powerpoint/2010/main" val="3896932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 rot="20521545">
            <a:off x="2303748" y="2094249"/>
            <a:ext cx="4536504" cy="1028995"/>
          </a:xfrm>
        </p:spPr>
        <p:txBody>
          <a:bodyPr/>
          <a:lstStyle/>
          <a:p>
            <a:r>
              <a:rPr lang="hu-HU" altLang="ko-KR" dirty="0">
                <a:latin typeface="Chalkduster" panose="03050602040202020205" pitchFamily="66" charset="0"/>
                <a:cs typeface="Blackadder ITC" panose="020F0502020204030204" pitchFamily="34" charset="0"/>
              </a:rPr>
              <a:t>Köszönöm </a:t>
            </a:r>
            <a:br>
              <a:rPr lang="hu-HU" altLang="ko-KR" dirty="0">
                <a:latin typeface="Chalkduster" panose="03050602040202020205" pitchFamily="66" charset="0"/>
                <a:cs typeface="Blackadder ITC" panose="020F0502020204030204" pitchFamily="34" charset="0"/>
              </a:rPr>
            </a:br>
            <a:r>
              <a:rPr lang="hu-HU" altLang="ko-KR" dirty="0">
                <a:latin typeface="Chalkduster" panose="03050602040202020205" pitchFamily="66" charset="0"/>
                <a:cs typeface="Blackadder ITC" panose="020F0502020204030204" pitchFamily="34" charset="0"/>
              </a:rPr>
              <a:t>a figyelmet!</a:t>
            </a:r>
          </a:p>
        </p:txBody>
      </p:sp>
      <p:pic>
        <p:nvPicPr>
          <p:cNvPr id="4" name="Graphic 1">
            <a:extLst>
              <a:ext uri="{FF2B5EF4-FFF2-40B4-BE49-F238E27FC236}">
                <a16:creationId xmlns:a16="http://schemas.microsoft.com/office/drawing/2014/main" id="{AEFCCCC2-E6B7-654C-9E5D-73DE3C8E36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256" t="32191" b="2748"/>
          <a:stretch/>
        </p:blipFill>
        <p:spPr>
          <a:xfrm rot="20600605">
            <a:off x="4755900" y="1143300"/>
            <a:ext cx="1152000" cy="446932"/>
          </a:xfrm>
          <a:prstGeom prst="rect">
            <a:avLst/>
          </a:prstGeom>
        </p:spPr>
      </p:pic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7ED88FDF-A4A9-904D-A477-8DEC84798525}"/>
              </a:ext>
            </a:extLst>
          </p:cNvPr>
          <p:cNvGrpSpPr/>
          <p:nvPr/>
        </p:nvGrpSpPr>
        <p:grpSpPr>
          <a:xfrm>
            <a:off x="6944738" y="3765514"/>
            <a:ext cx="2180357" cy="1326516"/>
            <a:chOff x="6944738" y="3765514"/>
            <a:chExt cx="2180357" cy="1326516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47A50E99-EBC4-3445-85FC-6B14A51A4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4739" y="4384144"/>
              <a:ext cx="2180356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8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„A Kulturális és Innovációs Minisztérium Új Nemzeti Kiválóság Programjának a Nemzeti Kutatási, Fejlesztési és Innovációs Alapból finanszírozott szakmai támogatásával készült.”</a:t>
              </a:r>
              <a:endParaRPr kumimoji="0" lang="hu-HU" altLang="hu-HU" sz="105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6" name="Kép 5">
              <a:extLst>
                <a:ext uri="{FF2B5EF4-FFF2-40B4-BE49-F238E27FC236}">
                  <a16:creationId xmlns:a16="http://schemas.microsoft.com/office/drawing/2014/main" id="{D26FB1E9-F340-214E-B48E-2A22A95A6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6551" y="3765514"/>
              <a:ext cx="1478543" cy="544937"/>
            </a:xfrm>
            <a:prstGeom prst="rect">
              <a:avLst/>
            </a:prstGeom>
          </p:spPr>
        </p:pic>
        <p:pic>
          <p:nvPicPr>
            <p:cNvPr id="7" name="Kép 6">
              <a:extLst>
                <a:ext uri="{FF2B5EF4-FFF2-40B4-BE49-F238E27FC236}">
                  <a16:creationId xmlns:a16="http://schemas.microsoft.com/office/drawing/2014/main" id="{8CA7851A-558D-D44A-A129-9152F838E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alphaModFix amt="8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44738" y="3765514"/>
              <a:ext cx="701813" cy="5449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7836057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COLOR-A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Section Break Slide Master">
  <a:themeElements>
    <a:clrScheme name="ALLPPT-COLOR-A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12102</TotalTime>
  <Words>665</Words>
  <Application>Microsoft Macintosh PowerPoint</Application>
  <PresentationFormat>Diavetítés a képernyőre (16:9 oldalarány)</PresentationFormat>
  <Paragraphs>77</Paragraphs>
  <Slides>9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2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Arial</vt:lpstr>
      <vt:lpstr>Calibri</vt:lpstr>
      <vt:lpstr>Chalkduster</vt:lpstr>
      <vt:lpstr>Contents Slide Master</vt:lpstr>
      <vt:lpstr>Section Break Slide Master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Gergely Kapocsi</dc:creator>
  <cp:lastModifiedBy>Gergely Kapocsi</cp:lastModifiedBy>
  <cp:revision>75</cp:revision>
  <dcterms:created xsi:type="dcterms:W3CDTF">2021-06-08T11:57:51Z</dcterms:created>
  <dcterms:modified xsi:type="dcterms:W3CDTF">2022-11-08T23:37:55Z</dcterms:modified>
</cp:coreProperties>
</file>