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73" r:id="rId4"/>
    <p:sldId id="264" r:id="rId5"/>
    <p:sldId id="274" r:id="rId6"/>
    <p:sldId id="269" r:id="rId7"/>
    <p:sldId id="270" r:id="rId8"/>
    <p:sldId id="271" r:id="rId9"/>
    <p:sldId id="272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68" r:id="rId21"/>
    <p:sldId id="262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6"/>
    <p:restoredTop sz="94694"/>
  </p:normalViewPr>
  <p:slideViewPr>
    <p:cSldViewPr snapToGrid="0" snapToObjects="1" showGuides="1">
      <p:cViewPr>
        <p:scale>
          <a:sx n="80" d="100"/>
          <a:sy n="80" d="100"/>
        </p:scale>
        <p:origin x="1037" y="77"/>
      </p:cViewPr>
      <p:guideLst>
        <p:guide orient="horz" pos="3158"/>
        <p:guide pos="642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045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273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807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09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515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22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718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511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153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/>
              <a:t>2022. 11. 08.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24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RTI hoszulejáratú\ETK2022 konferencia\4_KST\KST1151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 r="2110" b="20806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B8763-2446-4B4E-8065-B8FA47ED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204953" y="4834646"/>
            <a:ext cx="9651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</a:rPr>
              <a:t>Kocsányos tölgyes fatermési táblák összehasonlítása és javaslat új fatermési táblára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2022 évi Alföldi Erdőkért Kutatói Napok – 2022.11.10. Lakitelek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9258299" y="4984549"/>
            <a:ext cx="29038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Dr. KOLLÁR TAMÁS PhD</a:t>
            </a:r>
          </a:p>
          <a:p>
            <a:pPr algn="r"/>
            <a:r>
              <a:rPr lang="hu-HU" sz="1600" b="1" dirty="0">
                <a:solidFill>
                  <a:schemeClr val="bg1"/>
                </a:solidFill>
              </a:rPr>
              <a:t>tudományos főmunkatárs</a:t>
            </a:r>
          </a:p>
          <a:p>
            <a:pPr algn="r"/>
            <a:r>
              <a:rPr lang="hu-HU" sz="1600" b="1" dirty="0">
                <a:solidFill>
                  <a:schemeClr val="bg1"/>
                </a:solidFill>
              </a:rPr>
              <a:t>Ökológiai és Erdőművelési Osztály</a:t>
            </a:r>
          </a:p>
          <a:p>
            <a:pPr algn="r"/>
            <a:endParaRPr lang="hu-HU" sz="1600" b="1" dirty="0">
              <a:solidFill>
                <a:schemeClr val="bg1"/>
              </a:solidFill>
            </a:endParaRPr>
          </a:p>
          <a:p>
            <a:pPr algn="r"/>
            <a:r>
              <a:rPr lang="hu-HU" sz="1600" b="1" dirty="0" err="1">
                <a:solidFill>
                  <a:schemeClr val="bg1"/>
                </a:solidFill>
              </a:rPr>
              <a:t>kollar.tamas</a:t>
            </a:r>
            <a:r>
              <a:rPr lang="hu-HU" sz="1600" b="1" dirty="0">
                <a:solidFill>
                  <a:schemeClr val="bg1"/>
                </a:solidFill>
              </a:rPr>
              <a:t>@</a:t>
            </a:r>
            <a:r>
              <a:rPr lang="hu-HU" sz="1600" b="1" dirty="0" err="1">
                <a:solidFill>
                  <a:schemeClr val="bg1"/>
                </a:solidFill>
              </a:rPr>
              <a:t>uni-sopron.hu</a:t>
            </a:r>
            <a:endParaRPr lang="hu-HU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E:\adminisztrativ dolgok\2022\NKFIA-grafikai-elemek2019\HU\NKFIA_infoblokk_projekt_allo_2019_H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35" y="0"/>
            <a:ext cx="2087563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8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F562EC3-5FC5-960A-8FB9-1D578E2E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6BA98FA-B9F5-1456-4026-58E5E09EBA0B}"/>
              </a:ext>
            </a:extLst>
          </p:cNvPr>
          <p:cNvSpPr txBox="1"/>
          <p:nvPr/>
        </p:nvSpPr>
        <p:spPr>
          <a:xfrm>
            <a:off x="133350" y="1680164"/>
            <a:ext cx="1800225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Mellékállomány körlap szerinti átlag magassága</a:t>
            </a:r>
          </a:p>
        </p:txBody>
      </p:sp>
    </p:spTree>
    <p:extLst>
      <p:ext uri="{BB962C8B-B14F-4D97-AF65-F5344CB8AC3E}">
        <p14:creationId xmlns:p14="http://schemas.microsoft.com/office/powerpoint/2010/main" val="321203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19DDE80-3968-7E09-1ED8-0D9FDFBF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2B875B0-5E35-F10B-4B17-8B820EF7D495}"/>
              </a:ext>
            </a:extLst>
          </p:cNvPr>
          <p:cNvSpPr txBox="1"/>
          <p:nvPr/>
        </p:nvSpPr>
        <p:spPr>
          <a:xfrm>
            <a:off x="171450" y="1680074"/>
            <a:ext cx="1666875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Mellékállomány körlap szerinti átlag átmérője</a:t>
            </a:r>
          </a:p>
        </p:txBody>
      </p:sp>
    </p:spTree>
    <p:extLst>
      <p:ext uri="{BB962C8B-B14F-4D97-AF65-F5344CB8AC3E}">
        <p14:creationId xmlns:p14="http://schemas.microsoft.com/office/powerpoint/2010/main" val="406059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F46E0E2-9188-D11A-184C-BE613EBB8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C37C58F-8F31-7FFB-6E43-67FED9E64BAA}"/>
              </a:ext>
            </a:extLst>
          </p:cNvPr>
          <p:cNvSpPr txBox="1"/>
          <p:nvPr/>
        </p:nvSpPr>
        <p:spPr>
          <a:xfrm>
            <a:off x="114300" y="1461000"/>
            <a:ext cx="1676400" cy="1206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Mellékállomány törzsszáma</a:t>
            </a:r>
          </a:p>
          <a:p>
            <a:pPr algn="ctr"/>
            <a:r>
              <a:rPr lang="hu-HU" dirty="0"/>
              <a:t>(5 éves periódus)</a:t>
            </a:r>
          </a:p>
        </p:txBody>
      </p:sp>
    </p:spTree>
    <p:extLst>
      <p:ext uri="{BB962C8B-B14F-4D97-AF65-F5344CB8AC3E}">
        <p14:creationId xmlns:p14="http://schemas.microsoft.com/office/powerpoint/2010/main" val="234399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3C1BF9A-BCBD-17C8-B471-79234C3C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1B67A1A-F082-76BE-2D26-28121F6D9328}"/>
              </a:ext>
            </a:extLst>
          </p:cNvPr>
          <p:cNvSpPr txBox="1"/>
          <p:nvPr/>
        </p:nvSpPr>
        <p:spPr>
          <a:xfrm>
            <a:off x="95251" y="2003330"/>
            <a:ext cx="18669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Mellékállomány körlapja</a:t>
            </a:r>
          </a:p>
          <a:p>
            <a:pPr algn="ctr"/>
            <a:r>
              <a:rPr lang="hu-HU" dirty="0"/>
              <a:t>(5 éves periódus)</a:t>
            </a:r>
          </a:p>
        </p:txBody>
      </p:sp>
    </p:spTree>
    <p:extLst>
      <p:ext uri="{BB962C8B-B14F-4D97-AF65-F5344CB8AC3E}">
        <p14:creationId xmlns:p14="http://schemas.microsoft.com/office/powerpoint/2010/main" val="1741579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6B2551D-95C9-B334-1B66-BC336083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170C8FB-4848-6F7E-2DA7-E5B7AE67D04C}"/>
              </a:ext>
            </a:extLst>
          </p:cNvPr>
          <p:cNvSpPr txBox="1"/>
          <p:nvPr/>
        </p:nvSpPr>
        <p:spPr>
          <a:xfrm>
            <a:off x="79931" y="1622925"/>
            <a:ext cx="2044144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Mellékállomány fatérfogata</a:t>
            </a:r>
          </a:p>
          <a:p>
            <a:pPr algn="ctr"/>
            <a:r>
              <a:rPr lang="hu-HU" dirty="0"/>
              <a:t>(5 éves periódus)</a:t>
            </a:r>
          </a:p>
        </p:txBody>
      </p:sp>
    </p:spTree>
    <p:extLst>
      <p:ext uri="{BB962C8B-B14F-4D97-AF65-F5344CB8AC3E}">
        <p14:creationId xmlns:p14="http://schemas.microsoft.com/office/powerpoint/2010/main" val="303436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E0FE2E8-5C6F-3653-8F6B-2DB6AA28F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A015591-8449-23FE-8FEA-4F6C07A38ED4}"/>
              </a:ext>
            </a:extLst>
          </p:cNvPr>
          <p:cNvSpPr txBox="1"/>
          <p:nvPr/>
        </p:nvSpPr>
        <p:spPr>
          <a:xfrm>
            <a:off x="228600" y="1908674"/>
            <a:ext cx="1486119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Összes előhasználat fatérfogata</a:t>
            </a:r>
          </a:p>
        </p:txBody>
      </p:sp>
    </p:spTree>
    <p:extLst>
      <p:ext uri="{BB962C8B-B14F-4D97-AF65-F5344CB8AC3E}">
        <p14:creationId xmlns:p14="http://schemas.microsoft.com/office/powerpoint/2010/main" val="11221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D5E5613-8304-8B02-B055-237038F25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1F13C08-D387-4000-4410-24236EB2ED4E}"/>
              </a:ext>
            </a:extLst>
          </p:cNvPr>
          <p:cNvSpPr txBox="1"/>
          <p:nvPr/>
        </p:nvSpPr>
        <p:spPr>
          <a:xfrm>
            <a:off x="247650" y="2299201"/>
            <a:ext cx="15621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Előhasználati részarány</a:t>
            </a:r>
          </a:p>
        </p:txBody>
      </p:sp>
    </p:spTree>
    <p:extLst>
      <p:ext uri="{BB962C8B-B14F-4D97-AF65-F5344CB8AC3E}">
        <p14:creationId xmlns:p14="http://schemas.microsoft.com/office/powerpoint/2010/main" val="1143672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8C74FE7-998A-F6F2-610C-7BFAF290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CCF7679-4357-E5FB-9B2C-6AC7260A8F11}"/>
              </a:ext>
            </a:extLst>
          </p:cNvPr>
          <p:cNvSpPr txBox="1"/>
          <p:nvPr/>
        </p:nvSpPr>
        <p:spPr>
          <a:xfrm>
            <a:off x="137081" y="1775325"/>
            <a:ext cx="1672669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Összes fatermés fatérfogata</a:t>
            </a:r>
          </a:p>
        </p:txBody>
      </p:sp>
    </p:spTree>
    <p:extLst>
      <p:ext uri="{BB962C8B-B14F-4D97-AF65-F5344CB8AC3E}">
        <p14:creationId xmlns:p14="http://schemas.microsoft.com/office/powerpoint/2010/main" val="144653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803A7A1-5212-89F0-B360-D181A0A87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D65E79B-00C4-78EC-4525-58667ABE3B3C}"/>
              </a:ext>
            </a:extLst>
          </p:cNvPr>
          <p:cNvSpPr txBox="1"/>
          <p:nvPr/>
        </p:nvSpPr>
        <p:spPr>
          <a:xfrm>
            <a:off x="138471" y="2022975"/>
            <a:ext cx="1360746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Átlag növedék</a:t>
            </a:r>
          </a:p>
        </p:txBody>
      </p:sp>
    </p:spTree>
    <p:extLst>
      <p:ext uri="{BB962C8B-B14F-4D97-AF65-F5344CB8AC3E}">
        <p14:creationId xmlns:p14="http://schemas.microsoft.com/office/powerpoint/2010/main" val="326745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B1DE730-A2EB-321E-69A5-46A6BD62C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2D9C07A-CC19-BAFB-9F9A-FAECD54503FE}"/>
              </a:ext>
            </a:extLst>
          </p:cNvPr>
          <p:cNvSpPr txBox="1"/>
          <p:nvPr/>
        </p:nvSpPr>
        <p:spPr>
          <a:xfrm>
            <a:off x="137081" y="2270625"/>
            <a:ext cx="174886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Folyónövedék</a:t>
            </a:r>
          </a:p>
        </p:txBody>
      </p:sp>
    </p:spTree>
    <p:extLst>
      <p:ext uri="{BB962C8B-B14F-4D97-AF65-F5344CB8AC3E}">
        <p14:creationId xmlns:p14="http://schemas.microsoft.com/office/powerpoint/2010/main" val="131159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90" y="853129"/>
            <a:ext cx="5423338" cy="1819733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hu-HU" sz="2400" b="1" dirty="0"/>
              <a:t>Területe: 177 ezer ha           </a:t>
            </a:r>
            <a:r>
              <a:rPr lang="hu-HU" sz="2400" i="1" dirty="0"/>
              <a:t>(NFK - 2021)</a:t>
            </a:r>
          </a:p>
          <a:p>
            <a:r>
              <a:rPr lang="hu-HU" sz="2400" b="1" dirty="0"/>
              <a:t>Országos terület aránya: 9,6 %</a:t>
            </a:r>
          </a:p>
          <a:p>
            <a:r>
              <a:rPr lang="hu-HU" sz="2400" b="1" dirty="0"/>
              <a:t>Élőfakészlete: 38,7 millió m</a:t>
            </a:r>
            <a:r>
              <a:rPr lang="hu-HU" sz="2400" b="1" baseline="30000" dirty="0"/>
              <a:t>3</a:t>
            </a:r>
          </a:p>
          <a:p>
            <a:r>
              <a:rPr lang="hu-HU" sz="2400" b="1" dirty="0"/>
              <a:t>Országos fatömeg aránya : 9,4%</a:t>
            </a:r>
            <a:endParaRPr lang="x-none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07117" y="853129"/>
            <a:ext cx="2997267" cy="22922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x-none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Felhasznált adatok:</a:t>
            </a:r>
          </a:p>
          <a:p>
            <a:pPr lvl="1"/>
            <a:r>
              <a:rPr lang="hu-HU" dirty="0"/>
              <a:t>243 KST parcella </a:t>
            </a:r>
          </a:p>
          <a:p>
            <a:pPr lvl="2"/>
            <a:r>
              <a:rPr lang="hu-HU" dirty="0"/>
              <a:t>1015 felvételi adat</a:t>
            </a:r>
          </a:p>
          <a:p>
            <a:pPr lvl="3"/>
            <a:r>
              <a:rPr lang="hu-HU" dirty="0"/>
              <a:t>1955-2019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41889" y="2782163"/>
            <a:ext cx="5423339" cy="13326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sz="2000" dirty="0"/>
              <a:t>Kocsányos tölgy fatermési táblák:</a:t>
            </a:r>
          </a:p>
          <a:p>
            <a:pPr lvl="1"/>
            <a:r>
              <a:rPr lang="hu-HU" sz="2000" dirty="0"/>
              <a:t>1971 – Kiss R. (1974 – </a:t>
            </a:r>
            <a:r>
              <a:rPr lang="hu-HU" sz="2000" dirty="0" err="1"/>
              <a:t>Sopp</a:t>
            </a:r>
            <a:r>
              <a:rPr lang="hu-HU" sz="2000" dirty="0"/>
              <a:t> L.)</a:t>
            </a:r>
          </a:p>
          <a:p>
            <a:pPr lvl="2"/>
            <a:r>
              <a:rPr lang="hu-HU" sz="1800" dirty="0" err="1"/>
              <a:t>Nomogram</a:t>
            </a:r>
            <a:r>
              <a:rPr lang="hu-HU" sz="1800" dirty="0"/>
              <a:t> – </a:t>
            </a:r>
            <a:r>
              <a:rPr lang="hu-HU" sz="1800" dirty="0" err="1"/>
              <a:t>szallagmátrix</a:t>
            </a:r>
            <a:r>
              <a:rPr lang="hu-HU" sz="1800" dirty="0"/>
              <a:t> - OEA</a:t>
            </a:r>
          </a:p>
          <a:p>
            <a:pPr lvl="1"/>
            <a:r>
              <a:rPr lang="hu-HU" sz="2000" dirty="0"/>
              <a:t>1986 – </a:t>
            </a:r>
            <a:r>
              <a:rPr lang="sv-SE" sz="2000" dirty="0"/>
              <a:t>Kiss R., Somogyi Z.</a:t>
            </a:r>
            <a:r>
              <a:rPr lang="hu-HU" sz="2000" dirty="0"/>
              <a:t>, </a:t>
            </a:r>
            <a:r>
              <a:rPr lang="sv-SE" sz="2000" dirty="0"/>
              <a:t>Juhász G.</a:t>
            </a:r>
            <a:endParaRPr lang="hu-HU" sz="2000" dirty="0"/>
          </a:p>
        </p:txBody>
      </p:sp>
      <p:pic>
        <p:nvPicPr>
          <p:cNvPr id="5122" name="Picture 2" descr="E:\ERTI hoszulejáratú\Fatermési táblák\Kocsányos tölgy Új\cikk\KST térkép 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57" y="4224101"/>
            <a:ext cx="4341753" cy="24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ERTI hoszulejáratú\ETK2022 konferencia\4_KST\KST1013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"/>
          <a:stretch/>
        </p:blipFill>
        <p:spPr bwMode="auto">
          <a:xfrm>
            <a:off x="8853854" y="853129"/>
            <a:ext cx="3196256" cy="2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8D3F3A1-A523-8AE7-1770-658A6E5E0F89}"/>
              </a:ext>
            </a:extLst>
          </p:cNvPr>
          <p:cNvSpPr txBox="1"/>
          <p:nvPr/>
        </p:nvSpPr>
        <p:spPr>
          <a:xfrm>
            <a:off x="141890" y="4224101"/>
            <a:ext cx="7445872" cy="25020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sz="2000" dirty="0"/>
              <a:t>Újdonságok a javasolt új fatermési táblában:</a:t>
            </a:r>
          </a:p>
          <a:p>
            <a:pPr lvl="1"/>
            <a:r>
              <a:rPr lang="hu-HU" sz="2000" dirty="0"/>
              <a:t>17 paraméter – élő és mellékállomány</a:t>
            </a:r>
          </a:p>
          <a:p>
            <a:pPr lvl="1"/>
            <a:r>
              <a:rPr lang="hu-HU" sz="2000" dirty="0"/>
              <a:t>Korábbi táblákkal és OEA-</a:t>
            </a:r>
            <a:r>
              <a:rPr lang="hu-HU" sz="2000" dirty="0" err="1"/>
              <a:t>al</a:t>
            </a:r>
            <a:r>
              <a:rPr lang="hu-HU" sz="2000" dirty="0"/>
              <a:t> való összehasonlítás (</a:t>
            </a:r>
            <a:r>
              <a:rPr lang="hu-HU" sz="2000" dirty="0" err="1"/>
              <a:t>kb</a:t>
            </a:r>
            <a:r>
              <a:rPr lang="hu-HU" sz="2000" dirty="0"/>
              <a:t> 75e adat)</a:t>
            </a:r>
          </a:p>
          <a:p>
            <a:pPr lvl="1"/>
            <a:r>
              <a:rPr lang="hu-HU" sz="2000" dirty="0"/>
              <a:t>Sűrűség használata</a:t>
            </a:r>
          </a:p>
          <a:p>
            <a:pPr lvl="1"/>
            <a:r>
              <a:rPr lang="hu-HU" sz="2000" dirty="0" err="1"/>
              <a:t>Függvényesített</a:t>
            </a:r>
            <a:r>
              <a:rPr lang="hu-HU" sz="2000" dirty="0"/>
              <a:t> számításmenet</a:t>
            </a:r>
          </a:p>
          <a:p>
            <a:pPr lvl="2"/>
            <a:r>
              <a:rPr lang="hu-HU" sz="1800" dirty="0"/>
              <a:t>Változtatható periódusidő a táblázatokban (erdőnevelési modell)</a:t>
            </a:r>
          </a:p>
          <a:p>
            <a:pPr lvl="1"/>
            <a:r>
              <a:rPr lang="hu-HU" sz="2000" dirty="0"/>
              <a:t>Modell számítás – Kor, H, S, EA, Z</a:t>
            </a:r>
          </a:p>
          <a:p>
            <a:pPr lvl="1"/>
            <a:endParaRPr lang="hu-HU" sz="2000" dirty="0"/>
          </a:p>
          <a:p>
            <a:pPr lvl="1"/>
            <a:endParaRPr lang="hu-HU" sz="20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9F6FD72-F98F-23EB-42FB-2A1EA38A0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34"/>
          <a:stretch/>
        </p:blipFill>
        <p:spPr>
          <a:xfrm>
            <a:off x="5707117" y="3278349"/>
            <a:ext cx="6342993" cy="8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1BA83C-2C08-40B7-95F5-1A23D89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38" y="1002322"/>
            <a:ext cx="5638490" cy="958453"/>
          </a:xfrm>
          <a:solidFill>
            <a:schemeClr val="bg2">
              <a:lumMod val="9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hu-HU" dirty="0"/>
              <a:t>Országos becslés</a:t>
            </a:r>
          </a:p>
          <a:p>
            <a:pPr lvl="1"/>
            <a:r>
              <a:rPr lang="hu-HU" b="1" dirty="0"/>
              <a:t>2012</a:t>
            </a:r>
            <a:r>
              <a:rPr lang="hu-HU" dirty="0"/>
              <a:t> év Országos Erdőállomány Adatbázis:</a:t>
            </a:r>
          </a:p>
          <a:p>
            <a:pPr lvl="2"/>
            <a:r>
              <a:rPr lang="hu-HU" dirty="0"/>
              <a:t>74997 db fafajsor adata alapján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AFC861-1FDD-E744-CD84-122EDAC95D10}"/>
              </a:ext>
            </a:extLst>
          </p:cNvPr>
          <p:cNvSpPr txBox="1">
            <a:spLocks/>
          </p:cNvSpPr>
          <p:nvPr/>
        </p:nvSpPr>
        <p:spPr>
          <a:xfrm>
            <a:off x="5092262" y="0"/>
            <a:ext cx="7099738" cy="743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(Quercus robur)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01A2FB2-0775-6437-159C-970AD1449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5" t="8878" r="1067"/>
          <a:stretch/>
        </p:blipFill>
        <p:spPr>
          <a:xfrm>
            <a:off x="6096000" y="1002322"/>
            <a:ext cx="4505282" cy="366342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F409520-1814-41AC-27FA-B51D1EDC5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65742"/>
            <a:ext cx="5638491" cy="1965388"/>
          </a:xfrm>
          <a:prstGeom prst="rect">
            <a:avLst/>
          </a:prstGeom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881427F4-AA5C-8C5A-72D8-838A5B66CC08}"/>
              </a:ext>
            </a:extLst>
          </p:cNvPr>
          <p:cNvSpPr txBox="1">
            <a:spLocks/>
          </p:cNvSpPr>
          <p:nvPr/>
        </p:nvSpPr>
        <p:spPr>
          <a:xfrm>
            <a:off x="184638" y="2083325"/>
            <a:ext cx="5638490" cy="24226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>
              <a:spcBef>
                <a:spcPts val="1000"/>
              </a:spcBef>
            </a:pPr>
            <a:r>
              <a:rPr lang="hu-HU" sz="2800" dirty="0"/>
              <a:t>Folyónövedékre</a:t>
            </a:r>
          </a:p>
          <a:p>
            <a:pPr lvl="2"/>
            <a:r>
              <a:rPr lang="hu-HU" u="sng" dirty="0"/>
              <a:t>1,22 M m</a:t>
            </a:r>
            <a:r>
              <a:rPr lang="hu-HU" u="sng" baseline="30000" dirty="0"/>
              <a:t>3</a:t>
            </a:r>
            <a:r>
              <a:rPr lang="hu-HU" u="sng" dirty="0"/>
              <a:t>/év</a:t>
            </a:r>
          </a:p>
          <a:p>
            <a:pPr lvl="1"/>
            <a:r>
              <a:rPr lang="hu-HU" dirty="0"/>
              <a:t>Új tábla alapján becsült növedék:</a:t>
            </a:r>
          </a:p>
          <a:p>
            <a:pPr lvl="2"/>
            <a:r>
              <a:rPr lang="hu-HU" b="1" u="sng" dirty="0"/>
              <a:t>1,04 M m</a:t>
            </a:r>
            <a:r>
              <a:rPr lang="hu-HU" b="1" u="sng" baseline="30000" dirty="0"/>
              <a:t>3</a:t>
            </a:r>
            <a:r>
              <a:rPr lang="hu-HU" b="1" u="sng" dirty="0"/>
              <a:t>/év</a:t>
            </a:r>
          </a:p>
          <a:p>
            <a:pPr lvl="1"/>
            <a:r>
              <a:rPr lang="hu-HU" dirty="0"/>
              <a:t>Különbség:</a:t>
            </a:r>
          </a:p>
          <a:p>
            <a:pPr lvl="2"/>
            <a:r>
              <a:rPr lang="hu-HU" b="1" i="1" u="sng" dirty="0"/>
              <a:t>-0,19 M m</a:t>
            </a:r>
            <a:r>
              <a:rPr lang="hu-HU" b="1" i="1" u="sng" baseline="30000" dirty="0"/>
              <a:t>3</a:t>
            </a:r>
            <a:r>
              <a:rPr lang="hu-HU" b="1" i="1" u="sng" dirty="0"/>
              <a:t>/év (-15%)</a:t>
            </a:r>
          </a:p>
          <a:p>
            <a:pPr lvl="1"/>
            <a:r>
              <a:rPr lang="hu-HU" dirty="0"/>
              <a:t>Átlagos folyónövedék</a:t>
            </a:r>
          </a:p>
          <a:p>
            <a:pPr lvl="2"/>
            <a:r>
              <a:rPr lang="hu-HU" u="sng" dirty="0"/>
              <a:t>7,2 m</a:t>
            </a:r>
            <a:r>
              <a:rPr lang="hu-HU" u="sng" baseline="30000" dirty="0"/>
              <a:t>3</a:t>
            </a:r>
            <a:r>
              <a:rPr lang="hu-HU" u="sng" dirty="0"/>
              <a:t>/ha/év -&gt; 6,1 m</a:t>
            </a:r>
            <a:r>
              <a:rPr lang="hu-HU" u="sng" baseline="30000" dirty="0"/>
              <a:t>3</a:t>
            </a:r>
            <a:r>
              <a:rPr lang="hu-HU" u="sng" dirty="0"/>
              <a:t>/ha/év</a:t>
            </a:r>
            <a:endParaRPr lang="hu-HU" sz="2800" dirty="0"/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83852830-0D73-3D36-C94B-C1804FA626B3}"/>
              </a:ext>
            </a:extLst>
          </p:cNvPr>
          <p:cNvSpPr txBox="1">
            <a:spLocks/>
          </p:cNvSpPr>
          <p:nvPr/>
        </p:nvSpPr>
        <p:spPr>
          <a:xfrm>
            <a:off x="184638" y="4601745"/>
            <a:ext cx="5638490" cy="21561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>
              <a:spcBef>
                <a:spcPts val="1000"/>
              </a:spcBef>
            </a:pPr>
            <a:r>
              <a:rPr lang="hu-HU" sz="2800" dirty="0"/>
              <a:t>Élőfakészletre</a:t>
            </a:r>
          </a:p>
          <a:p>
            <a:pPr lvl="1"/>
            <a:r>
              <a:rPr lang="hu-HU" dirty="0"/>
              <a:t>28% körlap mérés, 68% fatermési táblás becslés, 4% egyéb</a:t>
            </a:r>
          </a:p>
          <a:p>
            <a:pPr lvl="2"/>
            <a:r>
              <a:rPr lang="hu-HU" sz="2100" u="sng" dirty="0"/>
              <a:t>32,6 M m</a:t>
            </a:r>
            <a:r>
              <a:rPr lang="hu-HU" sz="2100" u="sng" baseline="30000" dirty="0"/>
              <a:t>3</a:t>
            </a:r>
            <a:r>
              <a:rPr lang="hu-HU" sz="2100" u="sng" dirty="0"/>
              <a:t> </a:t>
            </a:r>
            <a:r>
              <a:rPr lang="hu-HU" sz="2100" dirty="0"/>
              <a:t>élőfakészlet</a:t>
            </a:r>
          </a:p>
          <a:p>
            <a:pPr lvl="1"/>
            <a:r>
              <a:rPr lang="hu-HU" dirty="0"/>
              <a:t>Új tábla alapján becsült élőfakészlet:</a:t>
            </a:r>
          </a:p>
          <a:p>
            <a:pPr lvl="2"/>
            <a:r>
              <a:rPr lang="hu-HU" b="1" u="sng" dirty="0"/>
              <a:t>34,8 M m</a:t>
            </a:r>
            <a:r>
              <a:rPr lang="hu-HU" b="1" u="sng" baseline="30000" dirty="0"/>
              <a:t>3</a:t>
            </a:r>
          </a:p>
          <a:p>
            <a:pPr lvl="1"/>
            <a:r>
              <a:rPr lang="hu-HU" dirty="0"/>
              <a:t>Különbség:</a:t>
            </a:r>
          </a:p>
          <a:p>
            <a:pPr lvl="2"/>
            <a:r>
              <a:rPr lang="hu-HU" b="1" i="1" u="sng" dirty="0"/>
              <a:t>+2,2 M m</a:t>
            </a:r>
            <a:r>
              <a:rPr lang="hu-HU" b="1" i="1" u="sng" baseline="30000" dirty="0"/>
              <a:t>3</a:t>
            </a:r>
            <a:r>
              <a:rPr lang="hu-HU" b="1" i="1" u="sng" dirty="0"/>
              <a:t> (+7%)</a:t>
            </a:r>
            <a:endParaRPr lang="hu-HU" sz="2600" dirty="0"/>
          </a:p>
          <a:p>
            <a:pPr marL="228600" lvl="2">
              <a:spcBef>
                <a:spcPts val="1000"/>
              </a:spcBef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8287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RTI hoszulejáratú\ETK2022 konferencia\4_KST\KST1151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 r="2110" b="20806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B8763-2446-4B4E-8065-B8FA47ED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3247695" y="4684525"/>
            <a:ext cx="8944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/>
            <a:r>
              <a:rPr lang="hu-HU" sz="1400" b="1" dirty="0">
                <a:solidFill>
                  <a:schemeClr val="bg1"/>
                </a:solidFill>
              </a:rPr>
              <a:t>Források:</a:t>
            </a:r>
          </a:p>
          <a:p>
            <a:pPr marL="361950" indent="-361950"/>
            <a:r>
              <a:rPr lang="hu-HU" sz="1400" b="1" dirty="0">
                <a:solidFill>
                  <a:schemeClr val="bg1"/>
                </a:solidFill>
              </a:rPr>
              <a:t>Kiss, R., 1971. Fatermési tábla a magyarországi kocsányos tölgyesekre. Erdészeti kutatások, 1970. 66. évfolyam. kötet, pp. 103-114.</a:t>
            </a:r>
          </a:p>
          <a:p>
            <a:pPr marL="361950" indent="-361950"/>
            <a:r>
              <a:rPr lang="hu-HU" sz="1400" b="1" dirty="0">
                <a:solidFill>
                  <a:schemeClr val="bg1"/>
                </a:solidFill>
              </a:rPr>
              <a:t>Kiss, R., Somogyi, Z. &amp; Juhász, G., 1986. Kocsányos tölgy fatermési tábla. Erdészeti Kutatások, 78. kötet, pp. 265-282.</a:t>
            </a:r>
          </a:p>
          <a:p>
            <a:pPr marL="361950" indent="-361950"/>
            <a:r>
              <a:rPr lang="hu-HU" sz="1400" b="1" dirty="0">
                <a:solidFill>
                  <a:schemeClr val="bg1"/>
                </a:solidFill>
              </a:rPr>
              <a:t>Kollár T. &amp; Borovics A., 2021: A magyarországi hosszú lejáratú erdészeti tartamkísérleti hálózat fenntartásának korszerű irányelvei, adatfeldolgozási módszerei és legfontosabb eredményei. Erdészettudományi Közlemények, 11. évfolyam 1-2. szám, pp. 1-20.</a:t>
            </a:r>
          </a:p>
          <a:p>
            <a:pPr marL="361950" indent="-361950"/>
            <a:r>
              <a:rPr lang="hu-HU" sz="1400" b="1" dirty="0" err="1">
                <a:solidFill>
                  <a:schemeClr val="bg1"/>
                </a:solidFill>
              </a:rPr>
              <a:t>Sopp</a:t>
            </a:r>
            <a:r>
              <a:rPr lang="hu-HU" sz="1400" b="1" dirty="0">
                <a:solidFill>
                  <a:schemeClr val="bg1"/>
                </a:solidFill>
              </a:rPr>
              <a:t> L., 1974 : </a:t>
            </a:r>
            <a:r>
              <a:rPr lang="hu-HU" sz="1400" b="1" dirty="0" err="1">
                <a:solidFill>
                  <a:schemeClr val="bg1"/>
                </a:solidFill>
              </a:rPr>
              <a:t>Fatömegszámítási</a:t>
            </a:r>
            <a:r>
              <a:rPr lang="hu-HU" sz="1400" b="1" dirty="0">
                <a:solidFill>
                  <a:schemeClr val="bg1"/>
                </a:solidFill>
              </a:rPr>
              <a:t> táblázatok fatermési táblákkal, második, átdolgozott, bővített kiadás. Budapest: Mezőgazda Kiadó.</a:t>
            </a:r>
          </a:p>
        </p:txBody>
      </p:sp>
      <p:pic>
        <p:nvPicPr>
          <p:cNvPr id="6" name="Picture 3" descr="E:\adminisztrativ dolgok\2022\NKFIA-grafikai-elemek2019\HU\NKFIA_infoblokk_projekt_allo_2019_H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35" y="0"/>
            <a:ext cx="2087563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0" y="4684525"/>
            <a:ext cx="2727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</a:rPr>
              <a:t>Köszönöm a figyelmet!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-1" y="5884854"/>
            <a:ext cx="324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200" dirty="0">
                <a:solidFill>
                  <a:schemeClr val="bg1"/>
                </a:solidFill>
              </a:rPr>
              <a:t>A TKP2021-NKTA-43 számú projekt az Innovációs és Technológiai Minisztérium Nemzeti Kutatási Fejlesztési és Innovációs Alapból nyújtott támogatásával, a TKP2021-NKTA pályázati program finanszírozásában valósult meg.</a:t>
            </a:r>
          </a:p>
        </p:txBody>
      </p:sp>
    </p:spTree>
    <p:extLst>
      <p:ext uri="{BB962C8B-B14F-4D97-AF65-F5344CB8AC3E}">
        <p14:creationId xmlns:p14="http://schemas.microsoft.com/office/powerpoint/2010/main" val="141033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61E2FFA-2EE8-91DE-BCE0-D980A1054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0445958-DB01-6A27-CEBC-E197B17A39A5}"/>
              </a:ext>
            </a:extLst>
          </p:cNvPr>
          <p:cNvSpPr txBox="1"/>
          <p:nvPr/>
        </p:nvSpPr>
        <p:spPr>
          <a:xfrm>
            <a:off x="311084" y="1419365"/>
            <a:ext cx="1404594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Élőállomány körlap szerinti átlag magassága</a:t>
            </a:r>
          </a:p>
        </p:txBody>
      </p:sp>
    </p:spTree>
    <p:extLst>
      <p:ext uri="{BB962C8B-B14F-4D97-AF65-F5344CB8AC3E}">
        <p14:creationId xmlns:p14="http://schemas.microsoft.com/office/powerpoint/2010/main" val="4690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5DB16B9-6F40-658C-76C5-DE0BA78B7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AD4FB34-27AC-8BA4-85F2-EEBCF3951B99}"/>
              </a:ext>
            </a:extLst>
          </p:cNvPr>
          <p:cNvSpPr txBox="1"/>
          <p:nvPr/>
        </p:nvSpPr>
        <p:spPr>
          <a:xfrm>
            <a:off x="188536" y="2069815"/>
            <a:ext cx="1715678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Élőállomány felsőmagassága</a:t>
            </a:r>
          </a:p>
        </p:txBody>
      </p:sp>
    </p:spTree>
    <p:extLst>
      <p:ext uri="{BB962C8B-B14F-4D97-AF65-F5344CB8AC3E}">
        <p14:creationId xmlns:p14="http://schemas.microsoft.com/office/powerpoint/2010/main" val="59484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B965930-AFC5-5F7E-3496-F5CE1C90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34FE62E-944E-CC79-5369-E2E0B48A020C}"/>
              </a:ext>
            </a:extLst>
          </p:cNvPr>
          <p:cNvSpPr txBox="1"/>
          <p:nvPr/>
        </p:nvSpPr>
        <p:spPr>
          <a:xfrm>
            <a:off x="247651" y="1541665"/>
            <a:ext cx="16764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Élőállomány körlap szerinti átlag átmérője</a:t>
            </a:r>
          </a:p>
        </p:txBody>
      </p:sp>
    </p:spTree>
    <p:extLst>
      <p:ext uri="{BB962C8B-B14F-4D97-AF65-F5344CB8AC3E}">
        <p14:creationId xmlns:p14="http://schemas.microsoft.com/office/powerpoint/2010/main" val="206104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2F94A2-F0F7-AC5E-BC09-B514EA8A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09F49AD8-772D-488A-B85A-46719089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38" y="1002322"/>
            <a:ext cx="5240216" cy="5480654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hu-HU" dirty="0"/>
              <a:t>Sűrűség problémája:</a:t>
            </a:r>
          </a:p>
          <a:p>
            <a:pPr lvl="1"/>
            <a:r>
              <a:rPr lang="hu-HU" u="sng" dirty="0"/>
              <a:t>Korábbi fatermési táblák a mintaparcellákat 100% sűrűségűnek vették</a:t>
            </a:r>
          </a:p>
          <a:p>
            <a:pPr lvl="2"/>
            <a:r>
              <a:rPr lang="hu-HU" u="sng" dirty="0"/>
              <a:t>N, G, V adatok nem vettek fel szabályos osztály eloszlást</a:t>
            </a:r>
          </a:p>
          <a:p>
            <a:pPr lvl="1"/>
            <a:r>
              <a:rPr lang="hu-HU" u="sng" dirty="0"/>
              <a:t>N, G, V függ a sűrűségtől</a:t>
            </a:r>
          </a:p>
          <a:p>
            <a:pPr lvl="1"/>
            <a:r>
              <a:rPr lang="hu-HU" u="sng" dirty="0"/>
              <a:t>Sűrűség gyérítés nélkül fokozatosan növekszik, majd gyérítéskor visszaesik (+-50%)</a:t>
            </a:r>
          </a:p>
          <a:p>
            <a:pPr lvl="1"/>
            <a:r>
              <a:rPr lang="hu-HU" u="sng" dirty="0"/>
              <a:t>ERTI parcellák sűrűsége szabályos, míg az országos adatok jelentősen sűrűbbek</a:t>
            </a:r>
          </a:p>
          <a:p>
            <a:pPr lvl="2"/>
            <a:r>
              <a:rPr lang="hu-HU" u="sng" dirty="0"/>
              <a:t>Elegyfafajok felvételének hiánya</a:t>
            </a:r>
          </a:p>
          <a:p>
            <a:pPr lvl="2"/>
            <a:r>
              <a:rPr lang="hu-HU" u="sng" dirty="0"/>
              <a:t>Túltartott állományok, gyérítések elhagyása</a:t>
            </a:r>
          </a:p>
          <a:p>
            <a:pPr lvl="2"/>
            <a:r>
              <a:rPr lang="hu-HU" u="sng" dirty="0"/>
              <a:t>OEA adatbázis hibái</a:t>
            </a:r>
          </a:p>
          <a:p>
            <a:pPr lvl="1"/>
            <a:endParaRPr lang="hu-HU" u="sng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8784CB2-F8E3-7793-5713-5CCCF7FB6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904" y="3979286"/>
            <a:ext cx="4578493" cy="274953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AFFAE92-CD60-A81C-D202-F4EDA76C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86790"/>
            <a:ext cx="4572396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3F3AECB-231B-2182-1218-76233096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2A271F9-29AA-DAD6-3C5E-63E704F8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0A7D5D2-7F19-5150-DA04-7CABF4ABF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52" y="1080000"/>
            <a:ext cx="3356072" cy="204524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62C0059-BDF4-B61E-BF95-96A79CBC6B09}"/>
              </a:ext>
            </a:extLst>
          </p:cNvPr>
          <p:cNvSpPr txBox="1"/>
          <p:nvPr/>
        </p:nvSpPr>
        <p:spPr>
          <a:xfrm>
            <a:off x="247650" y="1908676"/>
            <a:ext cx="1346817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Élőállomány törzsszáma</a:t>
            </a:r>
          </a:p>
        </p:txBody>
      </p:sp>
    </p:spTree>
    <p:extLst>
      <p:ext uri="{BB962C8B-B14F-4D97-AF65-F5344CB8AC3E}">
        <p14:creationId xmlns:p14="http://schemas.microsoft.com/office/powerpoint/2010/main" val="2231447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C88E259-3D06-F42A-F1BD-E8C3C834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00" y="1080000"/>
            <a:ext cx="9197749" cy="560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D599D4-D27C-B376-B586-B1AA4C18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74382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Quercus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robur</a:t>
            </a:r>
            <a:r>
              <a:rPr lang="hu-HU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71B80A2-BDBF-2E40-241E-FC7FF7D72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000" y="3734074"/>
            <a:ext cx="3353906" cy="204392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8794C7F-188B-1553-1810-E575C37085BF}"/>
              </a:ext>
            </a:extLst>
          </p:cNvPr>
          <p:cNvSpPr txBox="1"/>
          <p:nvPr/>
        </p:nvSpPr>
        <p:spPr>
          <a:xfrm>
            <a:off x="299006" y="1918200"/>
            <a:ext cx="1510744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Élőállomány körlapja</a:t>
            </a:r>
          </a:p>
        </p:txBody>
      </p:sp>
    </p:spTree>
    <p:extLst>
      <p:ext uri="{BB962C8B-B14F-4D97-AF65-F5344CB8AC3E}">
        <p14:creationId xmlns:p14="http://schemas.microsoft.com/office/powerpoint/2010/main" val="376961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E64DFB-BEEF-090B-9F0A-E80C5A0E2A1F}"/>
              </a:ext>
            </a:extLst>
          </p:cNvPr>
          <p:cNvSpPr txBox="1">
            <a:spLocks/>
          </p:cNvSpPr>
          <p:nvPr/>
        </p:nvSpPr>
        <p:spPr>
          <a:xfrm>
            <a:off x="5092262" y="0"/>
            <a:ext cx="7099738" cy="743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Kocsányos tölgy </a:t>
            </a:r>
            <a:r>
              <a:rPr lang="hu-HU" sz="36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(Quercus robur)</a:t>
            </a:r>
            <a:endParaRPr lang="x-none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5A8AC4E-FE57-EE7D-4DFD-9831EF742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1080000"/>
            <a:ext cx="9193565" cy="560271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EE38FD8-3F39-AC36-54AF-2DA25431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775" y="743828"/>
            <a:ext cx="2898902" cy="176663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74EC143-872C-7F3D-77EE-7949E2E27B8C}"/>
              </a:ext>
            </a:extLst>
          </p:cNvPr>
          <p:cNvSpPr txBox="1"/>
          <p:nvPr/>
        </p:nvSpPr>
        <p:spPr>
          <a:xfrm>
            <a:off x="299006" y="2013450"/>
            <a:ext cx="144406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hu-HU" dirty="0"/>
              <a:t>Élőállomány fatérfogata</a:t>
            </a:r>
          </a:p>
        </p:txBody>
      </p:sp>
    </p:spTree>
    <p:extLst>
      <p:ext uri="{BB962C8B-B14F-4D97-AF65-F5344CB8AC3E}">
        <p14:creationId xmlns:p14="http://schemas.microsoft.com/office/powerpoint/2010/main" val="1973673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642</Words>
  <Application>Microsoft Office PowerPoint</Application>
  <PresentationFormat>Szélesvásznú</PresentationFormat>
  <Paragraphs>98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PowerPoint-bemutató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PowerPoint-bemutató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Kocsányos tölgy (Quercus robur)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Kollár Tamás</dc:creator>
  <cp:lastModifiedBy>Kollár Tamás</cp:lastModifiedBy>
  <cp:revision>59</cp:revision>
  <dcterms:created xsi:type="dcterms:W3CDTF">2021-07-12T08:47:21Z</dcterms:created>
  <dcterms:modified xsi:type="dcterms:W3CDTF">2022-11-08T13:41:48Z</dcterms:modified>
</cp:coreProperties>
</file>