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  <p:sldMasterId id="2147483684" r:id="rId2"/>
  </p:sldMasterIdLst>
  <p:notesMasterIdLst>
    <p:notesMasterId r:id="rId17"/>
  </p:notesMasterIdLst>
  <p:sldIdLst>
    <p:sldId id="286" r:id="rId3"/>
    <p:sldId id="287" r:id="rId4"/>
    <p:sldId id="1642" r:id="rId5"/>
    <p:sldId id="1654" r:id="rId6"/>
    <p:sldId id="1638" r:id="rId7"/>
    <p:sldId id="1635" r:id="rId8"/>
    <p:sldId id="1636" r:id="rId9"/>
    <p:sldId id="1637" r:id="rId10"/>
    <p:sldId id="1640" r:id="rId11"/>
    <p:sldId id="1641" r:id="rId12"/>
    <p:sldId id="1639" r:id="rId13"/>
    <p:sldId id="1653" r:id="rId14"/>
    <p:sldId id="1656" r:id="rId15"/>
    <p:sldId id="1655" r:id="rId16"/>
  </p:sldIdLst>
  <p:sldSz cx="12192000" cy="6858000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1" autoAdjust="0"/>
    <p:restoredTop sz="94674"/>
  </p:normalViewPr>
  <p:slideViewPr>
    <p:cSldViewPr snapToGrid="0" snapToObjects="1">
      <p:cViewPr>
        <p:scale>
          <a:sx n="80" d="100"/>
          <a:sy n="80" d="100"/>
        </p:scale>
        <p:origin x="-859" y="-72"/>
      </p:cViewPr>
      <p:guideLst>
        <p:guide orient="horz"/>
        <p:guide pos="767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E5F4C7D-3402-4824-9C73-7A509A86F768}" type="datetimeFigureOut">
              <a:rPr lang="hu-HU" smtClean="0"/>
              <a:t>2022.11.08.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hu-HU"/>
              <a:t>Mintaszöveg szerkesztése</a:t>
            </a:r>
          </a:p>
          <a:p>
            <a:pPr lvl="1"/>
            <a:r>
              <a:rPr lang="hu-HU"/>
              <a:t>Második szint</a:t>
            </a:r>
          </a:p>
          <a:p>
            <a:pPr lvl="2"/>
            <a:r>
              <a:rPr lang="hu-HU"/>
              <a:t>Harmadik szint</a:t>
            </a:r>
          </a:p>
          <a:p>
            <a:pPr lvl="3"/>
            <a:r>
              <a:rPr lang="hu-HU"/>
              <a:t>Negyedik szint</a:t>
            </a:r>
          </a:p>
          <a:p>
            <a:pPr lvl="4"/>
            <a:r>
              <a:rPr lang="hu-HU"/>
              <a:t>Ötödik szint</a:t>
            </a:r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05BF729-EF22-496F-943C-ABB2147AB9EB}" type="slidenum">
              <a:rPr lang="hu-HU" smtClean="0"/>
              <a:t>‹#›</a:t>
            </a:fld>
            <a:endParaRPr lang="hu-HU"/>
          </a:p>
        </p:txBody>
      </p:sp>
    </p:spTree>
    <p:extLst>
      <p:ext uri="{BB962C8B-B14F-4D97-AF65-F5344CB8AC3E}">
        <p14:creationId xmlns:p14="http://schemas.microsoft.com/office/powerpoint/2010/main" val="24600155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177938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63783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5276425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3D8D988-5B29-4049-98F9-CF6ECB2EA3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32CA561D-1F00-CF44-A963-DB6A6231D0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B92986C-2480-C54C-ADA8-753185DB9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5879F80-B4F4-2443-BFA8-6DD917466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5F5EE0C1-1ACF-3842-8C39-F1788C411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24883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009089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359304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071828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048988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537646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68564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55866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2F8D5D9-93C1-0D4B-B9F2-957514CE66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AC7B5DD0-A81D-9545-90B7-A1A52717E1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568A6A19-09F0-664E-AACC-945E4223F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A7C5484-1643-1741-9BBE-E57E92862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1FD124F-6158-8148-B6F2-329809940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297659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136910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C7D587-B2B6-DC41-83B0-804BF01F1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C62FC70-3A7F-2C4E-9F8F-B3E9E09DE4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13008A65-B413-5E4E-8CA4-4EDB4F9153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220FC4D-9DE0-3340-AA0C-342AFA31A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A5BEE26-6063-4341-9A7F-0FE69B4C38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5811640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CF6EB6DA-954E-5D41-80AE-F695430CA1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D9722EEB-0791-7B4F-B154-77F57F29009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F0FED099-BFC4-B54E-AC4C-340CC64BB7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A47E0B-487A-4A46-B11D-064378C5C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65A8D557-DF08-0142-84DE-442E6B550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922793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8765D552-5C20-C749-A42D-287374E6B2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F2BD5A57-0B59-B04B-938C-4B7A33B459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7AFD7B6-D6BB-314A-8916-02AAEFE61C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D4D15C13-2022-0A4C-A6E7-2BCD49FBA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E57432A-1A64-1D4C-B3A0-5EE026A84B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804289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7D065469-5F80-4146-9C72-DA429ADE81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A1F819B-9591-564C-BCAE-35CDA681E9D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A7EAC7D1-C566-F24C-A8C2-4214BF430F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FD11889A-6F7B-1D41-B863-1CBC8011D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EEDE4F74-2F66-8E4B-ADF4-5BFCBAA82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B7D5D982-04F6-2C42-A5E9-E88E6C19DE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369293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1E0A879-3FD8-8545-A43F-A51937D912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06674243-09E0-064C-B890-A9C11283FA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100C07B1-33DD-4A47-BCDF-430CAB0899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6842A033-528C-C242-ABDA-3D15D9C9865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172A3F32-5CB1-C746-B579-E3CAB98A88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ADDACBAC-D2B5-9447-8F68-2B341833C5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6DFC38C4-0BE5-5F4D-B045-44121833F1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64C96987-204A-704D-B909-AD872CEBF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0495372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12C5C4A-652D-504F-8A14-439C05EA7A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1C34FCD-7F12-3640-96FE-2A55EF8D9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C72A237B-10A1-CF4D-8B8B-C8DC4FC965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6ECD9CFC-5850-964C-B7EB-E9C57ADA3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146967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26EDC55D-3999-1045-ABD4-D8DFE7BE3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D9780982-A493-464A-9B48-61D5635F21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CB79AC8B-E464-3943-A95D-34EEB2E513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5059356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D2ED44-A9E4-BB49-9656-13FF7177E5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22A3C5A-4B14-4342-B231-73C9CD58C6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D7CB87A1-308C-7047-9188-C7345058B9D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ED4A094-9824-BC45-A3FD-9FDA560BA0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FAD0881-EE43-E34C-8DC3-497455962F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061AAA1-86D3-534E-A8DD-E650B280D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4450042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B27D905-6D34-4E47-A14C-A28666CC64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195D7D64-4B29-4C48-9B54-67024D5BB4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x-none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4CFC875F-A7C6-9842-BA50-E3FAA03819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C35B720-D918-F64A-9E9B-C5A12D67D8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4CCBEFEB-8B48-794D-B083-A66390C91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29BC0C85-02A9-5949-A440-0D4739D17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7827427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71910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75161990-8005-104B-8A8B-4308F2F0D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x-none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A94A414D-8B3C-B847-9940-F12D4C6549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x-none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C4EFD2D-9F43-D349-A9F7-C7D3C18D103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B87002-D164-6849-8D5F-C6DA6F1FA440}" type="datetimeFigureOut">
              <a:rPr lang="x-none" smtClean="0"/>
              <a:t>2022.11.08.</a:t>
            </a:fld>
            <a:endParaRPr lang="x-none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217777F-1866-E347-B8A2-9ED6658FFBD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B5583196-9B66-1947-9FE5-5B6744F7E2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304EE3-A08A-FD4E-A4DD-F3DCA2E683B0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22214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microsoft.com/office/2007/relationships/hdphoto" Target="../media/hdphoto1.wdp"/><Relationship Id="rId4" Type="http://schemas.openxmlformats.org/officeDocument/2006/relationships/image" Target="../media/image1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eg"/><Relationship Id="rId5" Type="http://schemas.openxmlformats.org/officeDocument/2006/relationships/image" Target="../media/image19.tiff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A0BDFF59-853E-4265-AA9F-C4E7646560A0}"/>
              </a:ext>
            </a:extLst>
          </p:cNvPr>
          <p:cNvSpPr txBox="1"/>
          <p:nvPr/>
        </p:nvSpPr>
        <p:spPr>
          <a:xfrm>
            <a:off x="365760" y="2156952"/>
            <a:ext cx="11460480" cy="35753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Baktériumos tölgy kéregbetegség megjelenése hazánkban </a:t>
            </a:r>
          </a:p>
          <a:p>
            <a:pPr algn="ctr"/>
            <a:endParaRPr lang="hu-HU" sz="1600" b="1" dirty="0">
              <a:solidFill>
                <a:schemeClr val="bg1"/>
              </a:solidFill>
            </a:endParaRPr>
          </a:p>
          <a:p>
            <a:pPr algn="ctr"/>
            <a:endParaRPr lang="hu-HU" sz="1600" b="1" dirty="0">
              <a:solidFill>
                <a:schemeClr val="bg1"/>
              </a:solidFill>
            </a:endParaRPr>
          </a:p>
          <a:p>
            <a:pPr algn="ctr"/>
            <a:r>
              <a:rPr lang="hu-HU" sz="2400" b="1" dirty="0" smtClean="0">
                <a:solidFill>
                  <a:schemeClr val="bg1"/>
                </a:solidFill>
              </a:rPr>
              <a:t>Koltay </a:t>
            </a:r>
            <a:r>
              <a:rPr lang="hu-HU" sz="2400" b="1" dirty="0" err="1" smtClean="0">
                <a:solidFill>
                  <a:schemeClr val="bg1"/>
                </a:solidFill>
              </a:rPr>
              <a:t>András</a:t>
            </a:r>
            <a:r>
              <a:rPr lang="hu-HU" sz="2400" b="1" baseline="30000" dirty="0" err="1">
                <a:solidFill>
                  <a:schemeClr val="bg1"/>
                </a:solidFill>
              </a:rPr>
              <a:t>1</a:t>
            </a:r>
            <a:r>
              <a:rPr lang="hu-HU" sz="2400" b="1" dirty="0" smtClean="0">
                <a:solidFill>
                  <a:schemeClr val="bg1"/>
                </a:solidFill>
              </a:rPr>
              <a:t>, Lakatos </a:t>
            </a:r>
            <a:r>
              <a:rPr lang="hu-HU" sz="2400" b="1" dirty="0" err="1" smtClean="0">
                <a:solidFill>
                  <a:schemeClr val="bg1"/>
                </a:solidFill>
              </a:rPr>
              <a:t>Tamás</a:t>
            </a:r>
            <a:r>
              <a:rPr lang="hu-HU" sz="2400" b="1" baseline="30000" dirty="0" err="1">
                <a:solidFill>
                  <a:schemeClr val="bg1"/>
                </a:solidFill>
              </a:rPr>
              <a:t>2</a:t>
            </a:r>
            <a:r>
              <a:rPr lang="hu-HU" sz="2400" b="1" dirty="0" smtClean="0">
                <a:solidFill>
                  <a:schemeClr val="bg1"/>
                </a:solidFill>
              </a:rPr>
              <a:t>, Tóth </a:t>
            </a:r>
            <a:r>
              <a:rPr lang="hu-HU" sz="2400" b="1" dirty="0" err="1" smtClean="0">
                <a:solidFill>
                  <a:schemeClr val="bg1"/>
                </a:solidFill>
              </a:rPr>
              <a:t>Tímea</a:t>
            </a:r>
            <a:r>
              <a:rPr lang="hu-HU" sz="2400" b="1" baseline="30000" dirty="0" err="1">
                <a:solidFill>
                  <a:schemeClr val="bg1"/>
                </a:solidFill>
              </a:rPr>
              <a:t>3</a:t>
            </a:r>
            <a:r>
              <a:rPr lang="hu-HU" sz="2400" b="1" dirty="0" smtClean="0">
                <a:solidFill>
                  <a:schemeClr val="bg1"/>
                </a:solidFill>
              </a:rPr>
              <a:t> </a:t>
            </a:r>
            <a:endParaRPr lang="hu-HU" sz="2400" b="1" baseline="30000" dirty="0">
              <a:solidFill>
                <a:schemeClr val="bg1"/>
              </a:solidFill>
            </a:endParaRPr>
          </a:p>
          <a:p>
            <a:pPr algn="ctr"/>
            <a:endParaRPr lang="hu-HU" sz="1600" b="1" baseline="30000" dirty="0">
              <a:solidFill>
                <a:schemeClr val="bg1"/>
              </a:solidFill>
            </a:endParaRPr>
          </a:p>
          <a:p>
            <a:pPr algn="ctr"/>
            <a:endParaRPr lang="hu-HU" sz="1600" b="1" baseline="30000" dirty="0">
              <a:solidFill>
                <a:schemeClr val="bg1"/>
              </a:solidFill>
            </a:endParaRPr>
          </a:p>
          <a:p>
            <a:pPr algn="ctr"/>
            <a:endParaRPr lang="hu-HU" sz="1050" b="1" baseline="30000" dirty="0">
              <a:solidFill>
                <a:schemeClr val="bg1"/>
              </a:solidFill>
            </a:endParaRPr>
          </a:p>
          <a:p>
            <a:pPr algn="ctr"/>
            <a:r>
              <a:rPr lang="hu-HU" baseline="30000" dirty="0" err="1">
                <a:solidFill>
                  <a:schemeClr val="bg1"/>
                </a:solidFill>
              </a:rPr>
              <a:t>1</a:t>
            </a:r>
            <a:r>
              <a:rPr lang="hu-HU" dirty="0" err="1">
                <a:solidFill>
                  <a:schemeClr val="bg1"/>
                </a:solidFill>
              </a:rPr>
              <a:t>SOE</a:t>
            </a:r>
            <a:r>
              <a:rPr lang="hu-HU" dirty="0">
                <a:solidFill>
                  <a:schemeClr val="bg1"/>
                </a:solidFill>
              </a:rPr>
              <a:t>, Erdészeti Tudományos Intézet, Erdővédelmi Osztály</a:t>
            </a:r>
          </a:p>
          <a:p>
            <a:pPr algn="ctr"/>
            <a:r>
              <a:rPr lang="hu-HU" baseline="30000" dirty="0" err="1">
                <a:solidFill>
                  <a:schemeClr val="bg1"/>
                </a:solidFill>
              </a:rPr>
              <a:t>2</a:t>
            </a:r>
            <a:r>
              <a:rPr lang="hu-HU" dirty="0" err="1">
                <a:solidFill>
                  <a:schemeClr val="bg1"/>
                </a:solidFill>
              </a:rPr>
              <a:t>MATE</a:t>
            </a:r>
            <a:r>
              <a:rPr lang="hu-HU" dirty="0">
                <a:solidFill>
                  <a:schemeClr val="bg1"/>
                </a:solidFill>
              </a:rPr>
              <a:t> Kertészettudományi Intézet</a:t>
            </a:r>
          </a:p>
          <a:p>
            <a:pPr algn="ctr"/>
            <a:r>
              <a:rPr lang="hu-HU" baseline="30000" dirty="0" err="1">
                <a:solidFill>
                  <a:schemeClr val="bg1"/>
                </a:solidFill>
              </a:rPr>
              <a:t>3</a:t>
            </a:r>
            <a:r>
              <a:rPr lang="hu-HU" dirty="0" err="1">
                <a:solidFill>
                  <a:schemeClr val="bg1"/>
                </a:solidFill>
              </a:rPr>
              <a:t>DE</a:t>
            </a:r>
            <a:r>
              <a:rPr lang="hu-HU" dirty="0">
                <a:solidFill>
                  <a:schemeClr val="bg1"/>
                </a:solidFill>
              </a:rPr>
              <a:t> AKIT Újfehértói Kutatóintézet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6488668"/>
            <a:ext cx="4702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Alföldi Erdőkért Egyesület, Kutatói nap. Lakitelek 2022. 11. 10.</a:t>
            </a:r>
          </a:p>
        </p:txBody>
      </p:sp>
    </p:spTree>
    <p:extLst>
      <p:ext uri="{BB962C8B-B14F-4D97-AF65-F5344CB8AC3E}">
        <p14:creationId xmlns:p14="http://schemas.microsoft.com/office/powerpoint/2010/main" val="1304232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zövegdoboz 1"/>
          <p:cNvSpPr txBox="1">
            <a:spLocks noChangeArrowheads="1"/>
          </p:cNvSpPr>
          <p:nvPr/>
        </p:nvSpPr>
        <p:spPr bwMode="auto">
          <a:xfrm>
            <a:off x="4844079" y="188913"/>
            <a:ext cx="3794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sz="2400" b="1" dirty="0">
                <a:solidFill>
                  <a:schemeClr val="bg1"/>
                </a:solidFill>
              </a:rPr>
              <a:t>Hasonló tünetek – más okok</a:t>
            </a:r>
          </a:p>
        </p:txBody>
      </p:sp>
      <p:sp>
        <p:nvSpPr>
          <p:cNvPr id="9" name="Téglalap 2"/>
          <p:cNvSpPr>
            <a:spLocks noChangeArrowheads="1"/>
          </p:cNvSpPr>
          <p:nvPr/>
        </p:nvSpPr>
        <p:spPr bwMode="auto">
          <a:xfrm>
            <a:off x="270506" y="1187451"/>
            <a:ext cx="748823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hu-HU" altLang="hu-HU" b="1" i="1" dirty="0">
                <a:latin typeface="Arial" charset="0"/>
              </a:rPr>
              <a:t>Biscogniauxia</a:t>
            </a:r>
            <a:r>
              <a:rPr lang="hu-HU" altLang="hu-HU" i="1" dirty="0">
                <a:latin typeface="Arial" charset="0"/>
              </a:rPr>
              <a:t> (Hypoxilon) </a:t>
            </a:r>
            <a:r>
              <a:rPr lang="hu-HU" altLang="hu-HU" b="1" i="1" dirty="0">
                <a:latin typeface="Arial" charset="0"/>
              </a:rPr>
              <a:t>mediterranea</a:t>
            </a:r>
            <a:r>
              <a:rPr lang="hu-HU" altLang="hu-HU" dirty="0">
                <a:latin typeface="Arial" charset="0"/>
              </a:rPr>
              <a:t> gomba</a:t>
            </a:r>
          </a:p>
        </p:txBody>
      </p:sp>
      <p:pic>
        <p:nvPicPr>
          <p:cNvPr id="10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440636" y="989013"/>
            <a:ext cx="2581275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6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05175" y="1881447"/>
            <a:ext cx="2790825" cy="417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9442" y="1881447"/>
            <a:ext cx="2754313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Kép 1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26018" y="1389063"/>
            <a:ext cx="2865452" cy="42920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5017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859" y="1550766"/>
            <a:ext cx="3516313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48328" y="4413843"/>
            <a:ext cx="3401754" cy="2271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9860" y="4387328"/>
            <a:ext cx="3516313" cy="234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23554" y="944563"/>
            <a:ext cx="2335213" cy="3114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zövegdoboz 1"/>
          <p:cNvSpPr txBox="1">
            <a:spLocks noChangeArrowheads="1"/>
          </p:cNvSpPr>
          <p:nvPr/>
        </p:nvSpPr>
        <p:spPr bwMode="auto">
          <a:xfrm>
            <a:off x="4498975" y="133221"/>
            <a:ext cx="3794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sz="2400" b="1" dirty="0">
                <a:solidFill>
                  <a:schemeClr val="bg1"/>
                </a:solidFill>
              </a:rPr>
              <a:t>Hasonló tünetek – más okok</a:t>
            </a:r>
          </a:p>
        </p:txBody>
      </p:sp>
      <p:sp>
        <p:nvSpPr>
          <p:cNvPr id="7" name="Szövegdoboz 2"/>
          <p:cNvSpPr txBox="1">
            <a:spLocks noChangeArrowheads="1"/>
          </p:cNvSpPr>
          <p:nvPr/>
        </p:nvSpPr>
        <p:spPr bwMode="auto">
          <a:xfrm>
            <a:off x="225425" y="928687"/>
            <a:ext cx="5805488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i="1" dirty="0"/>
              <a:t>Xilofág rovarok  - leggyakrabban díszbogarak kárképe </a:t>
            </a:r>
          </a:p>
        </p:txBody>
      </p:sp>
      <p:pic>
        <p:nvPicPr>
          <p:cNvPr id="8" name="Kép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61537" y="968376"/>
            <a:ext cx="2063750" cy="3090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7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25425" y="1550766"/>
            <a:ext cx="2673026" cy="5269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6374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4844079" y="188913"/>
            <a:ext cx="424052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sz="2400" b="1" dirty="0">
                <a:solidFill>
                  <a:schemeClr val="bg1"/>
                </a:solidFill>
              </a:rPr>
              <a:t>Bizonytalan tünetek – más okok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072" y="1221597"/>
            <a:ext cx="3443132" cy="5157373"/>
          </a:xfrm>
          <a:prstGeom prst="rect">
            <a:avLst/>
          </a:prstGeom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85186" y="1221596"/>
            <a:ext cx="3443132" cy="5157373"/>
          </a:xfrm>
          <a:prstGeom prst="rect">
            <a:avLst/>
          </a:prstGeom>
        </p:spPr>
      </p:pic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0391" y="1221597"/>
            <a:ext cx="2799184" cy="5173825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82958" y="4133463"/>
            <a:ext cx="2215736" cy="2603239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226244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533400" y="1390115"/>
            <a:ext cx="10296525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u-HU" sz="2000" dirty="0"/>
              <a:t>Tisztázni kell </a:t>
            </a:r>
            <a:r>
              <a:rPr lang="hu-HU" sz="2000" dirty="0" smtClean="0"/>
              <a:t>a </a:t>
            </a:r>
            <a:r>
              <a:rPr lang="hu-HU" sz="2000" dirty="0" err="1"/>
              <a:t>prediszpozíciós</a:t>
            </a:r>
            <a:r>
              <a:rPr lang="hu-HU" sz="2000" dirty="0"/>
              <a:t> tényezők szerepét, mint a kedvezőtlen időjárás vagy a termőhely. </a:t>
            </a:r>
            <a:endParaRPr lang="hu-HU" sz="2000" dirty="0" smtClean="0"/>
          </a:p>
          <a:p>
            <a:endParaRPr lang="hu-HU" sz="2000" dirty="0" smtClean="0"/>
          </a:p>
          <a:p>
            <a:r>
              <a:rPr lang="hu-HU" sz="2000" dirty="0" smtClean="0"/>
              <a:t>A hosszabb </a:t>
            </a:r>
            <a:r>
              <a:rPr lang="hu-HU" sz="2000" dirty="0"/>
              <a:t>távú </a:t>
            </a:r>
            <a:r>
              <a:rPr lang="hu-HU" sz="2000" dirty="0" smtClean="0"/>
              <a:t>vizsgálatokkal keressük a válaszokat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2000" dirty="0" smtClean="0"/>
              <a:t>a </a:t>
            </a:r>
            <a:r>
              <a:rPr lang="hu-HU" sz="2000" dirty="0"/>
              <a:t>terjedés </a:t>
            </a:r>
            <a:r>
              <a:rPr lang="hu-HU" sz="2000" dirty="0" smtClean="0"/>
              <a:t>módjára (rovar vektorok?) 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2000" dirty="0" smtClean="0"/>
              <a:t>- irányára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2000" dirty="0" smtClean="0"/>
              <a:t>- gyorsaságára</a:t>
            </a:r>
          </a:p>
          <a:p>
            <a:pPr marL="742950" lvl="1" indent="-285750">
              <a:buFont typeface="Arial" pitchFamily="34" charset="0"/>
              <a:buChar char="•"/>
            </a:pPr>
            <a:r>
              <a:rPr lang="hu-HU" sz="2000" dirty="0" smtClean="0"/>
              <a:t>a mortalitás mértékére a különféle állományokban</a:t>
            </a:r>
            <a:endParaRPr lang="hu-HU" sz="2000" dirty="0"/>
          </a:p>
        </p:txBody>
      </p:sp>
      <p:sp>
        <p:nvSpPr>
          <p:cNvPr id="3" name="Szövegdoboz 2"/>
          <p:cNvSpPr txBox="1"/>
          <p:nvPr/>
        </p:nvSpPr>
        <p:spPr>
          <a:xfrm>
            <a:off x="422088" y="981075"/>
            <a:ext cx="282718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b="1" dirty="0" smtClean="0"/>
              <a:t>További feladatok, célok:</a:t>
            </a:r>
            <a:endParaRPr lang="hu-HU" sz="2000" b="1" dirty="0"/>
          </a:p>
        </p:txBody>
      </p:sp>
      <p:sp>
        <p:nvSpPr>
          <p:cNvPr id="4" name="Szövegdoboz 3"/>
          <p:cNvSpPr txBox="1"/>
          <p:nvPr/>
        </p:nvSpPr>
        <p:spPr>
          <a:xfrm>
            <a:off x="626650" y="3644820"/>
            <a:ext cx="69494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2000" dirty="0" smtClean="0"/>
              <a:t>Provokációs fertőzésekkel vizsgáljuk a baktériumok </a:t>
            </a:r>
            <a:r>
              <a:rPr lang="hu-HU" sz="2000" dirty="0" err="1" smtClean="0"/>
              <a:t>patogenitását</a:t>
            </a:r>
            <a:endParaRPr lang="hu-HU" sz="2000" dirty="0"/>
          </a:p>
        </p:txBody>
      </p:sp>
      <p:pic>
        <p:nvPicPr>
          <p:cNvPr id="5" name="Kép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85" y="4228972"/>
            <a:ext cx="3713763" cy="2479358"/>
          </a:xfrm>
          <a:prstGeom prst="rect">
            <a:avLst/>
          </a:prstGeom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96" y="4228972"/>
            <a:ext cx="3713764" cy="2479358"/>
          </a:xfrm>
          <a:prstGeom prst="rect">
            <a:avLst/>
          </a:prstGeom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11" b="11891"/>
          <a:stretch/>
        </p:blipFill>
        <p:spPr>
          <a:xfrm>
            <a:off x="8284948" y="4228972"/>
            <a:ext cx="3662325" cy="251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7037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9">
            <a:extLst>
              <a:ext uri="{FF2B5EF4-FFF2-40B4-BE49-F238E27FC236}">
                <a16:creationId xmlns="" xmlns:a16="http://schemas.microsoft.com/office/drawing/2014/main" id="{A0BDFF59-853E-4265-AA9F-C4E7646560A0}"/>
              </a:ext>
            </a:extLst>
          </p:cNvPr>
          <p:cNvSpPr txBox="1"/>
          <p:nvPr/>
        </p:nvSpPr>
        <p:spPr>
          <a:xfrm>
            <a:off x="151154" y="2476634"/>
            <a:ext cx="114604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Köszönöm</a:t>
            </a:r>
            <a:r>
              <a:rPr lang="hu-HU" dirty="0">
                <a:solidFill>
                  <a:schemeClr val="bg1"/>
                </a:solidFill>
              </a:rPr>
              <a:t> </a:t>
            </a:r>
            <a:r>
              <a:rPr lang="hu-HU" sz="4400" b="1" dirty="0">
                <a:solidFill>
                  <a:srgbClr val="92D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 figyelmet!</a:t>
            </a:r>
          </a:p>
        </p:txBody>
      </p:sp>
      <p:sp>
        <p:nvSpPr>
          <p:cNvPr id="2" name="Szövegdoboz 1"/>
          <p:cNvSpPr txBox="1"/>
          <p:nvPr/>
        </p:nvSpPr>
        <p:spPr>
          <a:xfrm>
            <a:off x="0" y="6488668"/>
            <a:ext cx="47021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sz="1400" dirty="0">
                <a:solidFill>
                  <a:schemeClr val="bg1"/>
                </a:solidFill>
              </a:rPr>
              <a:t>Alföldi Erdőkért Egyesület, Kutatói nap. Lakitelek 2022. 11. 10.</a:t>
            </a:r>
          </a:p>
        </p:txBody>
      </p:sp>
      <p:sp>
        <p:nvSpPr>
          <p:cNvPr id="3" name="Szövegdoboz 2"/>
          <p:cNvSpPr txBox="1"/>
          <p:nvPr/>
        </p:nvSpPr>
        <p:spPr>
          <a:xfrm>
            <a:off x="942682" y="3886200"/>
            <a:ext cx="9877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A kutatás a </a:t>
            </a:r>
            <a:r>
              <a:rPr lang="hu-HU" dirty="0" err="1">
                <a:solidFill>
                  <a:schemeClr val="bg1"/>
                </a:solidFill>
              </a:rPr>
              <a:t>TKP2021-NKTA-43</a:t>
            </a:r>
            <a:r>
              <a:rPr lang="hu-HU" dirty="0">
                <a:solidFill>
                  <a:schemeClr val="bg1"/>
                </a:solidFill>
              </a:rPr>
              <a:t> azonosítószámú projekt keretében az Innovációs és Technológiai Minisztérium (jogutód: Kulturális és Innovációs Minisztérium) Nemzeti Kutatási Fejlesztési és Innovációs Alapból nyújtott támogatásával, a </a:t>
            </a:r>
            <a:r>
              <a:rPr lang="hu-HU" dirty="0" err="1">
                <a:solidFill>
                  <a:schemeClr val="bg1"/>
                </a:solidFill>
              </a:rPr>
              <a:t>TKP2021-NKTA</a:t>
            </a:r>
            <a:r>
              <a:rPr lang="hu-HU" dirty="0">
                <a:solidFill>
                  <a:schemeClr val="bg1"/>
                </a:solidFill>
              </a:rPr>
              <a:t> pályázati program finanszírozásában valósult meg.</a:t>
            </a:r>
          </a:p>
        </p:txBody>
      </p:sp>
    </p:spTree>
    <p:extLst>
      <p:ext uri="{BB962C8B-B14F-4D97-AF65-F5344CB8AC3E}">
        <p14:creationId xmlns:p14="http://schemas.microsoft.com/office/powerpoint/2010/main" val="1368408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églalap 1"/>
          <p:cNvSpPr/>
          <p:nvPr/>
        </p:nvSpPr>
        <p:spPr>
          <a:xfrm>
            <a:off x="670249" y="1233591"/>
            <a:ext cx="10851502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hu-HU" sz="2400" dirty="0"/>
              <a:t>Relatíve új jelenség, 2009-ben jelent meg az első hivatalos publikáció Nagy Britanniában, de az 1980-as években már észlelték az első ilyen jellegű tüneteket, de akkor még nem azonosították a baktériumokat. Angol rövidítése a tüneteknek: </a:t>
            </a:r>
            <a:r>
              <a:rPr lang="hu-HU" sz="2400" dirty="0" err="1"/>
              <a:t>Acut</a:t>
            </a:r>
            <a:r>
              <a:rPr lang="hu-HU" sz="2400" dirty="0"/>
              <a:t> </a:t>
            </a:r>
            <a:r>
              <a:rPr lang="hu-HU" sz="2400" dirty="0" err="1"/>
              <a:t>Oak</a:t>
            </a:r>
            <a:r>
              <a:rPr lang="hu-HU" sz="2400" dirty="0"/>
              <a:t> </a:t>
            </a:r>
            <a:r>
              <a:rPr lang="hu-HU" sz="2400" dirty="0" err="1"/>
              <a:t>Decline</a:t>
            </a:r>
            <a:r>
              <a:rPr lang="hu-HU" sz="2400" dirty="0"/>
              <a:t> (</a:t>
            </a:r>
            <a:r>
              <a:rPr lang="hu-HU" sz="2400" b="1" dirty="0" err="1"/>
              <a:t>AOD</a:t>
            </a:r>
            <a:r>
              <a:rPr lang="hu-HU" sz="2400" dirty="0" smtClean="0"/>
              <a:t>)</a:t>
            </a:r>
          </a:p>
          <a:p>
            <a:endParaRPr lang="hu-HU" sz="2400" dirty="0" smtClean="0"/>
          </a:p>
          <a:p>
            <a:pPr marL="342900" indent="-342900">
              <a:buFont typeface="Arial" pitchFamily="34" charset="0"/>
              <a:buChar char="•"/>
            </a:pPr>
            <a:r>
              <a:rPr lang="hu-HU" sz="2400" dirty="0" smtClean="0"/>
              <a:t>Európa számos országából jelezték korábban a tüneteket, de nem azonosították a kórokozókat (Belgium, Olaszország, Németország, Lengyelország, Spanyolország)</a:t>
            </a:r>
            <a:endParaRPr lang="hu-HU" sz="2400" dirty="0"/>
          </a:p>
          <a:p>
            <a:pPr marL="342900" indent="-342900">
              <a:buFont typeface="Arial" pitchFamily="34" charset="0"/>
              <a:buChar char="•"/>
            </a:pPr>
            <a:endParaRPr lang="hu-HU" sz="2400" dirty="0"/>
          </a:p>
          <a:p>
            <a:pPr marL="342900" indent="-342900">
              <a:buFont typeface="Arial" pitchFamily="34" charset="0"/>
              <a:buChar char="•"/>
            </a:pPr>
            <a:r>
              <a:rPr lang="hu-HU" sz="2400" dirty="0"/>
              <a:t>Kiváltója több baktérium faj is lehet - </a:t>
            </a:r>
            <a:r>
              <a:rPr lang="hu-HU" sz="2400" b="1" i="1" dirty="0" err="1">
                <a:solidFill>
                  <a:schemeClr val="accent6">
                    <a:lumMod val="75000"/>
                  </a:schemeClr>
                </a:solidFill>
              </a:rPr>
              <a:t>Brenneria</a:t>
            </a:r>
            <a:r>
              <a:rPr lang="hu-HU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sz="2400" b="1" i="1" dirty="0" err="1">
                <a:solidFill>
                  <a:schemeClr val="accent6">
                    <a:lumMod val="75000"/>
                  </a:schemeClr>
                </a:solidFill>
              </a:rPr>
              <a:t>goodwinii</a:t>
            </a:r>
            <a:r>
              <a:rPr lang="hu-HU" sz="2400" i="1" dirty="0" smtClean="0"/>
              <a:t>, </a:t>
            </a:r>
            <a:r>
              <a:rPr lang="hu-HU" sz="2400" i="1" dirty="0" err="1" smtClean="0"/>
              <a:t>Gibbsiella</a:t>
            </a:r>
            <a:r>
              <a:rPr lang="hu-HU" sz="2400" i="1" dirty="0" smtClean="0"/>
              <a:t> </a:t>
            </a:r>
            <a:r>
              <a:rPr lang="hu-HU" sz="2400" i="1" dirty="0" err="1"/>
              <a:t>quercinecans</a:t>
            </a:r>
            <a:r>
              <a:rPr lang="hu-HU" sz="2400" i="1" dirty="0"/>
              <a:t>, </a:t>
            </a:r>
            <a:r>
              <a:rPr lang="hu-HU" sz="2400" i="1" dirty="0" err="1" smtClean="0"/>
              <a:t>Rahnella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victoriana</a:t>
            </a:r>
            <a:r>
              <a:rPr lang="hu-HU" sz="2400" i="1" dirty="0" smtClean="0"/>
              <a:t>, R. </a:t>
            </a:r>
            <a:r>
              <a:rPr lang="hu-HU" sz="2400" i="1" dirty="0" err="1" smtClean="0"/>
              <a:t>variigiena</a:t>
            </a:r>
            <a:r>
              <a:rPr lang="hu-HU" sz="2400" i="1" dirty="0" smtClean="0"/>
              <a:t>, B. </a:t>
            </a:r>
            <a:r>
              <a:rPr lang="hu-HU" sz="2400" i="1" dirty="0" err="1" smtClean="0"/>
              <a:t>roseae</a:t>
            </a:r>
            <a:r>
              <a:rPr lang="hu-HU" sz="2400" i="1" dirty="0" smtClean="0"/>
              <a:t> </a:t>
            </a:r>
            <a:r>
              <a:rPr lang="hu-HU" sz="2400" i="1" dirty="0" err="1" smtClean="0"/>
              <a:t>subsp</a:t>
            </a:r>
            <a:r>
              <a:rPr lang="hu-HU" sz="2400" i="1" dirty="0" smtClean="0"/>
              <a:t>. </a:t>
            </a:r>
            <a:r>
              <a:rPr lang="hu-HU" sz="2400" i="1" dirty="0" err="1" smtClean="0"/>
              <a:t>roseae</a:t>
            </a:r>
            <a:r>
              <a:rPr lang="hu-HU" sz="2400" i="1" dirty="0" smtClean="0"/>
              <a:t>, </a:t>
            </a:r>
            <a:r>
              <a:rPr lang="hu-HU" sz="2400" i="1" dirty="0" smtClean="0">
                <a:solidFill>
                  <a:schemeClr val="accent1">
                    <a:lumMod val="75000"/>
                  </a:schemeClr>
                </a:solidFill>
              </a:rPr>
              <a:t>Lonsdalea </a:t>
            </a:r>
            <a:r>
              <a:rPr lang="hu-HU" sz="2400" i="1" dirty="0" err="1" smtClean="0">
                <a:solidFill>
                  <a:schemeClr val="accent1">
                    <a:lumMod val="75000"/>
                  </a:schemeClr>
                </a:solidFill>
              </a:rPr>
              <a:t>quercina</a:t>
            </a:r>
            <a:r>
              <a:rPr lang="hu-HU" sz="2400" i="1" dirty="0" smtClean="0"/>
              <a:t>.</a:t>
            </a:r>
            <a:endParaRPr lang="hu-HU" sz="2400" i="1" dirty="0"/>
          </a:p>
          <a:p>
            <a:pPr marL="342900" indent="-342900">
              <a:buFont typeface="Arial" pitchFamily="34" charset="0"/>
              <a:buChar char="•"/>
            </a:pPr>
            <a:endParaRPr lang="hu-HU" sz="2400" i="1" dirty="0"/>
          </a:p>
          <a:p>
            <a:pPr marL="342900" indent="-342900">
              <a:buFont typeface="Arial" pitchFamily="34" charset="0"/>
              <a:buChar char="•"/>
            </a:pPr>
            <a:r>
              <a:rPr lang="hu-HU" sz="2400" dirty="0" smtClean="0"/>
              <a:t>A </a:t>
            </a:r>
            <a:r>
              <a:rPr lang="hu-HU" sz="2400" b="1" i="1" dirty="0" err="1">
                <a:solidFill>
                  <a:schemeClr val="accent6">
                    <a:lumMod val="75000"/>
                  </a:schemeClr>
                </a:solidFill>
              </a:rPr>
              <a:t>Brenneria</a:t>
            </a:r>
            <a:r>
              <a:rPr lang="hu-HU" sz="2400" b="1" i="1" dirty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sz="2400" b="1" i="1" dirty="0" err="1" smtClean="0">
                <a:solidFill>
                  <a:schemeClr val="accent6">
                    <a:lumMod val="75000"/>
                  </a:schemeClr>
                </a:solidFill>
              </a:rPr>
              <a:t>goodwinii-t</a:t>
            </a:r>
            <a:r>
              <a:rPr lang="hu-HU" sz="2400" b="1" i="1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hu-HU" sz="2400" dirty="0"/>
              <a:t>eddig hazánkban </a:t>
            </a:r>
            <a:r>
              <a:rPr lang="hu-HU" sz="2400" dirty="0" smtClean="0"/>
              <a:t>k</a:t>
            </a:r>
            <a:r>
              <a:rPr lang="hu-HU" sz="2400" dirty="0" smtClean="0"/>
              <a:t>ocsányos </a:t>
            </a:r>
            <a:r>
              <a:rPr lang="hu-HU" sz="2400" dirty="0"/>
              <a:t>tölgyön (</a:t>
            </a:r>
            <a:r>
              <a:rPr lang="hu-HU" sz="2400" i="1" dirty="0"/>
              <a:t>Quercus robur</a:t>
            </a:r>
            <a:r>
              <a:rPr lang="hu-HU" sz="2400" dirty="0"/>
              <a:t>), kocsánytalan tölgyön (</a:t>
            </a:r>
            <a:r>
              <a:rPr lang="hu-HU" sz="2400" i="1" dirty="0"/>
              <a:t>Q. </a:t>
            </a:r>
            <a:r>
              <a:rPr lang="hu-HU" sz="2400" i="1" dirty="0" err="1"/>
              <a:t>petraea</a:t>
            </a:r>
            <a:r>
              <a:rPr lang="hu-HU" sz="2400" dirty="0"/>
              <a:t>) és csertölgyön (</a:t>
            </a:r>
            <a:r>
              <a:rPr lang="hu-HU" sz="2400" i="1" dirty="0"/>
              <a:t>Q. </a:t>
            </a:r>
            <a:r>
              <a:rPr lang="hu-HU" sz="2400" i="1" dirty="0" err="1"/>
              <a:t>cerris</a:t>
            </a:r>
            <a:r>
              <a:rPr lang="hu-HU" sz="2400" dirty="0"/>
              <a:t>) </a:t>
            </a:r>
            <a:r>
              <a:rPr lang="hu-HU" sz="2400" dirty="0" smtClean="0"/>
              <a:t>azonosítottuk</a:t>
            </a:r>
            <a:endParaRPr lang="hu-HU" sz="2400" dirty="0"/>
          </a:p>
          <a:p>
            <a:pPr marL="342900" indent="-342900">
              <a:buFont typeface="Arial" pitchFamily="34" charset="0"/>
              <a:buChar char="•"/>
            </a:pPr>
            <a:endParaRPr lang="hu-HU" sz="2400" dirty="0"/>
          </a:p>
          <a:p>
            <a:pPr marL="342900" indent="-342900">
              <a:buFont typeface="Arial" pitchFamily="34" charset="0"/>
              <a:buChar char="•"/>
            </a:pPr>
            <a:endParaRPr lang="hu-HU" sz="2400" dirty="0"/>
          </a:p>
        </p:txBody>
      </p:sp>
    </p:spTree>
    <p:extLst>
      <p:ext uri="{BB962C8B-B14F-4D97-AF65-F5344CB8AC3E}">
        <p14:creationId xmlns:p14="http://schemas.microsoft.com/office/powerpoint/2010/main" val="13578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 txBox="1">
            <a:spLocks/>
          </p:cNvSpPr>
          <p:nvPr/>
        </p:nvSpPr>
        <p:spPr>
          <a:xfrm>
            <a:off x="2209800" y="102384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u-HU" altLang="hu-HU" sz="2400" dirty="0">
                <a:latin typeface="+mn-lt"/>
                <a:ea typeface="+mn-ea"/>
                <a:cs typeface="+mn-cs"/>
              </a:rPr>
              <a:t>A </a:t>
            </a:r>
            <a:r>
              <a:rPr lang="hu-HU" altLang="hu-HU" sz="2400" i="1" dirty="0" err="1">
                <a:latin typeface="+mn-lt"/>
                <a:ea typeface="+mn-ea"/>
                <a:cs typeface="+mn-cs"/>
              </a:rPr>
              <a:t>Brenneria</a:t>
            </a:r>
            <a:r>
              <a:rPr lang="hu-HU" altLang="hu-HU" sz="2400" dirty="0">
                <a:latin typeface="+mn-lt"/>
                <a:ea typeface="+mn-ea"/>
                <a:cs typeface="+mn-cs"/>
              </a:rPr>
              <a:t> </a:t>
            </a:r>
            <a:r>
              <a:rPr lang="hu-HU" altLang="hu-HU" sz="2400" dirty="0" err="1">
                <a:latin typeface="+mn-lt"/>
                <a:ea typeface="+mn-ea"/>
                <a:cs typeface="+mn-cs"/>
              </a:rPr>
              <a:t>génusz</a:t>
            </a:r>
            <a:r>
              <a:rPr lang="hu-HU" altLang="hu-HU" sz="2400" dirty="0">
                <a:latin typeface="+mn-lt"/>
                <a:ea typeface="+mn-ea"/>
                <a:cs typeface="+mn-cs"/>
              </a:rPr>
              <a:t> eddig ismert gazdanövényei</a:t>
            </a:r>
          </a:p>
        </p:txBody>
      </p:sp>
      <p:graphicFrame>
        <p:nvGraphicFramePr>
          <p:cNvPr id="3" name="Tartalom helye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3872434"/>
              </p:ext>
            </p:extLst>
          </p:nvPr>
        </p:nvGraphicFramePr>
        <p:xfrm>
          <a:off x="961053" y="2039125"/>
          <a:ext cx="10245012" cy="4597490"/>
        </p:xfrm>
        <a:graphic>
          <a:graphicData uri="http://schemas.openxmlformats.org/drawingml/2006/table">
            <a:tbl>
              <a:tblPr/>
              <a:tblGrid>
                <a:gridCol w="512250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1225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59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Baktérium faj/alfaj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Times New Roman" pitchFamily="18" charset="0"/>
                        </a:rPr>
                        <a:t>Fertőzött növény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59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Brenneria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salicis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Salix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alba, S.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caprea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9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alni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Alnus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glutinosa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A.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cordata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59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nigrifluens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Juglans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regia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59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rubrifaciens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Juglans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regia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459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goodwinii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Quercus robur, Q. </a:t>
                      </a:r>
                      <a:r>
                        <a:rPr kumimoji="0" lang="hu-HU" altLang="hu-HU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petrea</a:t>
                      </a:r>
                      <a:r>
                        <a:rPr kumimoji="0" lang="hu-HU" altLang="hu-H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</a:t>
                      </a:r>
                      <a:r>
                        <a:rPr kumimoji="0" lang="hu-HU" altLang="hu-HU" sz="1800" b="0" i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Q </a:t>
                      </a:r>
                      <a:r>
                        <a:rPr kumimoji="0" lang="hu-HU" altLang="hu-HU" sz="1800" b="0" i="1" u="none" strike="noStrike" cap="none" normalizeH="0" baseline="0" dirty="0" err="1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Times New Roman" pitchFamily="18" charset="0"/>
                        </a:rPr>
                        <a:t>cerris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459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roseae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subsp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roseae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roseae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subsp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americana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Q.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petrea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Q.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rubra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59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populi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, 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corticis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Populus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x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euramericana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45974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tiliae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5pPr>
                      <a:lvl6pPr marL="25146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6pPr>
                      <a:lvl7pPr marL="29718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7pPr>
                      <a:lvl8pPr marL="34290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8pPr>
                      <a:lvl9pPr marL="3886200" indent="-228600"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Times New Roman" pitchFamily="18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Tilia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sp</a:t>
                      </a: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45974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B.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izadpanahii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hu-HU" altLang="hu-HU" sz="1800" b="0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Q. </a:t>
                      </a:r>
                      <a:r>
                        <a:rPr kumimoji="0" lang="hu-HU" altLang="hu-HU" sz="1800" b="0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Times New Roman" pitchFamily="18" charset="0"/>
                        </a:rPr>
                        <a:t>castaneifolia</a:t>
                      </a:r>
                      <a:endParaRPr kumimoji="0" lang="hu-HU" altLang="hu-HU" sz="1800" b="0" i="1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72811441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7493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Csoportba foglalás 3"/>
          <p:cNvGrpSpPr/>
          <p:nvPr/>
        </p:nvGrpSpPr>
        <p:grpSpPr>
          <a:xfrm>
            <a:off x="1222736" y="687423"/>
            <a:ext cx="9394487" cy="6192688"/>
            <a:chOff x="-258871" y="692696"/>
            <a:chExt cx="9394487" cy="6192688"/>
          </a:xfrm>
        </p:grpSpPr>
        <p:pic>
          <p:nvPicPr>
            <p:cNvPr id="5" name="Kép 4"/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-8384" y="692696"/>
              <a:ext cx="9144000" cy="6192688"/>
            </a:xfrm>
            <a:prstGeom prst="rect">
              <a:avLst/>
            </a:prstGeom>
          </p:spPr>
        </p:pic>
        <p:sp>
          <p:nvSpPr>
            <p:cNvPr id="6" name="Ellipszis 5"/>
            <p:cNvSpPr/>
            <p:nvPr/>
          </p:nvSpPr>
          <p:spPr>
            <a:xfrm>
              <a:off x="8532440" y="220486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7" name="Ellipszis 6"/>
            <p:cNvSpPr/>
            <p:nvPr/>
          </p:nvSpPr>
          <p:spPr>
            <a:xfrm>
              <a:off x="4437081" y="235726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8" name="Ellipszis 7"/>
            <p:cNvSpPr/>
            <p:nvPr/>
          </p:nvSpPr>
          <p:spPr>
            <a:xfrm>
              <a:off x="3635896" y="2924944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9" name="Ellipszis 8"/>
            <p:cNvSpPr/>
            <p:nvPr/>
          </p:nvSpPr>
          <p:spPr>
            <a:xfrm>
              <a:off x="1475656" y="522920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10" name="Ellipszis 9"/>
            <p:cNvSpPr/>
            <p:nvPr/>
          </p:nvSpPr>
          <p:spPr>
            <a:xfrm>
              <a:off x="4913428" y="2446575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11" name="Ellipszis 10"/>
            <p:cNvSpPr/>
            <p:nvPr/>
          </p:nvSpPr>
          <p:spPr>
            <a:xfrm>
              <a:off x="4788024" y="2374567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12" name="Ellipszis 11"/>
            <p:cNvSpPr/>
            <p:nvPr/>
          </p:nvSpPr>
          <p:spPr>
            <a:xfrm>
              <a:off x="3707904" y="2708920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13" name="Ellipszis 12"/>
            <p:cNvSpPr/>
            <p:nvPr/>
          </p:nvSpPr>
          <p:spPr>
            <a:xfrm>
              <a:off x="8460432" y="2048241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14" name="Ellipszis 13"/>
            <p:cNvSpPr/>
            <p:nvPr/>
          </p:nvSpPr>
          <p:spPr>
            <a:xfrm>
              <a:off x="7308304" y="2232542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15" name="Ellipszis 14"/>
            <p:cNvSpPr/>
            <p:nvPr/>
          </p:nvSpPr>
          <p:spPr>
            <a:xfrm>
              <a:off x="8316416" y="192699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16" name="Ellipszis 15"/>
            <p:cNvSpPr/>
            <p:nvPr/>
          </p:nvSpPr>
          <p:spPr>
            <a:xfrm>
              <a:off x="323528" y="422108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17" name="Ellipszis 16"/>
            <p:cNvSpPr/>
            <p:nvPr/>
          </p:nvSpPr>
          <p:spPr>
            <a:xfrm>
              <a:off x="3076600" y="2780928"/>
              <a:ext cx="144016" cy="144016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hu-HU">
                <a:solidFill>
                  <a:srgbClr val="FF0000"/>
                </a:solidFill>
              </a:endParaRPr>
            </a:p>
          </p:txBody>
        </p:sp>
        <p:sp>
          <p:nvSpPr>
            <p:cNvPr id="18" name="Szövegdoboz 17"/>
            <p:cNvSpPr txBox="1"/>
            <p:nvPr/>
          </p:nvSpPr>
          <p:spPr>
            <a:xfrm>
              <a:off x="-258871" y="1023655"/>
              <a:ext cx="50468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hu-HU" sz="2400" dirty="0"/>
                <a:t>Azonosított tölgy baktériumos tünetek </a:t>
              </a:r>
            </a:p>
            <a:p>
              <a:pPr algn="ctr"/>
              <a:r>
                <a:rPr lang="hu-HU" sz="2400" dirty="0"/>
                <a:t>2022.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00848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698135" y="1958752"/>
            <a:ext cx="2312890" cy="49235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40112" y="2103778"/>
            <a:ext cx="3176339" cy="47542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zövegdoboz 6"/>
          <p:cNvSpPr txBox="1">
            <a:spLocks noChangeArrowheads="1"/>
          </p:cNvSpPr>
          <p:nvPr/>
        </p:nvSpPr>
        <p:spPr bwMode="auto">
          <a:xfrm>
            <a:off x="5828910" y="203782"/>
            <a:ext cx="2414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sz="2400" b="1" dirty="0">
                <a:solidFill>
                  <a:schemeClr val="bg1"/>
                </a:solidFill>
              </a:rPr>
              <a:t>A kezdeti tünetek</a:t>
            </a:r>
          </a:p>
        </p:txBody>
      </p:sp>
      <p:pic>
        <p:nvPicPr>
          <p:cNvPr id="8" name="Kép 7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40809" y="2083319"/>
            <a:ext cx="2691814" cy="4767861"/>
          </a:xfrm>
          <a:prstGeom prst="rect">
            <a:avLst/>
          </a:prstGeom>
        </p:spPr>
      </p:pic>
      <p:sp>
        <p:nvSpPr>
          <p:cNvPr id="10" name="Tartalom helye 2"/>
          <p:cNvSpPr txBox="1">
            <a:spLocks/>
          </p:cNvSpPr>
          <p:nvPr/>
        </p:nvSpPr>
        <p:spPr>
          <a:xfrm>
            <a:off x="146179" y="866097"/>
            <a:ext cx="11864846" cy="2136775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hu-HU" sz="1800" dirty="0"/>
              <a:t>A fertőzést minden esetben a kérgen megjelenő sötét színű folyások jellemzik, melyek alatt nekrózis alakul ki a szíjácsban.</a:t>
            </a:r>
          </a:p>
          <a:p>
            <a:r>
              <a:rPr lang="hu-HU" sz="1800" dirty="0" smtClean="0"/>
              <a:t>Friss folyások megjelenése – kora nyártól a vegetációs időszak végéig (a nyári száraz, aszályos időszakban nincs friss folyás)</a:t>
            </a:r>
          </a:p>
          <a:p>
            <a:r>
              <a:rPr lang="hu-HU" sz="1800" dirty="0" smtClean="0"/>
              <a:t>Gyakran xilofág rovarok, elsősorban díszbogarak (</a:t>
            </a:r>
            <a:r>
              <a:rPr lang="hu-HU" sz="1800" i="1" dirty="0" smtClean="0"/>
              <a:t>Agrilus </a:t>
            </a:r>
            <a:r>
              <a:rPr lang="hu-HU" sz="1800" i="1" dirty="0" err="1" smtClean="0"/>
              <a:t>sp</a:t>
            </a:r>
            <a:r>
              <a:rPr lang="hu-HU" sz="1800" dirty="0" smtClean="0"/>
              <a:t>.) jelenléte is megfigyelhető (rendszerint az akut fázisban).</a:t>
            </a:r>
          </a:p>
          <a:p>
            <a:endParaRPr lang="hu-HU" sz="2400" dirty="0"/>
          </a:p>
        </p:txBody>
      </p:sp>
      <p:pic>
        <p:nvPicPr>
          <p:cNvPr id="11" name="Kép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35" y="2090139"/>
            <a:ext cx="3173983" cy="4754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0662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5828910" y="203782"/>
            <a:ext cx="241495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sz="2400" b="1" dirty="0">
                <a:solidFill>
                  <a:schemeClr val="bg1"/>
                </a:solidFill>
              </a:rPr>
              <a:t>A kezdeti tünetek</a:t>
            </a:r>
          </a:p>
        </p:txBody>
      </p:sp>
      <p:pic>
        <p:nvPicPr>
          <p:cNvPr id="3" name="Kép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80066" y="3730495"/>
            <a:ext cx="3605213" cy="305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Kép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90925" y="1680234"/>
            <a:ext cx="2516058" cy="5126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512" y="1680234"/>
            <a:ext cx="2885914" cy="51046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22477" y="827736"/>
            <a:ext cx="4187825" cy="279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zövegdoboz 7"/>
          <p:cNvSpPr txBox="1"/>
          <p:nvPr/>
        </p:nvSpPr>
        <p:spPr>
          <a:xfrm>
            <a:off x="200959" y="976753"/>
            <a:ext cx="53987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A folyások rendszerint a kéregrepedésekből indulnak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Általában a törzs alsó részén 1-5 m magasságban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909574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43335" y="1601042"/>
            <a:ext cx="2937908" cy="525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Szövegdoboz 5"/>
          <p:cNvSpPr txBox="1">
            <a:spLocks noChangeArrowheads="1"/>
          </p:cNvSpPr>
          <p:nvPr/>
        </p:nvSpPr>
        <p:spPr bwMode="auto">
          <a:xfrm>
            <a:off x="6785137" y="205308"/>
            <a:ext cx="185332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sz="2400" b="1" dirty="0">
                <a:solidFill>
                  <a:schemeClr val="bg1"/>
                </a:solidFill>
              </a:rPr>
              <a:t>Akut tünetek</a:t>
            </a:r>
          </a:p>
        </p:txBody>
      </p:sp>
      <p:pic>
        <p:nvPicPr>
          <p:cNvPr id="6" name="Kép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29106" y="1601042"/>
            <a:ext cx="2545475" cy="52569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6"/>
          <p:cNvPicPr>
            <a:picLocks noChangeAspect="1"/>
          </p:cNvPicPr>
          <p:nvPr/>
        </p:nvPicPr>
        <p:blipFill rotWithShape="1"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451018" y="1222184"/>
            <a:ext cx="2622794" cy="5635816"/>
          </a:xfrm>
          <a:prstGeom prst="rect">
            <a:avLst/>
          </a:prstGeom>
        </p:spPr>
      </p:pic>
      <p:pic>
        <p:nvPicPr>
          <p:cNvPr id="9" name="Kép 8"/>
          <p:cNvPicPr>
            <a:picLocks noChangeAspect="1"/>
          </p:cNvPicPr>
          <p:nvPr/>
        </p:nvPicPr>
        <p:blipFill rotWithShape="1"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86171" y="1642188"/>
            <a:ext cx="3051257" cy="5215812"/>
          </a:xfrm>
          <a:prstGeom prst="rect">
            <a:avLst/>
          </a:prstGeom>
        </p:spPr>
      </p:pic>
      <p:sp>
        <p:nvSpPr>
          <p:cNvPr id="2" name="Szövegdoboz 1"/>
          <p:cNvSpPr txBox="1"/>
          <p:nvPr/>
        </p:nvSpPr>
        <p:spPr>
          <a:xfrm>
            <a:off x="129106" y="854014"/>
            <a:ext cx="7967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hu-HU" dirty="0" smtClean="0"/>
              <a:t>A folyások alatt a kéregszövetek elhalnak, így a kéreg felnyílik, később leválik</a:t>
            </a:r>
          </a:p>
          <a:p>
            <a:r>
              <a:rPr lang="hu-HU" dirty="0" smtClean="0"/>
              <a:t>Sok esetben deformálódik az egész törzs, gyakran xilofág rovarok roncsolják a kérget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734812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zövegdoboz 1"/>
          <p:cNvSpPr txBox="1">
            <a:spLocks noChangeArrowheads="1"/>
          </p:cNvSpPr>
          <p:nvPr/>
        </p:nvSpPr>
        <p:spPr bwMode="auto">
          <a:xfrm>
            <a:off x="4843088" y="214928"/>
            <a:ext cx="284847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sz="2400" b="1" dirty="0">
                <a:solidFill>
                  <a:schemeClr val="bg1"/>
                </a:solidFill>
              </a:rPr>
              <a:t>Mi van a kéreg alatt?</a:t>
            </a:r>
          </a:p>
        </p:txBody>
      </p:sp>
      <p:pic>
        <p:nvPicPr>
          <p:cNvPr id="8" name="Kép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518729" y="1160725"/>
            <a:ext cx="2480439" cy="48108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Kép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044" y="1161240"/>
            <a:ext cx="1861715" cy="2786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Kép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8631" y="4038281"/>
            <a:ext cx="1860128" cy="2786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Kép 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32138" y="2960739"/>
            <a:ext cx="5044631" cy="3783473"/>
          </a:xfrm>
          <a:prstGeom prst="rect">
            <a:avLst/>
          </a:prstGeom>
        </p:spPr>
      </p:pic>
      <p:pic>
        <p:nvPicPr>
          <p:cNvPr id="10" name="Kép 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97689" y="4038284"/>
            <a:ext cx="1860126" cy="27866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Kép 3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070911" y="1170687"/>
            <a:ext cx="1886904" cy="2826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zövegdoboz 2"/>
          <p:cNvSpPr txBox="1"/>
          <p:nvPr/>
        </p:nvSpPr>
        <p:spPr>
          <a:xfrm>
            <a:off x="4209470" y="896118"/>
            <a:ext cx="50672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u-HU" dirty="0"/>
              <a:t>A külső folyásos elszíneződések alatt </a:t>
            </a:r>
            <a:r>
              <a:rPr lang="hu-HU" dirty="0" smtClean="0"/>
              <a:t>a </a:t>
            </a:r>
            <a:r>
              <a:rPr lang="hu-HU" dirty="0"/>
              <a:t>szíjács is elszíneződik, sötétebbé válik. </a:t>
            </a:r>
            <a:endParaRPr lang="hu-HU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Rendszerint </a:t>
            </a:r>
            <a:r>
              <a:rPr lang="hu-HU" dirty="0"/>
              <a:t>ovális, nedves, </a:t>
            </a:r>
            <a:r>
              <a:rPr lang="hu-HU" dirty="0" smtClean="0"/>
              <a:t>jól elhatárolódó sötétbarna </a:t>
            </a:r>
            <a:r>
              <a:rPr lang="hu-HU" dirty="0" err="1"/>
              <a:t>nekrotikus</a:t>
            </a:r>
            <a:r>
              <a:rPr lang="hu-HU" dirty="0"/>
              <a:t> foltok jelennek meg a kéreg alatt a szíjácsban</a:t>
            </a:r>
            <a:r>
              <a:rPr lang="hu-HU" dirty="0" smtClean="0"/>
              <a:t>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hu-HU" dirty="0" smtClean="0"/>
              <a:t>A szöveti elhalás a szíjácsra korlátozódik nem hatol a gesztbe</a:t>
            </a:r>
            <a:endParaRPr lang="hu-HU" dirty="0"/>
          </a:p>
        </p:txBody>
      </p:sp>
    </p:spTree>
    <p:extLst>
      <p:ext uri="{BB962C8B-B14F-4D97-AF65-F5344CB8AC3E}">
        <p14:creationId xmlns:p14="http://schemas.microsoft.com/office/powerpoint/2010/main" val="3152005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>
            <a:spLocks noChangeArrowheads="1"/>
          </p:cNvSpPr>
          <p:nvPr/>
        </p:nvSpPr>
        <p:spPr bwMode="auto">
          <a:xfrm>
            <a:off x="4797425" y="188913"/>
            <a:ext cx="379443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sz="2400" b="1" dirty="0">
                <a:solidFill>
                  <a:schemeClr val="bg1"/>
                </a:solidFill>
              </a:rPr>
              <a:t>Hasonló tünetek – más okok</a:t>
            </a:r>
          </a:p>
        </p:txBody>
      </p:sp>
      <p:sp>
        <p:nvSpPr>
          <p:cNvPr id="3" name="Szövegdoboz 2"/>
          <p:cNvSpPr txBox="1">
            <a:spLocks noChangeArrowheads="1"/>
          </p:cNvSpPr>
          <p:nvPr/>
        </p:nvSpPr>
        <p:spPr bwMode="auto">
          <a:xfrm>
            <a:off x="150780" y="989013"/>
            <a:ext cx="209391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hu-HU" i="1" dirty="0"/>
              <a:t>Fagyléces folyások</a:t>
            </a:r>
          </a:p>
        </p:txBody>
      </p:sp>
      <p:pic>
        <p:nvPicPr>
          <p:cNvPr id="4" name="Kép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004457" y="1599033"/>
            <a:ext cx="2453952" cy="462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Kép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50780" y="1599033"/>
            <a:ext cx="2537927" cy="46287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Kép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756987" y="1599032"/>
            <a:ext cx="2407299" cy="4628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Kép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686800" y="1590095"/>
            <a:ext cx="3098087" cy="4637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018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1057</TotalTime>
  <Words>559</Words>
  <Application>Microsoft Office PowerPoint</Application>
  <PresentationFormat>Egyéni</PresentationFormat>
  <Paragraphs>74</Paragraphs>
  <Slides>14</Slides>
  <Notes>0</Notes>
  <HiddenSlides>0</HiddenSlides>
  <MMClips>0</MMClips>
  <ScaleCrop>false</ScaleCrop>
  <HeadingPairs>
    <vt:vector size="4" baseType="variant">
      <vt:variant>
        <vt:lpstr>Téma</vt:lpstr>
      </vt:variant>
      <vt:variant>
        <vt:i4>2</vt:i4>
      </vt:variant>
      <vt:variant>
        <vt:lpstr>Diacímek</vt:lpstr>
      </vt:variant>
      <vt:variant>
        <vt:i4>14</vt:i4>
      </vt:variant>
    </vt:vector>
  </HeadingPairs>
  <TitlesOfParts>
    <vt:vector size="16" baseType="lpstr">
      <vt:lpstr>2_Office Theme</vt:lpstr>
      <vt:lpstr>3_Office Theme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  <vt:lpstr>PowerPoint bemutató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Bogáti Gergő</dc:creator>
  <cp:lastModifiedBy>Bandi</cp:lastModifiedBy>
  <cp:revision>104</cp:revision>
  <cp:lastPrinted>2018-05-23T08:41:31Z</cp:lastPrinted>
  <dcterms:created xsi:type="dcterms:W3CDTF">2018-05-22T13:53:32Z</dcterms:created>
  <dcterms:modified xsi:type="dcterms:W3CDTF">2022-11-08T14:22:52Z</dcterms:modified>
</cp:coreProperties>
</file>