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15119350" cy="228234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189" userDrawn="1">
          <p15:clr>
            <a:srgbClr val="A4A3A4"/>
          </p15:clr>
        </p15:guide>
        <p15:guide id="2" pos="47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3E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33" d="100"/>
          <a:sy n="33" d="100"/>
        </p:scale>
        <p:origin x="3294" y="258"/>
      </p:cViewPr>
      <p:guideLst>
        <p:guide orient="horz" pos="7189"/>
        <p:guide pos="47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!backup\c_ment\publik&#225;ci&#243;\Aee\2023\cikkbe2023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!backup\c_ment\publik&#225;ci&#243;\Aee\2023\cikkbe20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8583426989351906"/>
          <c:y val="7.7626255164651478E-2"/>
          <c:w val="0.66709651507084744"/>
          <c:h val="0.65863926765251912"/>
        </c:manualLayout>
      </c:layout>
      <c:lineChart>
        <c:grouping val="standard"/>
        <c:varyColors val="0"/>
        <c:ser>
          <c:idx val="2"/>
          <c:order val="2"/>
          <c:tx>
            <c:strRef>
              <c:f>'nyár terület'!$A$13</c:f>
              <c:strCache>
                <c:ptCount val="1"/>
                <c:pt idx="0">
                  <c:v>nemesnyárak élőfakészlete</c:v>
                </c:pt>
              </c:strCache>
            </c:strRef>
          </c:tx>
          <c:spPr>
            <a:ln w="57150" cap="rnd">
              <a:solidFill>
                <a:srgbClr val="70AD47">
                  <a:lumMod val="60000"/>
                  <a:lumOff val="40000"/>
                </a:srgbClr>
              </a:solidFill>
              <a:round/>
            </a:ln>
            <a:effectLst/>
          </c:spPr>
          <c:marker>
            <c:symbol val="none"/>
          </c:marker>
          <c:cat>
            <c:numRef>
              <c:f>'nyár terület'!$B$10:$L$10</c:f>
              <c:numCache>
                <c:formatCode>General</c:formatCod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</c:numCache>
            </c:numRef>
          </c:cat>
          <c:val>
            <c:numRef>
              <c:f>'nyár terület'!$B$13:$L$13</c:f>
              <c:numCache>
                <c:formatCode>General</c:formatCode>
                <c:ptCount val="11"/>
                <c:pt idx="0">
                  <c:v>15936.230800000003</c:v>
                </c:pt>
                <c:pt idx="1">
                  <c:v>16143.4087</c:v>
                </c:pt>
                <c:pt idx="2">
                  <c:v>16441.111499999995</c:v>
                </c:pt>
                <c:pt idx="3">
                  <c:v>16492.950499999999</c:v>
                </c:pt>
                <c:pt idx="4">
                  <c:v>16402.713100000001</c:v>
                </c:pt>
                <c:pt idx="5">
                  <c:v>17042.765500000001</c:v>
                </c:pt>
                <c:pt idx="6">
                  <c:v>17144.117699999995</c:v>
                </c:pt>
                <c:pt idx="7">
                  <c:v>17146.728200000001</c:v>
                </c:pt>
                <c:pt idx="8">
                  <c:v>17277.876700000001</c:v>
                </c:pt>
                <c:pt idx="9">
                  <c:v>17424.306700000001</c:v>
                </c:pt>
                <c:pt idx="10">
                  <c:v>17493.718999999997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AF0-41E7-84AA-2A933DD798FB}"/>
            </c:ext>
          </c:extLst>
        </c:ser>
        <c:ser>
          <c:idx val="3"/>
          <c:order val="3"/>
          <c:tx>
            <c:strRef>
              <c:f>'nyár terület'!$A$14</c:f>
              <c:strCache>
                <c:ptCount val="1"/>
                <c:pt idx="0">
                  <c:v>őshonos nyárak élőfakészlete</c:v>
                </c:pt>
              </c:strCache>
            </c:strRef>
          </c:tx>
          <c:spPr>
            <a:ln w="57150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'nyár terület'!$B$10:$L$10</c:f>
              <c:numCache>
                <c:formatCode>General</c:formatCod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</c:numCache>
            </c:numRef>
          </c:cat>
          <c:val>
            <c:numRef>
              <c:f>'nyár terület'!$B$14:$L$14</c:f>
              <c:numCache>
                <c:formatCode>General</c:formatCode>
                <c:ptCount val="11"/>
                <c:pt idx="0">
                  <c:v>13024.524300000003</c:v>
                </c:pt>
                <c:pt idx="1">
                  <c:v>13697.209500000003</c:v>
                </c:pt>
                <c:pt idx="2">
                  <c:v>14369.057299999999</c:v>
                </c:pt>
                <c:pt idx="3">
                  <c:v>15007.240199999997</c:v>
                </c:pt>
                <c:pt idx="4">
                  <c:v>15642.348199999997</c:v>
                </c:pt>
                <c:pt idx="5">
                  <c:v>16323.905699999996</c:v>
                </c:pt>
                <c:pt idx="6">
                  <c:v>17137.4319</c:v>
                </c:pt>
                <c:pt idx="7">
                  <c:v>17808.1944</c:v>
                </c:pt>
                <c:pt idx="8">
                  <c:v>18637.585999999999</c:v>
                </c:pt>
                <c:pt idx="9">
                  <c:v>19450.944200000002</c:v>
                </c:pt>
                <c:pt idx="10">
                  <c:v>20410.942800000004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AF0-41E7-84AA-2A933DD798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8697472"/>
        <c:axId val="128699008"/>
      </c:lineChart>
      <c:lineChart>
        <c:grouping val="standard"/>
        <c:varyColors val="0"/>
        <c:ser>
          <c:idx val="0"/>
          <c:order val="0"/>
          <c:tx>
            <c:strRef>
              <c:f>'nyár terület'!$A$11</c:f>
              <c:strCache>
                <c:ptCount val="1"/>
                <c:pt idx="0">
                  <c:v>nemesnyárak területe</c:v>
                </c:pt>
              </c:strCache>
            </c:strRef>
          </c:tx>
          <c:spPr>
            <a:ln w="57150" cap="rnd">
              <a:solidFill>
                <a:srgbClr val="ED7D31">
                  <a:lumMod val="40000"/>
                  <a:lumOff val="60000"/>
                </a:srgbClr>
              </a:solidFill>
              <a:round/>
            </a:ln>
            <a:effectLst/>
          </c:spPr>
          <c:marker>
            <c:symbol val="none"/>
          </c:marker>
          <c:cat>
            <c:numRef>
              <c:f>'nyár terület'!$B$10:$L$10</c:f>
              <c:numCache>
                <c:formatCode>General</c:formatCod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</c:numCache>
            </c:numRef>
          </c:cat>
          <c:val>
            <c:numRef>
              <c:f>'nyár terület'!$B$11:$L$11</c:f>
              <c:numCache>
                <c:formatCode>General</c:formatCode>
                <c:ptCount val="11"/>
                <c:pt idx="0">
                  <c:v>121.06274999999998</c:v>
                </c:pt>
                <c:pt idx="1">
                  <c:v>118.77861</c:v>
                </c:pt>
                <c:pt idx="2">
                  <c:v>116.9432</c:v>
                </c:pt>
                <c:pt idx="3">
                  <c:v>115.28439</c:v>
                </c:pt>
                <c:pt idx="4">
                  <c:v>113.3347</c:v>
                </c:pt>
                <c:pt idx="5">
                  <c:v>111.55193</c:v>
                </c:pt>
                <c:pt idx="6">
                  <c:v>109.53144999999999</c:v>
                </c:pt>
                <c:pt idx="7">
                  <c:v>107.45312000000001</c:v>
                </c:pt>
                <c:pt idx="8">
                  <c:v>105.69532999999998</c:v>
                </c:pt>
                <c:pt idx="9">
                  <c:v>105.05918</c:v>
                </c:pt>
                <c:pt idx="10">
                  <c:v>102.62874999999998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AF0-41E7-84AA-2A933DD798FB}"/>
            </c:ext>
          </c:extLst>
        </c:ser>
        <c:ser>
          <c:idx val="1"/>
          <c:order val="1"/>
          <c:tx>
            <c:strRef>
              <c:f>'nyár terület'!$A$12</c:f>
              <c:strCache>
                <c:ptCount val="1"/>
                <c:pt idx="0">
                  <c:v>őshonos nyárak területe</c:v>
                </c:pt>
              </c:strCache>
            </c:strRef>
          </c:tx>
          <c:spPr>
            <a:ln w="57150" cap="rnd">
              <a:solidFill>
                <a:srgbClr val="ED7D31"/>
              </a:solidFill>
              <a:round/>
            </a:ln>
            <a:effectLst/>
          </c:spPr>
          <c:marker>
            <c:symbol val="none"/>
          </c:marker>
          <c:cat>
            <c:numRef>
              <c:f>'nyár terület'!$B$10:$L$10</c:f>
              <c:numCache>
                <c:formatCode>General</c:formatCod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</c:numCache>
            </c:numRef>
          </c:cat>
          <c:val>
            <c:numRef>
              <c:f>'nyár terület'!$B$12:$L$12</c:f>
              <c:numCache>
                <c:formatCode>General</c:formatCode>
                <c:ptCount val="11"/>
                <c:pt idx="0">
                  <c:v>74.551839999999999</c:v>
                </c:pt>
                <c:pt idx="1">
                  <c:v>76.603999999999999</c:v>
                </c:pt>
                <c:pt idx="2">
                  <c:v>78.890110000000007</c:v>
                </c:pt>
                <c:pt idx="3">
                  <c:v>81.38397999999998</c:v>
                </c:pt>
                <c:pt idx="4">
                  <c:v>83.284480000000002</c:v>
                </c:pt>
                <c:pt idx="5">
                  <c:v>85.680189999999982</c:v>
                </c:pt>
                <c:pt idx="6">
                  <c:v>87.906940000000006</c:v>
                </c:pt>
                <c:pt idx="7">
                  <c:v>89.979990000000001</c:v>
                </c:pt>
                <c:pt idx="8">
                  <c:v>91.904300000000006</c:v>
                </c:pt>
                <c:pt idx="9">
                  <c:v>94.236990000000006</c:v>
                </c:pt>
                <c:pt idx="10">
                  <c:v>95.891560000000013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AF0-41E7-84AA-2A933DD798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8940672"/>
        <c:axId val="128938752"/>
      </c:lineChart>
      <c:catAx>
        <c:axId val="128697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hu-HU"/>
          </a:p>
        </c:txPr>
        <c:crossAx val="128699008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28699008"/>
        <c:scaling>
          <c:orientation val="minMax"/>
          <c:min val="10000"/>
        </c:scaling>
        <c:delete val="0"/>
        <c:axPos val="l"/>
        <c:majorGridlines>
          <c:spPr>
            <a:ln w="127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400" b="1">
                    <a:latin typeface="Arial Narrow" panose="020B0606020202030204" pitchFamily="34" charset="0"/>
                  </a:rPr>
                  <a:t>élőfakészlet (1000 m</a:t>
                </a:r>
                <a:r>
                  <a:rPr lang="hu-HU" sz="1400" b="1" baseline="30000">
                    <a:latin typeface="Arial Narrow" panose="020B0606020202030204" pitchFamily="34" charset="0"/>
                  </a:rPr>
                  <a:t>3</a:t>
                </a:r>
                <a:r>
                  <a:rPr lang="hu-HU" sz="1400" b="1">
                    <a:latin typeface="Arial Narrow" panose="020B0606020202030204" pitchFamily="34" charset="0"/>
                  </a:rPr>
                  <a:t>)</a:t>
                </a:r>
              </a:p>
            </c:rich>
          </c:tx>
          <c:layout>
            <c:manualLayout>
              <c:xMode val="edge"/>
              <c:yMode val="edge"/>
              <c:x val="2.7983284566770551E-2"/>
              <c:y val="0.2712254490176502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hu-HU"/>
          </a:p>
        </c:txPr>
        <c:crossAx val="128697472"/>
        <c:crosses val="autoZero"/>
        <c:crossBetween val="between"/>
      </c:valAx>
      <c:valAx>
        <c:axId val="128938752"/>
        <c:scaling>
          <c:orientation val="minMax"/>
          <c:min val="6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r>
                  <a:rPr lang="hu-HU" sz="1400" b="1" baseline="0">
                    <a:latin typeface="Arial Narrow" panose="020B0606020202030204" pitchFamily="34" charset="0"/>
                  </a:rPr>
                  <a:t>terület (1000 ha)</a:t>
                </a:r>
              </a:p>
            </c:rich>
          </c:tx>
          <c:layout>
            <c:manualLayout>
              <c:xMode val="edge"/>
              <c:yMode val="edge"/>
              <c:x val="0.93494936999944489"/>
              <c:y val="0.32770718785373681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hu-HU"/>
          </a:p>
        </c:txPr>
        <c:crossAx val="128940672"/>
        <c:crosses val="max"/>
        <c:crossBetween val="between"/>
      </c:valAx>
      <c:catAx>
        <c:axId val="12894067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289387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5.3990763470302384E-2"/>
          <c:y val="0.8414758002756384"/>
          <c:w val="0.92665742093482617"/>
          <c:h val="0.125204788425837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 w="28575" cap="flat" cmpd="sng" algn="ctr">
      <a:solidFill>
        <a:sysClr val="windowText" lastClr="000000">
          <a:lumMod val="50000"/>
          <a:lumOff val="50000"/>
        </a:sysClr>
      </a:solidFill>
      <a:round/>
    </a:ln>
    <a:effectLst/>
  </c:spPr>
  <c:txPr>
    <a:bodyPr/>
    <a:lstStyle/>
    <a:p>
      <a:pPr>
        <a:defRPr/>
      </a:pPr>
      <a:endParaRPr lang="hu-H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23"/>
      <c:depthPercent val="100"/>
      <c:rAngAx val="0"/>
      <c:perspective val="5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9971945253688109"/>
          <c:y val="6.5324292085872898E-2"/>
          <c:w val="0.71179589043422975"/>
          <c:h val="0.58132589238646371"/>
        </c:manualLayout>
      </c:layout>
      <c:pie3DChart>
        <c:varyColors val="1"/>
        <c:ser>
          <c:idx val="0"/>
          <c:order val="0"/>
          <c:spPr>
            <a:ln w="25400"/>
          </c:spPr>
          <c:dPt>
            <c:idx val="0"/>
            <c:bubble3D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</a:schemeClr>
                  </a:gs>
                  <a:gs pos="0">
                    <a:schemeClr val="accent1"/>
                  </a:gs>
                </a:gsLst>
                <a:lin ang="5400000" scaled="0"/>
              </a:gra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F50-458D-9967-DFFC13EBD474}"/>
              </c:ext>
            </c:extLst>
          </c:dPt>
          <c:dPt>
            <c:idx val="1"/>
            <c:bubble3D val="0"/>
            <c:spPr>
              <a:gradFill>
                <a:gsLst>
                  <a:gs pos="100000">
                    <a:schemeClr val="accent2">
                      <a:lumMod val="60000"/>
                      <a:lumOff val="40000"/>
                    </a:schemeClr>
                  </a:gs>
                  <a:gs pos="0">
                    <a:schemeClr val="accent2"/>
                  </a:gs>
                </a:gsLst>
                <a:lin ang="5400000" scaled="0"/>
              </a:gra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F50-458D-9967-DFFC13EBD474}"/>
              </c:ext>
            </c:extLst>
          </c:dPt>
          <c:dPt>
            <c:idx val="2"/>
            <c:bubble3D val="0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F50-458D-9967-DFFC13EBD474}"/>
              </c:ext>
            </c:extLst>
          </c:dPt>
          <c:dPt>
            <c:idx val="3"/>
            <c:bubble3D val="0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F50-458D-9967-DFFC13EBD474}"/>
              </c:ext>
            </c:extLst>
          </c:dPt>
          <c:dPt>
            <c:idx val="4"/>
            <c:bubble3D val="0"/>
            <c:spPr>
              <a:gradFill>
                <a:gsLst>
                  <a:gs pos="100000">
                    <a:schemeClr val="accent5">
                      <a:lumMod val="60000"/>
                      <a:lumOff val="40000"/>
                    </a:schemeClr>
                  </a:gs>
                  <a:gs pos="0">
                    <a:schemeClr val="accent5"/>
                  </a:gs>
                </a:gsLst>
                <a:lin ang="5400000" scaled="0"/>
              </a:gra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4F50-458D-9967-DFFC13EBD474}"/>
              </c:ext>
            </c:extLst>
          </c:dPt>
          <c:dPt>
            <c:idx val="5"/>
            <c:bubble3D val="0"/>
            <c:spPr>
              <a:gradFill>
                <a:gsLst>
                  <a:gs pos="100000">
                    <a:schemeClr val="accent6">
                      <a:lumMod val="60000"/>
                      <a:lumOff val="40000"/>
                    </a:schemeClr>
                  </a:gs>
                  <a:gs pos="0">
                    <a:schemeClr val="accent6"/>
                  </a:gs>
                </a:gsLst>
                <a:lin ang="5400000" scaled="0"/>
              </a:gra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F50-458D-9967-DFFC13EBD474}"/>
              </c:ext>
            </c:extLst>
          </c:dPt>
          <c:dPt>
            <c:idx val="6"/>
            <c:bubble3D val="0"/>
            <c:spPr>
              <a:gradFill>
                <a:gsLst>
                  <a:gs pos="100000">
                    <a:schemeClr val="accent1">
                      <a:lumMod val="60000"/>
                      <a:lumMod val="60000"/>
                      <a:lumOff val="40000"/>
                    </a:schemeClr>
                  </a:gs>
                  <a:gs pos="0">
                    <a:schemeClr val="accent1">
                      <a:lumMod val="60000"/>
                    </a:schemeClr>
                  </a:gs>
                </a:gsLst>
                <a:lin ang="5400000" scaled="0"/>
              </a:gra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4F50-458D-9967-DFFC13EBD474}"/>
              </c:ext>
            </c:extLst>
          </c:dPt>
          <c:dPt>
            <c:idx val="7"/>
            <c:bubble3D val="0"/>
            <c:spPr>
              <a:gradFill>
                <a:gsLst>
                  <a:gs pos="100000">
                    <a:schemeClr val="accent2">
                      <a:lumMod val="60000"/>
                      <a:lumMod val="60000"/>
                      <a:lumOff val="40000"/>
                    </a:schemeClr>
                  </a:gs>
                  <a:gs pos="0">
                    <a:schemeClr val="accent2">
                      <a:lumMod val="60000"/>
                    </a:schemeClr>
                  </a:gs>
                </a:gsLst>
                <a:lin ang="5400000" scaled="0"/>
              </a:gra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4F50-458D-9967-DFFC13EBD474}"/>
              </c:ext>
            </c:extLst>
          </c:dPt>
          <c:dPt>
            <c:idx val="8"/>
            <c:bubble3D val="0"/>
            <c:spPr>
              <a:gradFill>
                <a:gsLst>
                  <a:gs pos="100000">
                    <a:schemeClr val="accent3">
                      <a:lumMod val="60000"/>
                      <a:lumMod val="60000"/>
                      <a:lumOff val="40000"/>
                    </a:schemeClr>
                  </a:gs>
                  <a:gs pos="0">
                    <a:schemeClr val="accent3">
                      <a:lumMod val="60000"/>
                    </a:schemeClr>
                  </a:gs>
                </a:gsLst>
                <a:lin ang="5400000" scaled="0"/>
              </a:gra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4F50-458D-9967-DFFC13EBD474}"/>
              </c:ext>
            </c:extLst>
          </c:dPt>
          <c:dPt>
            <c:idx val="9"/>
            <c:bubble3D val="0"/>
            <c:spPr>
              <a:gradFill>
                <a:gsLst>
                  <a:gs pos="100000">
                    <a:schemeClr val="accent4">
                      <a:lumMod val="60000"/>
                      <a:lumMod val="60000"/>
                      <a:lumOff val="40000"/>
                    </a:schemeClr>
                  </a:gs>
                  <a:gs pos="0">
                    <a:schemeClr val="accent4">
                      <a:lumMod val="60000"/>
                    </a:schemeClr>
                  </a:gs>
                </a:gsLst>
                <a:lin ang="5400000" scaled="0"/>
              </a:gra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4F50-458D-9967-DFFC13EBD474}"/>
              </c:ext>
            </c:extLst>
          </c:dPt>
          <c:dPt>
            <c:idx val="10"/>
            <c:bubble3D val="0"/>
            <c:spPr>
              <a:gradFill>
                <a:gsLst>
                  <a:gs pos="100000">
                    <a:schemeClr val="accent5">
                      <a:lumMod val="60000"/>
                      <a:lumMod val="60000"/>
                      <a:lumOff val="40000"/>
                    </a:schemeClr>
                  </a:gs>
                  <a:gs pos="0">
                    <a:schemeClr val="accent5">
                      <a:lumMod val="60000"/>
                    </a:schemeClr>
                  </a:gs>
                </a:gsLst>
                <a:lin ang="5400000" scaled="0"/>
              </a:gra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4F50-458D-9967-DFFC13EBD474}"/>
              </c:ext>
            </c:extLst>
          </c:dPt>
          <c:dPt>
            <c:idx val="11"/>
            <c:bubble3D val="0"/>
            <c:spPr>
              <a:gradFill>
                <a:gsLst>
                  <a:gs pos="100000">
                    <a:schemeClr val="accent6">
                      <a:lumMod val="60000"/>
                      <a:lumMod val="60000"/>
                      <a:lumOff val="40000"/>
                    </a:schemeClr>
                  </a:gs>
                  <a:gs pos="0">
                    <a:schemeClr val="accent6">
                      <a:lumMod val="60000"/>
                    </a:schemeClr>
                  </a:gs>
                </a:gsLst>
                <a:lin ang="5400000" scaled="0"/>
              </a:gra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7-4F50-458D-9967-DFFC13EBD474}"/>
              </c:ext>
            </c:extLst>
          </c:dPt>
          <c:dPt>
            <c:idx val="12"/>
            <c:bubble3D val="0"/>
            <c:spPr>
              <a:gradFill>
                <a:gsLst>
                  <a:gs pos="100000">
                    <a:schemeClr val="accent1">
                      <a:lumMod val="80000"/>
                      <a:lumOff val="20000"/>
                      <a:lumMod val="60000"/>
                      <a:lumOff val="40000"/>
                    </a:schemeClr>
                  </a:gs>
                  <a:gs pos="0">
                    <a:schemeClr val="accent1">
                      <a:lumMod val="80000"/>
                      <a:lumOff val="20000"/>
                    </a:schemeClr>
                  </a:gs>
                </a:gsLst>
                <a:lin ang="5400000" scaled="0"/>
              </a:gra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9-4F50-458D-9967-DFFC13EBD474}"/>
              </c:ext>
            </c:extLst>
          </c:dPt>
          <c:dLbls>
            <c:dLbl>
              <c:idx val="3"/>
              <c:layout>
                <c:manualLayout>
                  <c:x val="0.18327029363021469"/>
                  <c:y val="-1.299035800624189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4F50-458D-9967-DFFC13EBD474}"/>
                </c:ext>
              </c:extLst>
            </c:dLbl>
            <c:dLbl>
              <c:idx val="4"/>
              <c:layout>
                <c:manualLayout>
                  <c:x val="0.16978591120737438"/>
                  <c:y val="6.452516649112680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4F50-458D-9967-DFFC13EBD474}"/>
                </c:ext>
              </c:extLst>
            </c:dLbl>
            <c:dLbl>
              <c:idx val="5"/>
              <c:layout>
                <c:manualLayout>
                  <c:x val="0.25775736362777413"/>
                  <c:y val="0.1607910687226139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4F50-458D-9967-DFFC13EBD474}"/>
                </c:ext>
              </c:extLst>
            </c:dLbl>
            <c:dLbl>
              <c:idx val="6"/>
              <c:layout>
                <c:manualLayout>
                  <c:x val="0.16482848041732082"/>
                  <c:y val="0.1205753068004016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4F50-458D-9967-DFFC13EBD474}"/>
                </c:ext>
              </c:extLst>
            </c:dLbl>
            <c:dLbl>
              <c:idx val="7"/>
              <c:layout>
                <c:manualLayout>
                  <c:x val="0.17241778789357787"/>
                  <c:y val="0.2406058004309589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4F50-458D-9967-DFFC13EBD474}"/>
                </c:ext>
              </c:extLst>
            </c:dLbl>
            <c:dLbl>
              <c:idx val="8"/>
              <c:layout>
                <c:manualLayout>
                  <c:x val="1.695621873959989E-2"/>
                  <c:y val="0.2418811404570106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4F50-458D-9967-DFFC13EBD474}"/>
                </c:ext>
              </c:extLst>
            </c:dLbl>
            <c:dLbl>
              <c:idx val="9"/>
              <c:layout>
                <c:manualLayout>
                  <c:x val="-0.12364577133410409"/>
                  <c:y val="0.2529199699279037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104344063450299"/>
                      <c:h val="9.388801146573234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4F50-458D-9967-DFFC13EBD474}"/>
                </c:ext>
              </c:extLst>
            </c:dLbl>
            <c:dLbl>
              <c:idx val="10"/>
              <c:layout>
                <c:manualLayout>
                  <c:x val="-7.2613948690666549E-2"/>
                  <c:y val="0.1153727387022351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4F50-458D-9967-DFFC13EBD474}"/>
                </c:ext>
              </c:extLst>
            </c:dLbl>
            <c:dLbl>
              <c:idx val="11"/>
              <c:layout>
                <c:manualLayout>
                  <c:x val="-0.14093727488449712"/>
                  <c:y val="0.1188382674384455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4F50-458D-9967-DFFC13EBD474}"/>
                </c:ext>
              </c:extLst>
            </c:dLbl>
            <c:dLbl>
              <c:idx val="12"/>
              <c:layout>
                <c:manualLayout>
                  <c:x val="-0.13970243078102629"/>
                  <c:y val="-3.474386921143463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dk1">
                          <a:lumMod val="75000"/>
                          <a:lumOff val="25000"/>
                        </a:schemeClr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000100502694013"/>
                      <c:h val="0.1417158473226707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9-4F50-458D-9967-DFFC13EBD4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22225" cap="flat" cmpd="sng" algn="ctr">
                  <a:solidFill>
                    <a:schemeClr val="tx1">
                      <a:lumMod val="50000"/>
                      <a:lumOff val="50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'2023'!$V$60:$V$72</c:f>
              <c:strCache>
                <c:ptCount val="13"/>
                <c:pt idx="0">
                  <c:v>Szürke nyár</c:v>
                </c:pt>
                <c:pt idx="1">
                  <c:v> 'Pannónia'</c:v>
                </c:pt>
                <c:pt idx="2">
                  <c:v> 'I-214'</c:v>
                </c:pt>
                <c:pt idx="3">
                  <c:v>Fehér nyár</c:v>
                </c:pt>
                <c:pt idx="4">
                  <c:v> 'Agathe-F'</c:v>
                </c:pt>
                <c:pt idx="5">
                  <c:v>Fekete nyár</c:v>
                </c:pt>
                <c:pt idx="6">
                  <c:v> 'Robusta'</c:v>
                </c:pt>
                <c:pt idx="7">
                  <c:v>Rezgő nyár</c:v>
                </c:pt>
                <c:pt idx="8">
                  <c:v> 'Kopeczky'</c:v>
                </c:pt>
                <c:pt idx="9">
                  <c:v> 'I-58/58'</c:v>
                </c:pt>
                <c:pt idx="10">
                  <c:v> 'BL'</c:v>
                </c:pt>
                <c:pt idx="11">
                  <c:v> 'Koltay'</c:v>
                </c:pt>
                <c:pt idx="12">
                  <c:v>Egyéb nemesnyár</c:v>
                </c:pt>
              </c:strCache>
            </c:strRef>
          </c:cat>
          <c:val>
            <c:numRef>
              <c:f>'2023'!$W$60:$W$72</c:f>
              <c:numCache>
                <c:formatCode>0</c:formatCode>
                <c:ptCount val="13"/>
                <c:pt idx="0">
                  <c:v>76281.69000000041</c:v>
                </c:pt>
                <c:pt idx="1">
                  <c:v>39974.619999999893</c:v>
                </c:pt>
                <c:pt idx="2">
                  <c:v>24007.159999999916</c:v>
                </c:pt>
                <c:pt idx="3">
                  <c:v>11814.41000000002</c:v>
                </c:pt>
                <c:pt idx="4">
                  <c:v>7487.9700000000103</c:v>
                </c:pt>
                <c:pt idx="5">
                  <c:v>6828.00000000001</c:v>
                </c:pt>
                <c:pt idx="6">
                  <c:v>4234.1100000000042</c:v>
                </c:pt>
                <c:pt idx="7">
                  <c:v>2534.6699999999951</c:v>
                </c:pt>
                <c:pt idx="8">
                  <c:v>2484.2800000000025</c:v>
                </c:pt>
                <c:pt idx="9">
                  <c:v>2419.309999999999</c:v>
                </c:pt>
                <c:pt idx="10">
                  <c:v>1902.3099999999961</c:v>
                </c:pt>
                <c:pt idx="11">
                  <c:v>1208.9100000000001</c:v>
                </c:pt>
                <c:pt idx="12">
                  <c:v>2879.75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4F50-458D-9967-DFFC13EBD474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 w="28575" cap="flat" cmpd="sng" algn="ctr">
      <a:solidFill>
        <a:schemeClr val="tx1">
          <a:lumMod val="50000"/>
          <a:lumOff val="50000"/>
        </a:schemeClr>
      </a:solidFill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7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3735238"/>
            <a:ext cx="12851448" cy="7945955"/>
          </a:xfrm>
        </p:spPr>
        <p:txBody>
          <a:bodyPr anchor="b"/>
          <a:lstStyle>
            <a:lvl1pPr algn="ctr">
              <a:defRPr sz="9919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23" y="11987618"/>
            <a:ext cx="11339513" cy="5510391"/>
          </a:xfrm>
        </p:spPr>
        <p:txBody>
          <a:bodyPr/>
          <a:lstStyle>
            <a:lvl1pPr marL="0" indent="0" algn="ctr">
              <a:buNone/>
              <a:defRPr sz="3966"/>
            </a:lvl1pPr>
            <a:lvl2pPr marL="755901" indent="0" algn="ctr">
              <a:buNone/>
              <a:defRPr sz="3307"/>
            </a:lvl2pPr>
            <a:lvl3pPr marL="1511800" indent="0" algn="ctr">
              <a:buNone/>
              <a:defRPr sz="2976"/>
            </a:lvl3pPr>
            <a:lvl4pPr marL="2267702" indent="0" algn="ctr">
              <a:buNone/>
              <a:defRPr sz="2646"/>
            </a:lvl4pPr>
            <a:lvl5pPr marL="3023602" indent="0" algn="ctr">
              <a:buNone/>
              <a:defRPr sz="2646"/>
            </a:lvl5pPr>
            <a:lvl6pPr marL="3779503" indent="0" algn="ctr">
              <a:buNone/>
              <a:defRPr sz="2646"/>
            </a:lvl6pPr>
            <a:lvl7pPr marL="4535402" indent="0" algn="ctr">
              <a:buNone/>
              <a:defRPr sz="2646"/>
            </a:lvl7pPr>
            <a:lvl8pPr marL="5291303" indent="0" algn="ctr">
              <a:buNone/>
              <a:defRPr sz="2646"/>
            </a:lvl8pPr>
            <a:lvl9pPr marL="6047204" indent="0" algn="ctr">
              <a:buNone/>
              <a:defRPr sz="2646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5506F-7AAF-4689-9E20-C6B8E009E671}" type="datetimeFigureOut">
              <a:rPr lang="hu-HU" smtClean="0"/>
              <a:t>2023. 10. 24.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7612-0DC7-4718-9CF5-0D1A86B0917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4424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5506F-7AAF-4689-9E20-C6B8E009E671}" type="datetimeFigureOut">
              <a:rPr lang="hu-HU" smtClean="0"/>
              <a:t>2023. 10. 24.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7612-0DC7-4718-9CF5-0D1A86B0917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00529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1215140"/>
            <a:ext cx="3260110" cy="19341851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1215140"/>
            <a:ext cx="9591338" cy="19341851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5506F-7AAF-4689-9E20-C6B8E009E671}" type="datetimeFigureOut">
              <a:rPr lang="hu-HU" smtClean="0"/>
              <a:t>2023. 10. 24.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7612-0DC7-4718-9CF5-0D1A86B0917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58422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5506F-7AAF-4689-9E20-C6B8E009E671}" type="datetimeFigureOut">
              <a:rPr lang="hu-HU" smtClean="0"/>
              <a:t>2023. 10. 24.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7612-0DC7-4718-9CF5-0D1A86B0917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00237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6" y="5690031"/>
            <a:ext cx="13040439" cy="9493935"/>
          </a:xfrm>
        </p:spPr>
        <p:txBody>
          <a:bodyPr anchor="b"/>
          <a:lstStyle>
            <a:lvl1pPr>
              <a:defRPr sz="9919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6" y="15273781"/>
            <a:ext cx="13040439" cy="4992636"/>
          </a:xfrm>
        </p:spPr>
        <p:txBody>
          <a:bodyPr/>
          <a:lstStyle>
            <a:lvl1pPr marL="0" indent="0">
              <a:buNone/>
              <a:defRPr sz="3966">
                <a:solidFill>
                  <a:schemeClr val="tx1"/>
                </a:solidFill>
              </a:defRPr>
            </a:lvl1pPr>
            <a:lvl2pPr marL="755901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2pPr>
            <a:lvl3pPr marL="1511800" indent="0">
              <a:buNone/>
              <a:defRPr sz="2976">
                <a:solidFill>
                  <a:schemeClr val="tx1">
                    <a:tint val="75000"/>
                  </a:schemeClr>
                </a:solidFill>
              </a:defRPr>
            </a:lvl3pPr>
            <a:lvl4pPr marL="2267702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4pPr>
            <a:lvl5pPr marL="3023602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5pPr>
            <a:lvl6pPr marL="3779503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6pPr>
            <a:lvl7pPr marL="4535402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7pPr>
            <a:lvl8pPr marL="5291303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8pPr>
            <a:lvl9pPr marL="6047204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5506F-7AAF-4689-9E20-C6B8E009E671}" type="datetimeFigureOut">
              <a:rPr lang="hu-HU" smtClean="0"/>
              <a:t>2023. 10. 24.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7612-0DC7-4718-9CF5-0D1A86B0917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06692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6075699"/>
            <a:ext cx="6425724" cy="1448129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6075699"/>
            <a:ext cx="6425724" cy="1448129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5506F-7AAF-4689-9E20-C6B8E009E671}" type="datetimeFigureOut">
              <a:rPr lang="hu-HU" smtClean="0"/>
              <a:t>2023. 10. 24.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7612-0DC7-4718-9CF5-0D1A86B0917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87283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9" y="1215144"/>
            <a:ext cx="13040439" cy="4411486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30" y="5594928"/>
            <a:ext cx="6396193" cy="2741987"/>
          </a:xfrm>
        </p:spPr>
        <p:txBody>
          <a:bodyPr anchor="b"/>
          <a:lstStyle>
            <a:lvl1pPr marL="0" indent="0">
              <a:buNone/>
              <a:defRPr sz="3966" b="1"/>
            </a:lvl1pPr>
            <a:lvl2pPr marL="755901" indent="0">
              <a:buNone/>
              <a:defRPr sz="3307" b="1"/>
            </a:lvl2pPr>
            <a:lvl3pPr marL="1511800" indent="0">
              <a:buNone/>
              <a:defRPr sz="2976" b="1"/>
            </a:lvl3pPr>
            <a:lvl4pPr marL="2267702" indent="0">
              <a:buNone/>
              <a:defRPr sz="2646" b="1"/>
            </a:lvl4pPr>
            <a:lvl5pPr marL="3023602" indent="0">
              <a:buNone/>
              <a:defRPr sz="2646" b="1"/>
            </a:lvl5pPr>
            <a:lvl6pPr marL="3779503" indent="0">
              <a:buNone/>
              <a:defRPr sz="2646" b="1"/>
            </a:lvl6pPr>
            <a:lvl7pPr marL="4535402" indent="0">
              <a:buNone/>
              <a:defRPr sz="2646" b="1"/>
            </a:lvl7pPr>
            <a:lvl8pPr marL="5291303" indent="0">
              <a:buNone/>
              <a:defRPr sz="2646" b="1"/>
            </a:lvl8pPr>
            <a:lvl9pPr marL="6047204" indent="0">
              <a:buNone/>
              <a:defRPr sz="2646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30" y="8336915"/>
            <a:ext cx="6396193" cy="1226234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6" y="5594928"/>
            <a:ext cx="6427693" cy="2741987"/>
          </a:xfrm>
        </p:spPr>
        <p:txBody>
          <a:bodyPr anchor="b"/>
          <a:lstStyle>
            <a:lvl1pPr marL="0" indent="0">
              <a:buNone/>
              <a:defRPr sz="3966" b="1"/>
            </a:lvl1pPr>
            <a:lvl2pPr marL="755901" indent="0">
              <a:buNone/>
              <a:defRPr sz="3307" b="1"/>
            </a:lvl2pPr>
            <a:lvl3pPr marL="1511800" indent="0">
              <a:buNone/>
              <a:defRPr sz="2976" b="1"/>
            </a:lvl3pPr>
            <a:lvl4pPr marL="2267702" indent="0">
              <a:buNone/>
              <a:defRPr sz="2646" b="1"/>
            </a:lvl4pPr>
            <a:lvl5pPr marL="3023602" indent="0">
              <a:buNone/>
              <a:defRPr sz="2646" b="1"/>
            </a:lvl5pPr>
            <a:lvl6pPr marL="3779503" indent="0">
              <a:buNone/>
              <a:defRPr sz="2646" b="1"/>
            </a:lvl6pPr>
            <a:lvl7pPr marL="4535402" indent="0">
              <a:buNone/>
              <a:defRPr sz="2646" b="1"/>
            </a:lvl7pPr>
            <a:lvl8pPr marL="5291303" indent="0">
              <a:buNone/>
              <a:defRPr sz="2646" b="1"/>
            </a:lvl8pPr>
            <a:lvl9pPr marL="6047204" indent="0">
              <a:buNone/>
              <a:defRPr sz="2646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6" y="8336915"/>
            <a:ext cx="6427693" cy="1226234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5506F-7AAF-4689-9E20-C6B8E009E671}" type="datetimeFigureOut">
              <a:rPr lang="hu-HU" smtClean="0"/>
              <a:t>2023. 10. 24.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7612-0DC7-4718-9CF5-0D1A86B0917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07684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5506F-7AAF-4689-9E20-C6B8E009E671}" type="datetimeFigureOut">
              <a:rPr lang="hu-HU" smtClean="0"/>
              <a:t>2023. 10. 24.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7612-0DC7-4718-9CF5-0D1A86B0917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20926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5506F-7AAF-4689-9E20-C6B8E009E671}" type="datetimeFigureOut">
              <a:rPr lang="hu-HU" smtClean="0"/>
              <a:t>2023. 10. 24.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7612-0DC7-4718-9CF5-0D1A86B0917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31825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521566"/>
            <a:ext cx="4876384" cy="5325481"/>
          </a:xfrm>
        </p:spPr>
        <p:txBody>
          <a:bodyPr anchor="b"/>
          <a:lstStyle>
            <a:lvl1pPr>
              <a:defRPr sz="5289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7" y="3286167"/>
            <a:ext cx="7654171" cy="16219469"/>
          </a:xfrm>
        </p:spPr>
        <p:txBody>
          <a:bodyPr/>
          <a:lstStyle>
            <a:lvl1pPr>
              <a:defRPr sz="5289"/>
            </a:lvl1pPr>
            <a:lvl2pPr>
              <a:defRPr sz="4630"/>
            </a:lvl2pPr>
            <a:lvl3pPr>
              <a:defRPr sz="3966"/>
            </a:lvl3pPr>
            <a:lvl4pPr>
              <a:defRPr sz="3307"/>
            </a:lvl4pPr>
            <a:lvl5pPr>
              <a:defRPr sz="3307"/>
            </a:lvl5pPr>
            <a:lvl6pPr>
              <a:defRPr sz="3307"/>
            </a:lvl6pPr>
            <a:lvl7pPr>
              <a:defRPr sz="3307"/>
            </a:lvl7pPr>
            <a:lvl8pPr>
              <a:defRPr sz="3307"/>
            </a:lvl8pPr>
            <a:lvl9pPr>
              <a:defRPr sz="3307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6847047"/>
            <a:ext cx="4876384" cy="12685000"/>
          </a:xfrm>
        </p:spPr>
        <p:txBody>
          <a:bodyPr/>
          <a:lstStyle>
            <a:lvl1pPr marL="0" indent="0">
              <a:buNone/>
              <a:defRPr sz="2646"/>
            </a:lvl1pPr>
            <a:lvl2pPr marL="755901" indent="0">
              <a:buNone/>
              <a:defRPr sz="2313"/>
            </a:lvl2pPr>
            <a:lvl3pPr marL="1511800" indent="0">
              <a:buNone/>
              <a:defRPr sz="1984"/>
            </a:lvl3pPr>
            <a:lvl4pPr marL="2267702" indent="0">
              <a:buNone/>
              <a:defRPr sz="1654"/>
            </a:lvl4pPr>
            <a:lvl5pPr marL="3023602" indent="0">
              <a:buNone/>
              <a:defRPr sz="1654"/>
            </a:lvl5pPr>
            <a:lvl6pPr marL="3779503" indent="0">
              <a:buNone/>
              <a:defRPr sz="1654"/>
            </a:lvl6pPr>
            <a:lvl7pPr marL="4535402" indent="0">
              <a:buNone/>
              <a:defRPr sz="1654"/>
            </a:lvl7pPr>
            <a:lvl8pPr marL="5291303" indent="0">
              <a:buNone/>
              <a:defRPr sz="1654"/>
            </a:lvl8pPr>
            <a:lvl9pPr marL="6047204" indent="0">
              <a:buNone/>
              <a:defRPr sz="1654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5506F-7AAF-4689-9E20-C6B8E009E671}" type="datetimeFigureOut">
              <a:rPr lang="hu-HU" smtClean="0"/>
              <a:t>2023. 10. 24.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7612-0DC7-4718-9CF5-0D1A86B0917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65905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521566"/>
            <a:ext cx="4876384" cy="5325481"/>
          </a:xfrm>
        </p:spPr>
        <p:txBody>
          <a:bodyPr anchor="b"/>
          <a:lstStyle>
            <a:lvl1pPr>
              <a:defRPr sz="5289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7" y="3286167"/>
            <a:ext cx="7654171" cy="16219469"/>
          </a:xfrm>
        </p:spPr>
        <p:txBody>
          <a:bodyPr anchor="t"/>
          <a:lstStyle>
            <a:lvl1pPr marL="0" indent="0">
              <a:buNone/>
              <a:defRPr sz="5289"/>
            </a:lvl1pPr>
            <a:lvl2pPr marL="755901" indent="0">
              <a:buNone/>
              <a:defRPr sz="4630"/>
            </a:lvl2pPr>
            <a:lvl3pPr marL="1511800" indent="0">
              <a:buNone/>
              <a:defRPr sz="3966"/>
            </a:lvl3pPr>
            <a:lvl4pPr marL="2267702" indent="0">
              <a:buNone/>
              <a:defRPr sz="3307"/>
            </a:lvl4pPr>
            <a:lvl5pPr marL="3023602" indent="0">
              <a:buNone/>
              <a:defRPr sz="3307"/>
            </a:lvl5pPr>
            <a:lvl6pPr marL="3779503" indent="0">
              <a:buNone/>
              <a:defRPr sz="3307"/>
            </a:lvl6pPr>
            <a:lvl7pPr marL="4535402" indent="0">
              <a:buNone/>
              <a:defRPr sz="3307"/>
            </a:lvl7pPr>
            <a:lvl8pPr marL="5291303" indent="0">
              <a:buNone/>
              <a:defRPr sz="3307"/>
            </a:lvl8pPr>
            <a:lvl9pPr marL="6047204" indent="0">
              <a:buNone/>
              <a:defRPr sz="3307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6847047"/>
            <a:ext cx="4876384" cy="12685000"/>
          </a:xfrm>
        </p:spPr>
        <p:txBody>
          <a:bodyPr/>
          <a:lstStyle>
            <a:lvl1pPr marL="0" indent="0">
              <a:buNone/>
              <a:defRPr sz="2646"/>
            </a:lvl1pPr>
            <a:lvl2pPr marL="755901" indent="0">
              <a:buNone/>
              <a:defRPr sz="2313"/>
            </a:lvl2pPr>
            <a:lvl3pPr marL="1511800" indent="0">
              <a:buNone/>
              <a:defRPr sz="1984"/>
            </a:lvl3pPr>
            <a:lvl4pPr marL="2267702" indent="0">
              <a:buNone/>
              <a:defRPr sz="1654"/>
            </a:lvl4pPr>
            <a:lvl5pPr marL="3023602" indent="0">
              <a:buNone/>
              <a:defRPr sz="1654"/>
            </a:lvl5pPr>
            <a:lvl6pPr marL="3779503" indent="0">
              <a:buNone/>
              <a:defRPr sz="1654"/>
            </a:lvl6pPr>
            <a:lvl7pPr marL="4535402" indent="0">
              <a:buNone/>
              <a:defRPr sz="1654"/>
            </a:lvl7pPr>
            <a:lvl8pPr marL="5291303" indent="0">
              <a:buNone/>
              <a:defRPr sz="1654"/>
            </a:lvl8pPr>
            <a:lvl9pPr marL="6047204" indent="0">
              <a:buNone/>
              <a:defRPr sz="1654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5506F-7AAF-4689-9E20-C6B8E009E671}" type="datetimeFigureOut">
              <a:rPr lang="hu-HU" smtClean="0"/>
              <a:t>2023. 10. 24.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7612-0DC7-4718-9CF5-0D1A86B0917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71614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60" y="1215144"/>
            <a:ext cx="13040439" cy="44114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60" y="6075699"/>
            <a:ext cx="13040439" cy="144812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21153999"/>
            <a:ext cx="3401854" cy="1215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5506F-7AAF-4689-9E20-C6B8E009E671}" type="datetimeFigureOut">
              <a:rPr lang="hu-HU" smtClean="0"/>
              <a:t>2023. 10. 24.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9" y="21153999"/>
            <a:ext cx="5102781" cy="1215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21153999"/>
            <a:ext cx="3401854" cy="1215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C7612-0DC7-4718-9CF5-0D1A86B0917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6513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511800" rtl="0" eaLnBrk="1" latinLnBrk="0" hangingPunct="1">
        <a:lnSpc>
          <a:spcPct val="90000"/>
        </a:lnSpc>
        <a:spcBef>
          <a:spcPct val="0"/>
        </a:spcBef>
        <a:buNone/>
        <a:defRPr sz="72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950" indent="-377950" algn="l" defTabSz="1511800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4630" kern="1200">
          <a:solidFill>
            <a:schemeClr val="tx1"/>
          </a:solidFill>
          <a:latin typeface="+mn-lt"/>
          <a:ea typeface="+mn-ea"/>
          <a:cs typeface="+mn-cs"/>
        </a:defRPr>
      </a:lvl1pPr>
      <a:lvl2pPr marL="1133850" indent="-377950" algn="l" defTabSz="15118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966" kern="1200">
          <a:solidFill>
            <a:schemeClr val="tx1"/>
          </a:solidFill>
          <a:latin typeface="+mn-lt"/>
          <a:ea typeface="+mn-ea"/>
          <a:cs typeface="+mn-cs"/>
        </a:defRPr>
      </a:lvl2pPr>
      <a:lvl3pPr marL="1889751" indent="-377950" algn="l" defTabSz="15118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3pPr>
      <a:lvl4pPr marL="2645652" indent="-377950" algn="l" defTabSz="15118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4pPr>
      <a:lvl5pPr marL="3401553" indent="-377950" algn="l" defTabSz="15118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5pPr>
      <a:lvl6pPr marL="4157452" indent="-377950" algn="l" defTabSz="15118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913353" indent="-377950" algn="l" defTabSz="15118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669253" indent="-377950" algn="l" defTabSz="15118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425154" indent="-377950" algn="l" defTabSz="15118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1180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55901" algn="l" defTabSz="151180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2pPr>
      <a:lvl3pPr marL="1511800" algn="l" defTabSz="151180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3pPr>
      <a:lvl4pPr marL="2267702" algn="l" defTabSz="151180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4pPr>
      <a:lvl5pPr marL="3023602" algn="l" defTabSz="151180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5pPr>
      <a:lvl6pPr marL="3779503" algn="l" defTabSz="151180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535402" algn="l" defTabSz="151180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291303" algn="l" defTabSz="151180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047204" algn="l" defTabSz="151180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1191092" y="880944"/>
            <a:ext cx="12626330" cy="2345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848"/>
              </a:spcAft>
            </a:pPr>
            <a:r>
              <a:rPr lang="en-GB" sz="4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MAGYARORSZÁGI NYÁRASOK ÖSSZETÉTELÉBEN BEKÖVETKEZETT VÁLTOZÁSOK AZ ELMÚLT ÉVTIZEDBEN</a:t>
            </a:r>
            <a:endParaRPr lang="hu-HU" sz="48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4491721" y="3422918"/>
            <a:ext cx="60250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848"/>
              </a:spcAft>
            </a:pPr>
            <a:r>
              <a:rPr lang="en-GB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</a:t>
            </a:r>
            <a:r>
              <a:rPr lang="hu-H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en-GB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Szabolcs</a:t>
            </a:r>
            <a:r>
              <a:rPr lang="hu-H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Farkas Péter</a:t>
            </a:r>
          </a:p>
        </p:txBody>
      </p:sp>
      <p:sp>
        <p:nvSpPr>
          <p:cNvPr id="2" name="Téglalap 1"/>
          <p:cNvSpPr/>
          <p:nvPr/>
        </p:nvSpPr>
        <p:spPr>
          <a:xfrm>
            <a:off x="4524011" y="4268871"/>
            <a:ext cx="7834824" cy="844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dirty="0"/>
              <a:t>Soproni Egyetem | Faipari Mérnöki és Kreatívipari Kar</a:t>
            </a:r>
          </a:p>
          <a:p>
            <a:r>
              <a:rPr lang="hu-HU" sz="2400" dirty="0"/>
              <a:t>Faipari és Műszaki Intézet | koman.szabolcs@uni-sopron.hu </a:t>
            </a:r>
            <a:endParaRPr lang="hu-HU" sz="1998" dirty="0"/>
          </a:p>
        </p:txBody>
      </p:sp>
      <p:sp>
        <p:nvSpPr>
          <p:cNvPr id="14" name="Téglalap 13"/>
          <p:cNvSpPr/>
          <p:nvPr/>
        </p:nvSpPr>
        <p:spPr>
          <a:xfrm>
            <a:off x="1119490" y="6404522"/>
            <a:ext cx="12769539" cy="27206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Magyarországon az utóbbi 10 évben a nyárak által elfoglalt terület nagysága gyakorlatilag nem változott. A nemesnyárak és az őshonos nyárak által az országban elfoglalt terület nagyságát elemezve (1. ábra), az látható, hogy míg a nemesnyárak területe évente 1-2 %-kal csökkent, addig az őshonos nyárak területe közel azonos arányban nőtt. Az élőfakészlet esetében a nemesnyárak mennyisége nem változott jelentősen, míg az őshonos nyárak évi 4-5%-os növekedést produkáltak.</a:t>
            </a:r>
          </a:p>
        </p:txBody>
      </p:sp>
      <p:sp>
        <p:nvSpPr>
          <p:cNvPr id="24" name="Téglalap 23"/>
          <p:cNvSpPr/>
          <p:nvPr/>
        </p:nvSpPr>
        <p:spPr>
          <a:xfrm>
            <a:off x="1119490" y="5465054"/>
            <a:ext cx="12769539" cy="969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 nyárak </a:t>
            </a:r>
            <a:r>
              <a:rPr lang="hu-H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u-H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Populus</a:t>
            </a:r>
            <a:r>
              <a:rPr lang="hu-H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spp</a:t>
            </a:r>
            <a:r>
              <a:rPr lang="hu-H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hazánkban  jól termeszthetők. Az értékes és sokoldalúan használható nyárfa világszerte fontos erdészeti termék, faipari alapanyag és biomassza.</a:t>
            </a:r>
          </a:p>
        </p:txBody>
      </p:sp>
      <p:sp>
        <p:nvSpPr>
          <p:cNvPr id="25" name="Téglalap 24"/>
          <p:cNvSpPr/>
          <p:nvPr/>
        </p:nvSpPr>
        <p:spPr>
          <a:xfrm>
            <a:off x="1119489" y="9082181"/>
            <a:ext cx="5492596" cy="11295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 különböző nyárak területi arányait figyelembe véve gyakorlati-</a:t>
            </a:r>
            <a:r>
              <a:rPr lang="hu-H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lag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fajta teszi ki a teljes terület kétharmadát (2. ábra). A </a:t>
            </a:r>
            <a:r>
              <a:rPr lang="hu-H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legna-gyobb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mennyiségben a fehér nyár </a:t>
            </a:r>
            <a:b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(P. alba) 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és rezgőnyár </a:t>
            </a:r>
            <a:r>
              <a:rPr lang="hu-H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(P. </a:t>
            </a:r>
            <a:r>
              <a:rPr lang="hu-H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tremula</a:t>
            </a:r>
            <a:r>
              <a:rPr lang="hu-H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természetes hibridjeként elterjedt hazai nyár, a szürke nyár</a:t>
            </a:r>
            <a:b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(P. × </a:t>
            </a:r>
            <a:r>
              <a:rPr lang="hu-H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canescens</a:t>
            </a:r>
            <a:r>
              <a:rPr lang="hu-H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jelen 42%-kal, amit a nemesnyárak közül a Pannónia nyár </a:t>
            </a:r>
            <a:r>
              <a:rPr lang="hu-H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(P. × </a:t>
            </a:r>
            <a:r>
              <a:rPr lang="hu-H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euramericana</a:t>
            </a:r>
            <a:r>
              <a:rPr lang="hu-H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’Pannonia’)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követ 22%-kal.</a:t>
            </a:r>
          </a:p>
          <a:p>
            <a:pPr algn="just"/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 jelenlegi </a:t>
            </a:r>
            <a:r>
              <a:rPr lang="hu-H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élőfa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mennyiség nagy része legfeljebb 30 éves, ami az intenzíven termeszthető nyár fajták rövid vágásfordulójának köszönhető. 	A magyar nyárfa jelentős mennyiségben szolgáltat anyagot ládák, raklapok és rétegelt lemezek előállításához a bútoripar pedig kárpitoskeretekhez, nem látható elemekhez használja.</a:t>
            </a:r>
          </a:p>
          <a:p>
            <a:pPr algn="just"/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 vizsgált időszakra vonatkozóan megállapítható, hogy a nyárfa továbbra is fontos alapanyaga a magyar faiparnak.</a:t>
            </a:r>
          </a:p>
        </p:txBody>
      </p:sp>
      <p:pic>
        <p:nvPicPr>
          <p:cNvPr id="1026" name="Graphic 1">
            <a:extLst>
              <a:ext uri="{FF2B5EF4-FFF2-40B4-BE49-F238E27FC236}">
                <a16:creationId xmlns:a16="http://schemas.microsoft.com/office/drawing/2014/main" id="{1F21A717-E52F-19A8-2A6B-33148062FF3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55" t="37562" b="7466"/>
          <a:stretch/>
        </p:blipFill>
        <p:spPr bwMode="auto">
          <a:xfrm>
            <a:off x="1119488" y="4171528"/>
            <a:ext cx="297106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AC5411AF-B4D4-6435-54E5-8E494A6641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72799381"/>
              </p:ext>
            </p:extLst>
          </p:nvPr>
        </p:nvGraphicFramePr>
        <p:xfrm>
          <a:off x="6934970" y="9191602"/>
          <a:ext cx="6882455" cy="4203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6206C77A-9EB6-93F8-52CF-9EA082EDD3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9565313"/>
              </p:ext>
            </p:extLst>
          </p:nvPr>
        </p:nvGraphicFramePr>
        <p:xfrm>
          <a:off x="6915918" y="14556268"/>
          <a:ext cx="6901506" cy="50292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églalap 8">
            <a:extLst>
              <a:ext uri="{FF2B5EF4-FFF2-40B4-BE49-F238E27FC236}">
                <a16:creationId xmlns:a16="http://schemas.microsoft.com/office/drawing/2014/main" id="{66F3AABC-8173-C8FA-7E3B-4E8CD8C77930}"/>
              </a:ext>
            </a:extLst>
          </p:cNvPr>
          <p:cNvSpPr/>
          <p:nvPr/>
        </p:nvSpPr>
        <p:spPr>
          <a:xfrm>
            <a:off x="6915916" y="13431314"/>
            <a:ext cx="6973110" cy="969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ábra	A nyárak területének és élőfakészleté-</a:t>
            </a:r>
            <a:r>
              <a:rPr lang="hu-H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nek</a:t>
            </a:r>
            <a:r>
              <a:rPr lang="hu-H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változása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1A19C3F3-3E03-1186-6775-381C28B56D48}"/>
              </a:ext>
            </a:extLst>
          </p:cNvPr>
          <p:cNvSpPr/>
          <p:nvPr/>
        </p:nvSpPr>
        <p:spPr>
          <a:xfrm>
            <a:off x="6915919" y="19621893"/>
            <a:ext cx="6646589" cy="531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ábra	Különböző nyárak területaránya</a:t>
            </a: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1091" y="20977110"/>
            <a:ext cx="2466508" cy="1045596"/>
          </a:xfrm>
          <a:prstGeom prst="rect">
            <a:avLst/>
          </a:prstGeom>
        </p:spPr>
      </p:pic>
      <p:sp>
        <p:nvSpPr>
          <p:cNvPr id="6" name="Téglalap 5"/>
          <p:cNvSpPr/>
          <p:nvPr/>
        </p:nvSpPr>
        <p:spPr>
          <a:xfrm>
            <a:off x="4090556" y="20977111"/>
            <a:ext cx="9726865" cy="9381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dirty="0">
                <a:solidFill>
                  <a:srgbClr val="000000"/>
                </a:solidFill>
                <a:latin typeface="Calibri" panose="020F0502020204030204" pitchFamily="34" charset="0"/>
              </a:rPr>
              <a:t>Jelen publikáció a TKP2021-NKTA-43 azonosítószámú projekt keretében a Kulturális és Innovációs Minisztérium Nemzeti Kutatási Fejlesztési és Innovációs Alapból nyújtott támogatásával, a TKP2021-NKTA pályázati program finanszírozásában valósult meg.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54974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-téma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491</TotalTime>
  <Words>368</Words>
  <Application>Microsoft Office PowerPoint</Application>
  <PresentationFormat>Egyéni</PresentationFormat>
  <Paragraphs>24</Paragraphs>
  <Slides>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Times New Roman</vt:lpstr>
      <vt:lpstr>Office-téma</vt:lpstr>
      <vt:lpstr>PowerPoint-bemutató</vt:lpstr>
    </vt:vector>
  </TitlesOfParts>
  <Company>NYME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Komán Szabolcs</dc:creator>
  <cp:lastModifiedBy>Komán Szabolcs</cp:lastModifiedBy>
  <cp:revision>40</cp:revision>
  <dcterms:created xsi:type="dcterms:W3CDTF">2016-08-04T13:47:42Z</dcterms:created>
  <dcterms:modified xsi:type="dcterms:W3CDTF">2023-10-24T06:03:12Z</dcterms:modified>
</cp:coreProperties>
</file>