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327" r:id="rId3"/>
    <p:sldId id="315" r:id="rId4"/>
    <p:sldId id="277" r:id="rId5"/>
    <p:sldId id="319" r:id="rId6"/>
    <p:sldId id="306" r:id="rId7"/>
    <p:sldId id="325" r:id="rId8"/>
    <p:sldId id="330" r:id="rId9"/>
    <p:sldId id="334" r:id="rId10"/>
    <p:sldId id="332" r:id="rId11"/>
    <p:sldId id="335" r:id="rId12"/>
    <p:sldId id="320" r:id="rId13"/>
    <p:sldId id="308" r:id="rId14"/>
    <p:sldId id="321" r:id="rId15"/>
    <p:sldId id="328" r:id="rId16"/>
    <p:sldId id="312" r:id="rId17"/>
    <p:sldId id="326" r:id="rId18"/>
    <p:sldId id="329" r:id="rId19"/>
    <p:sldId id="311" r:id="rId20"/>
    <p:sldId id="324" r:id="rId21"/>
    <p:sldId id="333" r:id="rId22"/>
    <p:sldId id="336" r:id="rId23"/>
    <p:sldId id="299" r:id="rId24"/>
    <p:sldId id="313" r:id="rId25"/>
    <p:sldId id="261" r:id="rId26"/>
    <p:sldId id="337" r:id="rId2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F4D"/>
    <a:srgbClr val="009900"/>
    <a:srgbClr val="517E32"/>
    <a:srgbClr val="2A421A"/>
    <a:srgbClr val="FF9A05"/>
    <a:srgbClr val="FBAF05"/>
    <a:srgbClr val="EE9C08"/>
    <a:srgbClr val="F98007"/>
    <a:srgbClr val="F2D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9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Debrecen </a:t>
            </a:r>
            <a:r>
              <a:rPr lang="en-US" sz="1600" b="1" dirty="0" err="1">
                <a:solidFill>
                  <a:schemeClr val="tx1"/>
                </a:solidFill>
              </a:rPr>
              <a:t>év</a:t>
            </a:r>
            <a:r>
              <a:rPr lang="hu-HU" sz="1600" b="1" dirty="0">
                <a:solidFill>
                  <a:schemeClr val="tx1"/>
                </a:solidFill>
              </a:rPr>
              <a:t>i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középhőmérséklet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adatai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az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elmúlt</a:t>
            </a:r>
            <a:r>
              <a:rPr lang="en-US" sz="1600" b="1" dirty="0">
                <a:solidFill>
                  <a:schemeClr val="tx1"/>
                </a:solidFill>
              </a:rPr>
              <a:t> 10 </a:t>
            </a:r>
            <a:r>
              <a:rPr lang="en-US" sz="1600" b="1" dirty="0" err="1">
                <a:solidFill>
                  <a:schemeClr val="tx1"/>
                </a:solidFill>
              </a:rPr>
              <a:t>évben</a:t>
            </a:r>
            <a:r>
              <a:rPr lang="hu-HU" sz="1600" b="1" dirty="0">
                <a:solidFill>
                  <a:schemeClr val="tx1"/>
                </a:solidFill>
              </a:rPr>
              <a:t> (2014-2023)</a:t>
            </a:r>
            <a:endParaRPr lang="en-US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0.13654111506367772"/>
          <c:y val="0.18863808327982298"/>
          <c:w val="0.83535527131856235"/>
          <c:h val="0.6402397808870583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9"/>
              <c:tx>
                <c:rich>
                  <a:bodyPr/>
                  <a:lstStyle/>
                  <a:p>
                    <a:fld id="{46CD6756-5287-4DEC-BA1E-58B48C922A5B}" type="VALUE">
                      <a:rPr lang="en-US" b="1">
                        <a:solidFill>
                          <a:srgbClr val="FF0000"/>
                        </a:solidFill>
                      </a:rPr>
                      <a:pPr/>
                      <a:t>[ÉRTÉK]</a:t>
                    </a:fld>
                    <a:endParaRPr lang="hu-H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555-437F-85C1-02B4BB1F72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Munka1!$H$3:$H$12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Munka1!$I$3:$I$12</c:f>
              <c:numCache>
                <c:formatCode>General</c:formatCode>
                <c:ptCount val="10"/>
                <c:pt idx="0">
                  <c:v>12.2</c:v>
                </c:pt>
                <c:pt idx="1">
                  <c:v>12</c:v>
                </c:pt>
                <c:pt idx="2">
                  <c:v>11.1</c:v>
                </c:pt>
                <c:pt idx="3">
                  <c:v>11.2</c:v>
                </c:pt>
                <c:pt idx="4">
                  <c:v>12.4</c:v>
                </c:pt>
                <c:pt idx="5">
                  <c:v>12.5</c:v>
                </c:pt>
                <c:pt idx="6">
                  <c:v>11.7</c:v>
                </c:pt>
                <c:pt idx="7">
                  <c:v>11.1</c:v>
                </c:pt>
                <c:pt idx="8">
                  <c:v>12.1</c:v>
                </c:pt>
                <c:pt idx="9">
                  <c:v>12.7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03-4586-8A95-F3ED4F7216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1813200"/>
        <c:axId val="1632909936"/>
      </c:barChart>
      <c:catAx>
        <c:axId val="15818132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baseline="0" dirty="0" err="1"/>
                  <a:t>Év</a:t>
                </a:r>
                <a:endParaRPr lang="en-US" sz="1400" b="0" baseline="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632909936"/>
        <c:crosses val="autoZero"/>
        <c:auto val="1"/>
        <c:lblAlgn val="ctr"/>
        <c:lblOffset val="100"/>
        <c:noMultiLvlLbl val="0"/>
      </c:catAx>
      <c:valAx>
        <c:axId val="1632909936"/>
        <c:scaling>
          <c:orientation val="minMax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aseline="0" dirty="0" err="1"/>
                  <a:t>Év</a:t>
                </a:r>
                <a:r>
                  <a:rPr lang="hu-HU" sz="1400" baseline="0" dirty="0"/>
                  <a:t>i</a:t>
                </a:r>
                <a:r>
                  <a:rPr lang="en-US" sz="1400" baseline="0" dirty="0"/>
                  <a:t> </a:t>
                </a:r>
                <a:r>
                  <a:rPr lang="en-US" sz="1400" baseline="0" dirty="0" err="1"/>
                  <a:t>középhőmérséklet</a:t>
                </a:r>
                <a:r>
                  <a:rPr lang="en-US" sz="1400" baseline="0" dirty="0"/>
                  <a:t> (°C)</a:t>
                </a:r>
              </a:p>
            </c:rich>
          </c:tx>
          <c:layout>
            <c:manualLayout>
              <c:xMode val="edge"/>
              <c:yMode val="edge"/>
              <c:x val="1.4205099246794991E-2"/>
              <c:y val="0.2268225215166127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81813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 baseline="0"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</a:rPr>
              <a:t>Debrecen </a:t>
            </a:r>
            <a:r>
              <a:rPr lang="en-US" sz="1600" b="1" dirty="0" err="1">
                <a:solidFill>
                  <a:schemeClr val="tx1"/>
                </a:solidFill>
              </a:rPr>
              <a:t>év</a:t>
            </a:r>
            <a:r>
              <a:rPr lang="hu-HU" sz="1600" b="1" dirty="0">
                <a:solidFill>
                  <a:schemeClr val="tx1"/>
                </a:solidFill>
              </a:rPr>
              <a:t>i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középhőmérséklet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adatai</a:t>
            </a:r>
            <a:r>
              <a:rPr lang="en-US" sz="1600" b="1" dirty="0">
                <a:solidFill>
                  <a:schemeClr val="tx1"/>
                </a:solidFill>
              </a:rPr>
              <a:t> 10</a:t>
            </a:r>
            <a:r>
              <a:rPr lang="hu-HU" sz="1600" b="1" dirty="0">
                <a:solidFill>
                  <a:schemeClr val="tx1"/>
                </a:solidFill>
              </a:rPr>
              <a:t>0</a:t>
            </a:r>
            <a:r>
              <a:rPr lang="en-US" sz="1600" b="1" dirty="0">
                <a:solidFill>
                  <a:schemeClr val="tx1"/>
                </a:solidFill>
              </a:rPr>
              <a:t> </a:t>
            </a:r>
            <a:r>
              <a:rPr lang="en-US" sz="1600" b="1" dirty="0" err="1">
                <a:solidFill>
                  <a:schemeClr val="tx1"/>
                </a:solidFill>
              </a:rPr>
              <a:t>év</a:t>
            </a:r>
            <a:r>
              <a:rPr lang="hu-HU" sz="1600" b="1" dirty="0">
                <a:solidFill>
                  <a:schemeClr val="tx1"/>
                </a:solidFill>
              </a:rPr>
              <a:t>vel</a:t>
            </a:r>
            <a:r>
              <a:rPr lang="hu-HU" sz="1600" b="1" baseline="0" dirty="0">
                <a:solidFill>
                  <a:schemeClr val="tx1"/>
                </a:solidFill>
              </a:rPr>
              <a:t> ezelőtt</a:t>
            </a:r>
            <a:r>
              <a:rPr lang="hu-HU" sz="1600" b="1" dirty="0">
                <a:solidFill>
                  <a:schemeClr val="tx1"/>
                </a:solidFill>
              </a:rPr>
              <a:t> (1914-1923)</a:t>
            </a:r>
            <a:endParaRPr lang="en-US" sz="16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0.12548381452318461"/>
          <c:y val="0.1907675905892682"/>
          <c:w val="0.84396062992125986"/>
          <c:h val="0.65547107510126068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Munka1!$B$3:$B$12</c:f>
              <c:numCache>
                <c:formatCode>General</c:formatCode>
                <c:ptCount val="10"/>
                <c:pt idx="0">
                  <c:v>1914</c:v>
                </c:pt>
                <c:pt idx="1">
                  <c:v>1915</c:v>
                </c:pt>
                <c:pt idx="2">
                  <c:v>1916</c:v>
                </c:pt>
                <c:pt idx="3">
                  <c:v>1917</c:v>
                </c:pt>
                <c:pt idx="4">
                  <c:v>1918</c:v>
                </c:pt>
                <c:pt idx="5">
                  <c:v>1919</c:v>
                </c:pt>
                <c:pt idx="6">
                  <c:v>1920</c:v>
                </c:pt>
                <c:pt idx="7">
                  <c:v>1921</c:v>
                </c:pt>
                <c:pt idx="8">
                  <c:v>1922</c:v>
                </c:pt>
                <c:pt idx="9">
                  <c:v>1923</c:v>
                </c:pt>
              </c:numCache>
            </c:numRef>
          </c:cat>
          <c:val>
            <c:numRef>
              <c:f>Munka1!$C$3:$C$12</c:f>
              <c:numCache>
                <c:formatCode>General</c:formatCode>
                <c:ptCount val="10"/>
                <c:pt idx="0">
                  <c:v>8.6999999999999993</c:v>
                </c:pt>
                <c:pt idx="1">
                  <c:v>9.1999999999999993</c:v>
                </c:pt>
                <c:pt idx="2">
                  <c:v>10.199999999999999</c:v>
                </c:pt>
                <c:pt idx="3">
                  <c:v>9.4</c:v>
                </c:pt>
                <c:pt idx="4">
                  <c:v>9.9</c:v>
                </c:pt>
                <c:pt idx="5">
                  <c:v>9.4</c:v>
                </c:pt>
                <c:pt idx="6">
                  <c:v>9.5</c:v>
                </c:pt>
                <c:pt idx="7">
                  <c:v>9.6</c:v>
                </c:pt>
                <c:pt idx="8">
                  <c:v>8.3000000000000007</c:v>
                </c:pt>
                <c:pt idx="9">
                  <c:v>10.3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99-4CC5-9379-A4D9459F4C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1813200"/>
        <c:axId val="1632909936"/>
      </c:barChart>
      <c:catAx>
        <c:axId val="15818132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0" baseline="0" dirty="0" err="1"/>
                  <a:t>Év</a:t>
                </a:r>
                <a:endParaRPr lang="en-US" sz="1400" b="0" baseline="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632909936"/>
        <c:crosses val="autoZero"/>
        <c:auto val="1"/>
        <c:lblAlgn val="ctr"/>
        <c:lblOffset val="100"/>
        <c:noMultiLvlLbl val="0"/>
      </c:catAx>
      <c:valAx>
        <c:axId val="1632909936"/>
        <c:scaling>
          <c:orientation val="minMax"/>
          <c:max val="14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aseline="0" dirty="0" err="1"/>
                  <a:t>Év</a:t>
                </a:r>
                <a:r>
                  <a:rPr lang="hu-HU" sz="1400" baseline="0" dirty="0"/>
                  <a:t>i</a:t>
                </a:r>
                <a:r>
                  <a:rPr lang="en-US" sz="1400" baseline="0" dirty="0"/>
                  <a:t> </a:t>
                </a:r>
                <a:r>
                  <a:rPr lang="en-US" sz="1400" baseline="0" dirty="0" err="1"/>
                  <a:t>középhőmérséklet</a:t>
                </a:r>
                <a:r>
                  <a:rPr lang="en-US" sz="1400" baseline="0" dirty="0"/>
                  <a:t> (°C)</a:t>
                </a:r>
              </a:p>
            </c:rich>
          </c:tx>
          <c:layout>
            <c:manualLayout>
              <c:xMode val="edge"/>
              <c:yMode val="edge"/>
              <c:x val="8.2576712071653919E-3"/>
              <c:y val="0.241006530724610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u-H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581813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E9620DD-3B47-C811-68E1-F099F6962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1206C58-FD10-10FE-F85F-BFAAD11C80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93F14F5-3463-76F9-FAF3-09E137D65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2024.10.28.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82664D7-9853-CA6F-7505-61B88FEF9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22DA97E-230F-94FB-B507-B7D308F42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83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749629-E677-C3B5-5039-5589A793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CD49B99-E661-CB0A-11D5-12C53BDCAD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FE9AE73-582F-4011-CC04-D42375957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2024.10.28.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9F60F5B-E2BB-99EA-431B-9CAD37A9A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8206FEF-16B9-C1CC-364D-FFA55F3E1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571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4C7A9DBD-8110-8EAE-F0B4-05D93274FF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F3A7826-2A49-E4E4-8ACC-29EB49CF2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702EF34-A693-C77B-D616-7A0F1AF6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2024.10.28.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3148D11-F9D3-9036-4FA7-4D586A3C2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93CD697-010D-D4CC-DB1E-005EA729C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005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BCFB1AB-1266-D195-3932-490B40765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041C22E-392A-F585-48E4-6DF8455B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3BB89A7-387B-13AA-253D-94FAB4545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2024.10.28.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60855F2-3549-269C-7C46-AAF79E5CB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F68057E-96A6-BB58-F7CE-8C4DC11F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932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3188BA5-34F0-8EF0-79AE-F826CDDD1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155916E-BE78-9982-C7AE-4DB00069B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0EB3D63-CC0A-C788-6AD2-6D6D06D47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2024.10.28.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5C3EF61-4C08-C871-022B-055C8D0A8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F658AA7-F460-CDB4-260C-C6CED8EFB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048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C180141-5960-CE31-737E-9A406EE91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1FB1E34-5B5E-A0FB-20FE-97D82BD85D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16F03F2-8ABF-1148-AFBD-BC771F691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63356DE-E7B5-3413-B4E7-72C96E040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2024.10.28.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B769976-C863-7DCE-5F8D-0E0B84584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B05BBFD-8681-8938-8EF7-B0A329363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2231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D4E0A45-2DDD-56A8-4789-7F60AAF2C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BD88DEA-2C87-4B72-1F7B-16A657539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0BFB393-45F9-9298-2AA6-621F12360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FF67489-9282-9C2F-8A7E-F50BCEFED1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2C3175E-095F-5360-3093-C261B7D60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AE7C6A67-F24F-99C0-1612-64D50AA73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2024.10.28.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8F4F4E7B-2801-7007-8F20-32618F493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A9F97E6E-9DF1-213C-8813-49211D89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034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78EE244-8937-18EC-7E94-161B283AD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F7A9738-47B5-8538-1284-5C1899F0B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2024.10.28.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0DE16635-6109-D721-A3E7-1EE77FA0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6149DB1-DD7D-CBAA-A7D9-25E70AD5F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1846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C8EAAED1-CB72-70F5-1E6B-05BCFBE18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2024.10.28.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9136DC8D-B06D-3A9B-E15C-1B78286F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575766F-CE89-5EDC-775C-3C7062893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1572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B63CFA-52F9-143D-7A61-0E03FD93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8F7949-F504-342F-4413-6A6961CCD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03B8387-29E1-C5CE-CEB1-78ECB7CDCB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2172B1E6-E6FE-09BF-C2C3-127B7974B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2024.10.28.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4256F11-84CB-9D85-2CA4-327857A79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9700293-C671-E2A3-001A-CE9A6B7B9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5552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34F70B-4EC4-50D0-937B-25801D08C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8917C05B-2075-E9E6-AB59-2BC6DAF0FF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2ACC2F99-7B45-D874-2784-12D8C591E4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B916D67-DA6D-576A-E5D7-BF3E9E4DF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88929-5A0D-460C-A0B3-107FA6B4495A}" type="datetimeFigureOut">
              <a:rPr lang="hu-HU" smtClean="0"/>
              <a:t>2024.10.28.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3D3BA82-5A13-2243-4EE5-94E6B9A76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7E4CB28-7388-FFEA-1D46-D161077B8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333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48FF654-366F-FA7B-F412-64C68D5BA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8C29EC6-AFE2-F523-B135-A4EAA9255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45671B5-62D7-BD28-1C9C-B884009129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88929-5A0D-460C-A0B3-107FA6B4495A}" type="datetimeFigureOut">
              <a:rPr lang="hu-HU" smtClean="0"/>
              <a:t>2024.10.28.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67D581A-8A20-08B4-D647-1F99CD455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0734C0B-067C-8C95-451D-A9F8E2F10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B650C-EE32-456C-959B-DD0EFFDB728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343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package" Target="../embeddings/Microsoft_Excel_Worksheet2.xlsx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 descr="A képen kültéri, erdő, erdőség, Természeti környezet látható&#10;&#10;Automatikusan generált leírás">
            <a:extLst>
              <a:ext uri="{FF2B5EF4-FFF2-40B4-BE49-F238E27FC236}">
                <a16:creationId xmlns:a16="http://schemas.microsoft.com/office/drawing/2014/main" id="{1A06E2D3-8724-CD44-4E27-B42530401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765" y="2641575"/>
            <a:ext cx="4389120" cy="329184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0D6DF611-FE86-7C9E-6F60-EA4C20260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9673" y="686935"/>
            <a:ext cx="10655632" cy="1842051"/>
          </a:xfrm>
        </p:spPr>
        <p:txBody>
          <a:bodyPr>
            <a:normAutofit fontScale="90000"/>
          </a:bodyPr>
          <a:lstStyle/>
          <a:p>
            <a:r>
              <a:rPr lang="hu-HU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KÉSEI MEGGY (</a:t>
            </a:r>
            <a:r>
              <a:rPr lang="hu-HU" sz="44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PRUNUS SEROTINA EHRH</a:t>
            </a:r>
            <a:r>
              <a:rPr lang="hu-HU" sz="4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.) HATÁSA NÉHÁNY VIZSGÁLT TALAJTULAJDONSÁGRA A DEBRECENI ERDŐSPUSZTÁKON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DBB63A6-7862-775C-0911-2D95B64700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312160"/>
            <a:ext cx="7533544" cy="1981200"/>
          </a:xfrm>
        </p:spPr>
        <p:txBody>
          <a:bodyPr>
            <a:normAutofit fontScale="92500"/>
          </a:bodyPr>
          <a:lstStyle/>
          <a:p>
            <a:r>
              <a:rPr lang="hu-HU" dirty="0">
                <a:solidFill>
                  <a:schemeClr val="bg1"/>
                </a:solidFill>
              </a:rPr>
              <a:t>Készítette: </a:t>
            </a:r>
            <a:r>
              <a:rPr lang="hu-HU" sz="3300" dirty="0">
                <a:solidFill>
                  <a:schemeClr val="bg1"/>
                </a:solidFill>
              </a:rPr>
              <a:t>Kocsis </a:t>
            </a:r>
            <a:r>
              <a:rPr lang="hu-HU" sz="3300" u="sng" dirty="0">
                <a:solidFill>
                  <a:schemeClr val="bg1"/>
                </a:solidFill>
              </a:rPr>
              <a:t>István</a:t>
            </a:r>
            <a:r>
              <a:rPr lang="hu-HU" sz="3300" dirty="0">
                <a:solidFill>
                  <a:schemeClr val="bg1"/>
                </a:solidFill>
              </a:rPr>
              <a:t> Attila</a:t>
            </a:r>
          </a:p>
          <a:p>
            <a:r>
              <a:rPr lang="hu-HU" sz="2100" dirty="0">
                <a:solidFill>
                  <a:schemeClr val="bg1"/>
                </a:solidFill>
              </a:rPr>
              <a:t>Nyírerdő Zrt. Halápi Erdészet, </a:t>
            </a:r>
            <a:r>
              <a:rPr lang="hu-HU" sz="2100" dirty="0" err="1">
                <a:solidFill>
                  <a:schemeClr val="bg1"/>
                </a:solidFill>
              </a:rPr>
              <a:t>Kerpely</a:t>
            </a:r>
            <a:r>
              <a:rPr lang="hu-HU" sz="2100" dirty="0">
                <a:solidFill>
                  <a:schemeClr val="bg1"/>
                </a:solidFill>
              </a:rPr>
              <a:t> Kálmán Doktori Iskola – DE MÉK Agrokémiai és Talajtani Intézet</a:t>
            </a:r>
          </a:p>
          <a:p>
            <a:r>
              <a:rPr lang="hu-HU" sz="2100" dirty="0">
                <a:solidFill>
                  <a:schemeClr val="bg1"/>
                </a:solidFill>
              </a:rPr>
              <a:t>Társszerzők: Kincses Sándorné, László Zoltán , </a:t>
            </a:r>
            <a:r>
              <a:rPr lang="hu-HU" sz="2100" dirty="0" err="1">
                <a:solidFill>
                  <a:schemeClr val="bg1"/>
                </a:solidFill>
              </a:rPr>
              <a:t>Tállai</a:t>
            </a:r>
            <a:r>
              <a:rPr lang="hu-HU" sz="2100" dirty="0">
                <a:solidFill>
                  <a:schemeClr val="bg1"/>
                </a:solidFill>
              </a:rPr>
              <a:t> Magdolna, Sándor Zsolt</a:t>
            </a:r>
          </a:p>
          <a:p>
            <a:r>
              <a:rPr lang="en-US" sz="1600" dirty="0">
                <a:solidFill>
                  <a:schemeClr val="bg1"/>
                </a:solidFill>
              </a:rPr>
              <a:t>e-mail: kocsis.istvanattila@agr.unideb.hu</a:t>
            </a:r>
            <a:endParaRPr lang="hu-HU" sz="2100" dirty="0">
              <a:solidFill>
                <a:schemeClr val="bg1"/>
              </a:solidFill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8DAD82CF-8D4F-E826-D0E5-D32613142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06" y="5558374"/>
            <a:ext cx="3155854" cy="109199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DE83B9A0-BB8C-90AA-BAD9-F2C8CB3B4F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753" y="5558374"/>
            <a:ext cx="1115665" cy="1085182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05EC4CE1-7D86-20A6-C02B-B4E845442492}"/>
              </a:ext>
            </a:extLst>
          </p:cNvPr>
          <p:cNvSpPr txBox="1"/>
          <p:nvPr/>
        </p:nvSpPr>
        <p:spPr>
          <a:xfrm>
            <a:off x="2306320" y="166578"/>
            <a:ext cx="6959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b="1" cap="all" dirty="0">
                <a:solidFill>
                  <a:schemeClr val="bg1"/>
                </a:solidFill>
              </a:rPr>
              <a:t>Alföldi Erdőkért Egyesület </a:t>
            </a:r>
            <a:r>
              <a:rPr lang="hu-HU" sz="2400" b="1" dirty="0">
                <a:solidFill>
                  <a:schemeClr val="bg1"/>
                </a:solidFill>
              </a:rPr>
              <a:t>– KUTATÓI NAP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5C256BD3-62CF-A098-D763-8C3F28147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35" y="85652"/>
            <a:ext cx="1038714" cy="108518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A9CBBF2-BD56-7F76-797F-7190DC22D964}"/>
              </a:ext>
            </a:extLst>
          </p:cNvPr>
          <p:cNvSpPr txBox="1"/>
          <p:nvPr/>
        </p:nvSpPr>
        <p:spPr>
          <a:xfrm>
            <a:off x="7712764" y="6027003"/>
            <a:ext cx="44792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Kép, Kései meggy elegyes erdeifenyves </a:t>
            </a:r>
            <a:r>
              <a:rPr kumimoji="0" lang="hu-HU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avarrétege</a:t>
            </a: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Debrecen-Haláp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Fotó: Kocsis István Attila, 2024</a:t>
            </a:r>
          </a:p>
        </p:txBody>
      </p:sp>
    </p:spTree>
    <p:extLst>
      <p:ext uri="{BB962C8B-B14F-4D97-AF65-F5344CB8AC3E}">
        <p14:creationId xmlns:p14="http://schemas.microsoft.com/office/powerpoint/2010/main" val="4122816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E051D4A-F6D8-4840-1E37-623243C71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048" y="5556444"/>
            <a:ext cx="1115665" cy="1085182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D056AABA-95FA-D93E-4D20-C00D2FEB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82" y="60329"/>
            <a:ext cx="9136062" cy="838200"/>
          </a:xfrm>
        </p:spPr>
        <p:txBody>
          <a:bodyPr>
            <a:normAutofit/>
          </a:bodyPr>
          <a:lstStyle/>
          <a:p>
            <a:r>
              <a:rPr lang="hu-HU" sz="4000" dirty="0">
                <a:latin typeface="+mn-lt"/>
              </a:rPr>
              <a:t>Kései meggy (</a:t>
            </a:r>
            <a:r>
              <a:rPr lang="hu-HU" sz="4000" dirty="0" err="1">
                <a:latin typeface="+mn-lt"/>
              </a:rPr>
              <a:t>Prunus</a:t>
            </a:r>
            <a:r>
              <a:rPr lang="hu-HU" sz="4000" dirty="0">
                <a:latin typeface="+mn-lt"/>
              </a:rPr>
              <a:t> </a:t>
            </a:r>
            <a:r>
              <a:rPr lang="hu-HU" sz="4000" dirty="0" err="1">
                <a:latin typeface="+mn-lt"/>
              </a:rPr>
              <a:t>serotina</a:t>
            </a:r>
            <a:r>
              <a:rPr lang="hu-HU" sz="4000" dirty="0">
                <a:latin typeface="+mn-lt"/>
              </a:rPr>
              <a:t> </a:t>
            </a:r>
            <a:r>
              <a:rPr lang="hu-HU" sz="4000" dirty="0" err="1">
                <a:latin typeface="+mn-lt"/>
              </a:rPr>
              <a:t>Ehrh</a:t>
            </a:r>
            <a:r>
              <a:rPr lang="hu-HU" sz="4000" dirty="0">
                <a:latin typeface="+mn-lt"/>
              </a:rPr>
              <a:t>.) </a:t>
            </a:r>
          </a:p>
        </p:txBody>
      </p:sp>
      <p:sp>
        <p:nvSpPr>
          <p:cNvPr id="5" name="Tartalom helye 3">
            <a:extLst>
              <a:ext uri="{FF2B5EF4-FFF2-40B4-BE49-F238E27FC236}">
                <a16:creationId xmlns:a16="http://schemas.microsoft.com/office/drawing/2014/main" id="{B988A8E5-B873-EE49-D6EF-F5ED87577A57}"/>
              </a:ext>
            </a:extLst>
          </p:cNvPr>
          <p:cNvSpPr txBox="1">
            <a:spLocks/>
          </p:cNvSpPr>
          <p:nvPr/>
        </p:nvSpPr>
        <p:spPr>
          <a:xfrm>
            <a:off x="681790" y="902825"/>
            <a:ext cx="10998676" cy="795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/>
              <a:t>Debrecen-Haláp kutatási helyszínek</a:t>
            </a:r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79D4B6C-E5FF-C123-29E5-83537209F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404" y="1503045"/>
            <a:ext cx="4584589" cy="343844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466E09D-2B2E-AAD3-44E3-197680BD9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007" y="1503045"/>
            <a:ext cx="4584589" cy="3438442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8D7B2A47-EEAE-B61C-D228-7AC24A441E90}"/>
              </a:ext>
            </a:extLst>
          </p:cNvPr>
          <p:cNvSpPr txBox="1"/>
          <p:nvPr/>
        </p:nvSpPr>
        <p:spPr>
          <a:xfrm>
            <a:off x="1073057" y="5064299"/>
            <a:ext cx="4582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10"/>
            </a:pPr>
            <a:r>
              <a:rPr lang="hu-HU" b="1" dirty="0"/>
              <a:t>Kép</a:t>
            </a:r>
            <a:r>
              <a:rPr lang="hu-HU" dirty="0"/>
              <a:t>, </a:t>
            </a:r>
            <a:r>
              <a:rPr lang="hu-HU" sz="1800" dirty="0"/>
              <a:t>Erdei fenyő állomány (DB 367 G)</a:t>
            </a:r>
            <a:r>
              <a:rPr lang="hu-HU" dirty="0"/>
              <a:t>, 2024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999917C-8E1F-9013-34F0-10E1F78B0C2E}"/>
              </a:ext>
            </a:extLst>
          </p:cNvPr>
          <p:cNvSpPr txBox="1"/>
          <p:nvPr/>
        </p:nvSpPr>
        <p:spPr>
          <a:xfrm>
            <a:off x="6536007" y="5064299"/>
            <a:ext cx="4582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11"/>
            </a:pPr>
            <a:r>
              <a:rPr lang="hu-HU" b="1" dirty="0"/>
              <a:t>Kép</a:t>
            </a:r>
            <a:r>
              <a:rPr lang="hu-HU" dirty="0"/>
              <a:t>, Erdei fenyő állomány erőteljes kései meggy fertőzéssel (DB 365 O), 2024</a:t>
            </a:r>
          </a:p>
        </p:txBody>
      </p:sp>
    </p:spTree>
    <p:extLst>
      <p:ext uri="{BB962C8B-B14F-4D97-AF65-F5344CB8AC3E}">
        <p14:creationId xmlns:p14="http://schemas.microsoft.com/office/powerpoint/2010/main" val="2280152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D37DA33-B882-A526-1C28-959D6EEC8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877" y="5574021"/>
            <a:ext cx="1115665" cy="1085182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A77A0408-5109-5786-8F0D-6F91AEECA225}"/>
              </a:ext>
            </a:extLst>
          </p:cNvPr>
          <p:cNvSpPr txBox="1">
            <a:spLocks/>
          </p:cNvSpPr>
          <p:nvPr/>
        </p:nvSpPr>
        <p:spPr>
          <a:xfrm>
            <a:off x="681790" y="902825"/>
            <a:ext cx="10998676" cy="795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/>
              <a:t>Debrecen-Haláp kutatási helyszínek</a:t>
            </a:r>
            <a:endParaRPr lang="hu-HU" dirty="0"/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9E3AF074-1950-91A0-81B5-6252449B8441}"/>
              </a:ext>
            </a:extLst>
          </p:cNvPr>
          <p:cNvSpPr txBox="1">
            <a:spLocks/>
          </p:cNvSpPr>
          <p:nvPr/>
        </p:nvSpPr>
        <p:spPr>
          <a:xfrm>
            <a:off x="127972" y="198797"/>
            <a:ext cx="9497809" cy="5238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latin typeface="+mn-lt"/>
              </a:rPr>
              <a:t>Kései meggy (</a:t>
            </a:r>
            <a:r>
              <a:rPr lang="hu-HU" sz="4000" dirty="0" err="1">
                <a:latin typeface="+mn-lt"/>
              </a:rPr>
              <a:t>Prunus</a:t>
            </a:r>
            <a:r>
              <a:rPr lang="hu-HU" sz="4000" dirty="0">
                <a:latin typeface="+mn-lt"/>
              </a:rPr>
              <a:t> </a:t>
            </a:r>
            <a:r>
              <a:rPr lang="hu-HU" sz="4000" dirty="0" err="1">
                <a:latin typeface="+mn-lt"/>
              </a:rPr>
              <a:t>serotina</a:t>
            </a:r>
            <a:r>
              <a:rPr lang="hu-HU" sz="4000" dirty="0">
                <a:latin typeface="+mn-lt"/>
              </a:rPr>
              <a:t> </a:t>
            </a:r>
            <a:r>
              <a:rPr lang="hu-HU" sz="4000" dirty="0" err="1">
                <a:latin typeface="+mn-lt"/>
              </a:rPr>
              <a:t>Ehrh</a:t>
            </a:r>
            <a:r>
              <a:rPr lang="hu-HU" sz="4000" dirty="0">
                <a:latin typeface="+mn-lt"/>
              </a:rPr>
              <a:t>.) </a:t>
            </a:r>
          </a:p>
        </p:txBody>
      </p:sp>
      <p:pic>
        <p:nvPicPr>
          <p:cNvPr id="6" name="Kép 5" descr="A képen kültéri, növény, fa, erdőség látható&#10;&#10;Automatikusan generált leírás">
            <a:extLst>
              <a:ext uri="{FF2B5EF4-FFF2-40B4-BE49-F238E27FC236}">
                <a16:creationId xmlns:a16="http://schemas.microsoft.com/office/drawing/2014/main" id="{8B132947-BD63-973C-C5E0-9FD49FA23B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65" y="1431236"/>
            <a:ext cx="7076658" cy="5307494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A126C3B8-52A1-33AA-213B-F294ABA5D504}"/>
              </a:ext>
            </a:extLst>
          </p:cNvPr>
          <p:cNvSpPr txBox="1"/>
          <p:nvPr/>
        </p:nvSpPr>
        <p:spPr>
          <a:xfrm>
            <a:off x="270117" y="3059668"/>
            <a:ext cx="46994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12"/>
            </a:pPr>
            <a:r>
              <a:rPr lang="hu-HU" b="1" dirty="0"/>
              <a:t>Kép</a:t>
            </a:r>
            <a:r>
              <a:rPr lang="hu-HU" dirty="0"/>
              <a:t>, Akác</a:t>
            </a:r>
            <a:r>
              <a:rPr lang="hu-HU" sz="1800" dirty="0"/>
              <a:t> állomány idős kései meggy </a:t>
            </a:r>
            <a:r>
              <a:rPr lang="hu-HU" sz="1800" dirty="0" err="1"/>
              <a:t>egyedekkel</a:t>
            </a:r>
            <a:r>
              <a:rPr lang="hu-HU" sz="1800" dirty="0"/>
              <a:t>, erőteljes fertőzéssel (DB </a:t>
            </a:r>
            <a:r>
              <a:rPr lang="hu-HU" dirty="0"/>
              <a:t>495 K</a:t>
            </a:r>
            <a:r>
              <a:rPr lang="hu-HU" sz="1800" dirty="0"/>
              <a:t>)</a:t>
            </a:r>
            <a:r>
              <a:rPr lang="hu-HU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2751995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68" y="0"/>
            <a:ext cx="10023231" cy="658128"/>
          </a:xfrm>
        </p:spPr>
        <p:txBody>
          <a:bodyPr>
            <a:normAutofit fontScale="90000"/>
          </a:bodyPr>
          <a:lstStyle/>
          <a:p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Anyag és módszer</a:t>
            </a:r>
            <a:endParaRPr lang="hu-HU" dirty="0">
              <a:latin typeface="+mn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9B2A2D-2F93-41FE-8846-6848BF15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82" y="1057523"/>
            <a:ext cx="6946680" cy="3156747"/>
          </a:xfrm>
        </p:spPr>
        <p:txBody>
          <a:bodyPr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hu-HU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Talajvizsgálatok: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hu-HU" sz="2400" b="0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Szerves anyag</a:t>
            </a:r>
            <a:r>
              <a:rPr lang="hu-HU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tartalom 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meghatározása a Székely-féle kolorimetriás módszerrel történt (MSZ-08 0210-77). </a:t>
            </a:r>
            <a:r>
              <a:rPr kumimoji="0" lang="hu-HU" sz="2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 mérés Philips PU8620 UV spektrofotométerrel történt.</a:t>
            </a:r>
          </a:p>
          <a:p>
            <a:pPr algn="just">
              <a:defRPr/>
            </a:pP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Humusz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minőség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(</a:t>
            </a:r>
            <a:r>
              <a:rPr lang="hu-HU" sz="2400" dirty="0">
                <a:solidFill>
                  <a:prstClr val="black"/>
                </a:solidFill>
              </a:rPr>
              <a:t>stabilitási koefficiens K)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:</a:t>
            </a:r>
            <a:r>
              <a:rPr kumimoji="0" lang="hu-HU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hu-HU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 Hargitai-féle két oldószeres eljárással</a:t>
            </a:r>
            <a:r>
              <a:rPr kumimoji="0" lang="hu-HU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(</a:t>
            </a:r>
            <a:r>
              <a:rPr kumimoji="0" lang="hu-HU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cit</a:t>
            </a:r>
            <a:r>
              <a:rPr kumimoji="0" lang="hu-HU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. Filep, 1995).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45A1125B-B5DD-A470-DC05-F6CD207C17DA}"/>
              </a:ext>
            </a:extLst>
          </p:cNvPr>
          <p:cNvSpPr txBox="1"/>
          <p:nvPr/>
        </p:nvSpPr>
        <p:spPr>
          <a:xfrm>
            <a:off x="7909162" y="2775005"/>
            <a:ext cx="3440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3"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Kép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Talajminták 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előkészítése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Fotók: Kocsis István Attila, 2024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3ABE4E41-8656-CC06-BDEB-E87AD1B7713F}"/>
              </a:ext>
            </a:extLst>
          </p:cNvPr>
          <p:cNvSpPr txBox="1"/>
          <p:nvPr/>
        </p:nvSpPr>
        <p:spPr>
          <a:xfrm>
            <a:off x="4299752" y="4385657"/>
            <a:ext cx="3191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4"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Kép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Talajoldat készítése humuszvizsgálathoz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Fotók: Kocsis István Attila, 2024</a:t>
            </a:r>
          </a:p>
        </p:txBody>
      </p:sp>
      <p:pic>
        <p:nvPicPr>
          <p:cNvPr id="5" name="Kép 4" descr="A képen fedett pályás, étel, csokoládé, padló látható&#10;&#10;Automatikusan generált leírás">
            <a:extLst>
              <a:ext uri="{FF2B5EF4-FFF2-40B4-BE49-F238E27FC236}">
                <a16:creationId xmlns:a16="http://schemas.microsoft.com/office/drawing/2014/main" id="{DE1A0E3F-6DAB-3C82-B844-9C7347F393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" b="26577"/>
          <a:stretch/>
        </p:blipFill>
        <p:spPr>
          <a:xfrm>
            <a:off x="7366800" y="252000"/>
            <a:ext cx="4681636" cy="2523005"/>
          </a:xfrm>
          <a:prstGeom prst="rect">
            <a:avLst/>
          </a:prstGeom>
        </p:spPr>
      </p:pic>
      <p:pic>
        <p:nvPicPr>
          <p:cNvPr id="7" name="Kép 6" descr="A képen fedett pályás, Munkalap, konyhagép, Háztartási eszköz látható&#10;&#10;Automatikusan generált leírás">
            <a:extLst>
              <a:ext uri="{FF2B5EF4-FFF2-40B4-BE49-F238E27FC236}">
                <a16:creationId xmlns:a16="http://schemas.microsoft.com/office/drawing/2014/main" id="{204FDF39-C0E5-4ABF-630A-D4F3ADC7DD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4" b="289"/>
          <a:stretch/>
        </p:blipFill>
        <p:spPr>
          <a:xfrm>
            <a:off x="7370859" y="3566863"/>
            <a:ext cx="4677577" cy="3156747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D4726B95-5555-651D-6B7F-2FF09A10D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122" y="5574818"/>
            <a:ext cx="111566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491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47" y="103368"/>
            <a:ext cx="5120640" cy="702304"/>
          </a:xfrm>
        </p:spPr>
        <p:txBody>
          <a:bodyPr>
            <a:normAutofit/>
          </a:bodyPr>
          <a:lstStyle/>
          <a:p>
            <a:r>
              <a:rPr lang="hu-HU" sz="4000" dirty="0">
                <a:latin typeface="+mn-lt"/>
              </a:rPr>
              <a:t>Anyag és módszer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9B2A2D-2F93-41FE-8846-6848BF15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8638" y="490673"/>
            <a:ext cx="2934590" cy="1014774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 startAt="15"/>
            </a:pPr>
            <a:r>
              <a:rPr lang="hu-HU" sz="1600" b="1" dirty="0"/>
              <a:t>Kép, </a:t>
            </a:r>
            <a:r>
              <a:rPr lang="hu-HU" sz="1600" dirty="0"/>
              <a:t>Talajoldat kémhatásváltozás mérése (JENWAY 570 pH </a:t>
            </a:r>
            <a:r>
              <a:rPr lang="hu-HU" sz="1600" dirty="0" err="1"/>
              <a:t>Meter</a:t>
            </a:r>
            <a:r>
              <a:rPr lang="hu-HU" sz="1600" dirty="0"/>
              <a:t>)</a:t>
            </a:r>
          </a:p>
          <a:p>
            <a:pPr marL="0" indent="0">
              <a:buNone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Fotó: Kocsis István Attila, 2024</a:t>
            </a:r>
          </a:p>
          <a:p>
            <a:pPr marL="342900" indent="-342900">
              <a:buFont typeface="+mj-lt"/>
              <a:buAutoNum type="arabicPeriod" startAt="14"/>
            </a:pPr>
            <a:endParaRPr lang="hu-HU" sz="1600" dirty="0"/>
          </a:p>
        </p:txBody>
      </p:sp>
      <p:pic>
        <p:nvPicPr>
          <p:cNvPr id="6" name="Kép 5" descr="A képen fedett pályás, irodaszerek, Irodai eszköz, szerszám látható&#10;&#10;Automatikusan generált leírás">
            <a:extLst>
              <a:ext uri="{FF2B5EF4-FFF2-40B4-BE49-F238E27FC236}">
                <a16:creationId xmlns:a16="http://schemas.microsoft.com/office/drawing/2014/main" id="{70A51BB0-2345-DB0B-DEBC-65403DE7A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82" y="316671"/>
            <a:ext cx="2692841" cy="201963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42CF4CA-4322-4D2D-8E97-FE22AEC2C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920" y="5566084"/>
            <a:ext cx="1115665" cy="1085182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903E03D3-2434-8344-F4A1-1BAD604C1B7A}"/>
              </a:ext>
            </a:extLst>
          </p:cNvPr>
          <p:cNvSpPr txBox="1"/>
          <p:nvPr/>
        </p:nvSpPr>
        <p:spPr>
          <a:xfrm>
            <a:off x="105357" y="1089622"/>
            <a:ext cx="581041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b="1" dirty="0"/>
              <a:t>Kémhatás</a:t>
            </a:r>
            <a:r>
              <a:rPr lang="pt-BR" sz="2400" dirty="0"/>
              <a:t>: pH(H2O); pH(KCl) (Filep, 1995)</a:t>
            </a: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800" b="1" dirty="0"/>
              <a:t>Talajélet</a:t>
            </a:r>
            <a:r>
              <a:rPr lang="hu-HU" sz="2400" dirty="0"/>
              <a:t>: aktivitás vizsgálata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a talaj </a:t>
            </a:r>
            <a:r>
              <a:rPr lang="hu-HU" sz="2400" b="1" dirty="0"/>
              <a:t>CO</a:t>
            </a:r>
            <a:r>
              <a:rPr lang="hu-HU" sz="2400" b="1" baseline="-25000" dirty="0"/>
              <a:t>2</a:t>
            </a:r>
            <a:r>
              <a:rPr lang="hu-HU" sz="2400" dirty="0"/>
              <a:t> –termelését a friss talajokból </a:t>
            </a:r>
            <a:r>
              <a:rPr lang="hu-HU" sz="2400" dirty="0" err="1"/>
              <a:t>NaOH</a:t>
            </a:r>
            <a:r>
              <a:rPr lang="hu-HU" sz="2400" dirty="0"/>
              <a:t>-os </a:t>
            </a:r>
            <a:r>
              <a:rPr lang="hu-HU" sz="2400" dirty="0" err="1"/>
              <a:t>csapdázással</a:t>
            </a:r>
            <a:r>
              <a:rPr lang="hu-HU" sz="2400" dirty="0"/>
              <a:t> (SCHINNER </a:t>
            </a:r>
            <a:r>
              <a:rPr lang="hu-HU" sz="2400" dirty="0" err="1"/>
              <a:t>et</a:t>
            </a:r>
            <a:r>
              <a:rPr lang="hu-HU" sz="2400" dirty="0"/>
              <a:t> al.,1996),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400" dirty="0"/>
              <a:t>a </a:t>
            </a:r>
            <a:r>
              <a:rPr lang="hu-HU" sz="2400" b="1" dirty="0" err="1"/>
              <a:t>dehidrogenáz</a:t>
            </a:r>
            <a:r>
              <a:rPr lang="hu-HU" sz="2400" dirty="0"/>
              <a:t> aktivitást </a:t>
            </a:r>
            <a:r>
              <a:rPr lang="hu-HU" sz="2400" dirty="0" err="1"/>
              <a:t>jódonitro-tetrazólium-formazáttal</a:t>
            </a:r>
            <a:r>
              <a:rPr lang="hu-HU" sz="2400" dirty="0"/>
              <a:t> (INTF) való extrahálás után VON MERSI, 1996 alapján mértük. </a:t>
            </a:r>
          </a:p>
        </p:txBody>
      </p:sp>
      <p:pic>
        <p:nvPicPr>
          <p:cNvPr id="8" name="Kép 7" descr="A képen Műanyag palack, fedett pályás, vizespalack, Palackozott víz látható&#10;&#10;Automatikusan generált leírás">
            <a:extLst>
              <a:ext uri="{FF2B5EF4-FFF2-40B4-BE49-F238E27FC236}">
                <a16:creationId xmlns:a16="http://schemas.microsoft.com/office/drawing/2014/main" id="{07101E7F-9A98-0880-CAB1-4E460D8B8B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82" y="2490127"/>
            <a:ext cx="3836785" cy="2877589"/>
          </a:xfrm>
          <a:prstGeom prst="rect">
            <a:avLst/>
          </a:prstGeom>
        </p:spPr>
      </p:pic>
      <p:sp>
        <p:nvSpPr>
          <p:cNvPr id="10" name="Tartalom helye 2">
            <a:extLst>
              <a:ext uri="{FF2B5EF4-FFF2-40B4-BE49-F238E27FC236}">
                <a16:creationId xmlns:a16="http://schemas.microsoft.com/office/drawing/2014/main" id="{7A9484C9-EB41-87CA-24E0-69C736FACFB7}"/>
              </a:ext>
            </a:extLst>
          </p:cNvPr>
          <p:cNvSpPr txBox="1">
            <a:spLocks/>
          </p:cNvSpPr>
          <p:nvPr/>
        </p:nvSpPr>
        <p:spPr>
          <a:xfrm>
            <a:off x="6030783" y="5526555"/>
            <a:ext cx="3836785" cy="1014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16"/>
            </a:pPr>
            <a:r>
              <a:rPr lang="hu-HU" sz="1600" b="1" dirty="0"/>
              <a:t>Kép, </a:t>
            </a:r>
            <a:r>
              <a:rPr lang="hu-HU" sz="1600" dirty="0"/>
              <a:t>Talajoldatok készítése mikrobiológiai vizsgálatokhoz</a:t>
            </a:r>
          </a:p>
          <a:p>
            <a:pPr marL="0" indent="0">
              <a:buNone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Fotó: Kocsis István Attila, 2024</a:t>
            </a:r>
          </a:p>
          <a:p>
            <a:pPr marL="342900" indent="-342900">
              <a:buFont typeface="+mj-lt"/>
              <a:buAutoNum type="arabicPeriod" startAt="15"/>
            </a:pP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446434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4" y="64529"/>
            <a:ext cx="4083150" cy="913481"/>
          </a:xfrm>
        </p:spPr>
        <p:txBody>
          <a:bodyPr>
            <a:normAutofit fontScale="90000"/>
          </a:bodyPr>
          <a:lstStyle/>
          <a:p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Anyag és módszer</a:t>
            </a:r>
            <a:endParaRPr lang="hu-HU" dirty="0">
              <a:latin typeface="+mn-lt"/>
            </a:endParaRP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3E49B0A-8FAD-4B40-6069-0ACC4DA35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50" y="1316026"/>
            <a:ext cx="6385781" cy="4118776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kumimoji="0" lang="hu-HU" sz="280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Talajmikrobiológiai vizsgálatok: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Mikroszkopikus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gomba és összes csíraszám meghatározása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lemezöntéssel (Szegi, 1998).</a:t>
            </a:r>
          </a:p>
          <a:p>
            <a:pPr marL="0" indent="0">
              <a:buNone/>
            </a:pPr>
            <a:r>
              <a:rPr lang="hu-HU" sz="2800" u="sng" dirty="0">
                <a:solidFill>
                  <a:prstClr val="black"/>
                </a:solidFill>
                <a:latin typeface="Calibri" panose="020F0502020204030204"/>
              </a:rPr>
              <a:t>Statisztikai feldolgozás módja:</a:t>
            </a:r>
            <a:endParaRPr kumimoji="0" lang="hu-HU" sz="2800" b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just"/>
            <a:r>
              <a:rPr lang="hu-HU" sz="2800" dirty="0"/>
              <a:t>Az eredmények feldolgozása </a:t>
            </a:r>
            <a:r>
              <a:rPr lang="hu-HU" sz="2800" b="1" dirty="0"/>
              <a:t>Microsoft Excel </a:t>
            </a:r>
            <a:r>
              <a:rPr lang="hu-HU" sz="2800" dirty="0"/>
              <a:t>és </a:t>
            </a:r>
            <a:r>
              <a:rPr lang="hu-HU" sz="2800" b="1" dirty="0"/>
              <a:t>IBM SPSS </a:t>
            </a:r>
            <a:r>
              <a:rPr lang="hu-HU" sz="2800" dirty="0"/>
              <a:t>(V. 29.0.0.0) programok használatával (</a:t>
            </a:r>
            <a:r>
              <a:rPr lang="hu-HU" sz="2800" dirty="0" err="1"/>
              <a:t>Tukey</a:t>
            </a:r>
            <a:r>
              <a:rPr lang="hu-HU" sz="2800" dirty="0"/>
              <a:t>, </a:t>
            </a:r>
            <a:r>
              <a:rPr lang="hu-HU" sz="2800" dirty="0" err="1"/>
              <a:t>Pearson</a:t>
            </a:r>
            <a:r>
              <a:rPr lang="hu-HU" sz="2800" dirty="0"/>
              <a:t>) történt. </a:t>
            </a:r>
          </a:p>
          <a:p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2C6B9A9-4F93-8146-C404-EB2AA681B288}"/>
              </a:ext>
            </a:extLst>
          </p:cNvPr>
          <p:cNvSpPr txBox="1"/>
          <p:nvPr/>
        </p:nvSpPr>
        <p:spPr>
          <a:xfrm>
            <a:off x="6921910" y="5573865"/>
            <a:ext cx="49357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17"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Kép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Mikrobiológiai vizsgálatok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(DE MÉK Agrokémiai és Talajtani Intézet Kémiai és Talajbiológiai Laboratóriumok, 2024)</a:t>
            </a:r>
          </a:p>
        </p:txBody>
      </p:sp>
      <p:pic>
        <p:nvPicPr>
          <p:cNvPr id="7" name="Kép 6" descr="A képen fedett pályás, gép látható&#10;&#10;Automatikusan generált leírás">
            <a:extLst>
              <a:ext uri="{FF2B5EF4-FFF2-40B4-BE49-F238E27FC236}">
                <a16:creationId xmlns:a16="http://schemas.microsoft.com/office/drawing/2014/main" id="{C73211EB-3080-1532-C37B-9B1AA8FC4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9177" y="843897"/>
            <a:ext cx="5206845" cy="390513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39BA1455-2979-E545-CBB9-641CB2FF2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241" y="5772818"/>
            <a:ext cx="111566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69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34B8342-7372-B45C-91EB-46CE2AAD5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9" y="1637970"/>
            <a:ext cx="11156121" cy="2827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024FFEE-E8CE-30EC-6FB4-AB646560F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326" y="5566084"/>
            <a:ext cx="1115665" cy="1085182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3194A2E9-082A-2523-F51D-3A8BD7712164}"/>
              </a:ext>
            </a:extLst>
          </p:cNvPr>
          <p:cNvSpPr txBox="1"/>
          <p:nvPr/>
        </p:nvSpPr>
        <p:spPr>
          <a:xfrm>
            <a:off x="1853317" y="4658672"/>
            <a:ext cx="9135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táblázat,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talaj szerves anyag tartalmának aránya, minősége, talajoldat kémhatása</a:t>
            </a:r>
            <a:endParaRPr kumimoji="0" lang="hu-HU" sz="11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ím 6">
            <a:extLst>
              <a:ext uri="{FF2B5EF4-FFF2-40B4-BE49-F238E27FC236}">
                <a16:creationId xmlns:a16="http://schemas.microsoft.com/office/drawing/2014/main" id="{1ECF4D51-6DEC-00E7-B1EC-6F901A001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22" y="87465"/>
            <a:ext cx="10916478" cy="954156"/>
          </a:xfrm>
        </p:spPr>
        <p:txBody>
          <a:bodyPr>
            <a:normAutofit/>
          </a:bodyPr>
          <a:lstStyle/>
          <a:p>
            <a:r>
              <a:rPr lang="hu-HU" sz="4000" dirty="0" err="1">
                <a:latin typeface="+mn-lt"/>
              </a:rPr>
              <a:t>Erdemények</a:t>
            </a:r>
            <a:endParaRPr lang="hu-HU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9697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29" y="143152"/>
            <a:ext cx="2989692" cy="702304"/>
          </a:xfrm>
        </p:spPr>
        <p:txBody>
          <a:bodyPr>
            <a:normAutofit/>
          </a:bodyPr>
          <a:lstStyle/>
          <a:p>
            <a:r>
              <a:rPr lang="hu-HU" sz="4000" dirty="0">
                <a:latin typeface="+mn-lt"/>
              </a:rPr>
              <a:t>Eredmények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9B2A2D-2F93-41FE-8846-6848BF15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191" y="3429000"/>
            <a:ext cx="3475026" cy="1085183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18"/>
            </a:pPr>
            <a:r>
              <a:rPr lang="hu-HU" sz="1600" b="1" dirty="0"/>
              <a:t>Kép</a:t>
            </a:r>
            <a:r>
              <a:rPr lang="hu-HU" sz="1600" dirty="0"/>
              <a:t>,</a:t>
            </a:r>
          </a:p>
          <a:p>
            <a:pPr marL="0" indent="0">
              <a:buNone/>
            </a:pPr>
            <a:r>
              <a:rPr lang="hu-HU" sz="1600" dirty="0"/>
              <a:t>A talaj </a:t>
            </a:r>
            <a:r>
              <a:rPr lang="hu-HU" sz="1600" b="1" dirty="0"/>
              <a:t>szervesanyag</a:t>
            </a:r>
            <a:r>
              <a:rPr lang="hu-HU" sz="1600" dirty="0"/>
              <a:t> tartalmának (HU%) vizsgálata, 2024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BF0C525-2873-3B29-DA87-C70544C972CD}"/>
              </a:ext>
            </a:extLst>
          </p:cNvPr>
          <p:cNvSpPr txBox="1"/>
          <p:nvPr/>
        </p:nvSpPr>
        <p:spPr>
          <a:xfrm>
            <a:off x="4289772" y="5180110"/>
            <a:ext cx="7318534" cy="708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lnSpc>
                <a:spcPct val="107000"/>
              </a:lnSpc>
              <a:spcAft>
                <a:spcPts val="800"/>
              </a:spcAft>
            </a:pPr>
            <a:r>
              <a:rPr lang="hu-H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hu-HU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ábra, Debrecen-Haláp mintaterületek </a:t>
            </a:r>
            <a:r>
              <a:rPr lang="hu-H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talaj szerves anyag</a:t>
            </a:r>
            <a:r>
              <a:rPr lang="hu-HU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vizsgálati eredményei, 2024 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Kép 8" descr="A képen fedett pályás, palack, Munkalap, mosdókagyló látható&#10;&#10;Automatikusan generált leírás">
            <a:extLst>
              <a:ext uri="{FF2B5EF4-FFF2-40B4-BE49-F238E27FC236}">
                <a16:creationId xmlns:a16="http://schemas.microsoft.com/office/drawing/2014/main" id="{A366B122-BDE8-3005-B273-C4B178E743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3"/>
          <a:stretch/>
        </p:blipFill>
        <p:spPr>
          <a:xfrm>
            <a:off x="248029" y="1072330"/>
            <a:ext cx="3647350" cy="2203607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3D5A22A-D9F2-BD72-E268-F41D8E983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18" y="1072330"/>
            <a:ext cx="7723643" cy="3991554"/>
          </a:xfrm>
          <a:prstGeom prst="rect">
            <a:avLst/>
          </a:prstGeom>
          <a:noFill/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91D1D6FC-9FB0-5411-A3EE-43A3B7A49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092" y="5534278"/>
            <a:ext cx="111566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30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602" y="146625"/>
            <a:ext cx="3191892" cy="837599"/>
          </a:xfrm>
        </p:spPr>
        <p:txBody>
          <a:bodyPr>
            <a:normAutofit/>
          </a:bodyPr>
          <a:lstStyle/>
          <a:p>
            <a:r>
              <a:rPr lang="hu-HU" sz="4000" dirty="0">
                <a:latin typeface="+mn-lt"/>
              </a:rPr>
              <a:t>Eredmények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F35E7C67-FB85-43AA-AF07-C68159165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2895" y="353359"/>
            <a:ext cx="6696448" cy="81017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u-HU" dirty="0"/>
              <a:t>Az azonos főfafajú elegyetlen állományokhoz képest mindenhol alacsonyabb humuszminőséget találtunk.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72CBD76-45F9-02B3-1BAC-A639F4E32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72" y="1242477"/>
            <a:ext cx="7562695" cy="3937633"/>
          </a:xfrm>
          <a:prstGeom prst="rect">
            <a:avLst/>
          </a:prstGeom>
          <a:noFill/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D7CDB4D-99F8-4224-53BC-DCE0DB60A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861" y="5570060"/>
            <a:ext cx="1115665" cy="1085182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80989BEF-417B-F064-1CE6-115E8F2BEA33}"/>
              </a:ext>
            </a:extLst>
          </p:cNvPr>
          <p:cNvSpPr txBox="1"/>
          <p:nvPr/>
        </p:nvSpPr>
        <p:spPr>
          <a:xfrm>
            <a:off x="4289772" y="5180110"/>
            <a:ext cx="7318534" cy="708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ctr">
              <a:lnSpc>
                <a:spcPct val="107000"/>
              </a:lnSpc>
              <a:spcAft>
                <a:spcPts val="800"/>
              </a:spcAft>
            </a:pPr>
            <a:r>
              <a:rPr lang="hu-HU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ábra, Debrecen-Haláp mintaterületek </a:t>
            </a:r>
            <a:r>
              <a:rPr lang="hu-HU" sz="1600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talaj humuszminőség vizsgálati eredményei</a:t>
            </a:r>
            <a:r>
              <a:rPr lang="hu-HU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2024 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6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Kép 9" descr="A képen fedett pályás, Laboratóriumi eszközök, palack, műanyag látható&#10;&#10;Automatikusan generált leírás">
            <a:extLst>
              <a:ext uri="{FF2B5EF4-FFF2-40B4-BE49-F238E27FC236}">
                <a16:creationId xmlns:a16="http://schemas.microsoft.com/office/drawing/2014/main" id="{6AB38D96-374B-3DC9-C23A-356DCD96F7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1" y="1242477"/>
            <a:ext cx="3853732" cy="2890299"/>
          </a:xfrm>
          <a:prstGeom prst="rect">
            <a:avLst/>
          </a:prstGeom>
        </p:spPr>
      </p:pic>
      <p:sp>
        <p:nvSpPr>
          <p:cNvPr id="11" name="Tartalom helye 2">
            <a:extLst>
              <a:ext uri="{FF2B5EF4-FFF2-40B4-BE49-F238E27FC236}">
                <a16:creationId xmlns:a16="http://schemas.microsoft.com/office/drawing/2014/main" id="{99F71D26-20EE-03B9-8E04-3D2D9D6DB9D7}"/>
              </a:ext>
            </a:extLst>
          </p:cNvPr>
          <p:cNvSpPr txBox="1">
            <a:spLocks/>
          </p:cNvSpPr>
          <p:nvPr/>
        </p:nvSpPr>
        <p:spPr>
          <a:xfrm>
            <a:off x="251961" y="4289902"/>
            <a:ext cx="3475026" cy="1085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 startAt="19"/>
            </a:pPr>
            <a:r>
              <a:rPr lang="hu-HU" sz="1600" b="1" dirty="0"/>
              <a:t>Kép</a:t>
            </a:r>
            <a:r>
              <a:rPr lang="hu-HU" sz="1600" dirty="0"/>
              <a:t>,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hu-HU" sz="1600" dirty="0"/>
              <a:t>A talaj </a:t>
            </a:r>
            <a:r>
              <a:rPr lang="hu-HU" sz="1600" b="1" dirty="0"/>
              <a:t>humusz minőségének (K) </a:t>
            </a:r>
            <a:r>
              <a:rPr lang="hu-HU" sz="1600" dirty="0"/>
              <a:t>vizsgálata, 2024</a:t>
            </a:r>
          </a:p>
        </p:txBody>
      </p:sp>
    </p:spTree>
    <p:extLst>
      <p:ext uri="{BB962C8B-B14F-4D97-AF65-F5344CB8AC3E}">
        <p14:creationId xmlns:p14="http://schemas.microsoft.com/office/powerpoint/2010/main" val="1339189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7">
            <a:extLst>
              <a:ext uri="{FF2B5EF4-FFF2-40B4-BE49-F238E27FC236}">
                <a16:creationId xmlns:a16="http://schemas.microsoft.com/office/drawing/2014/main" id="{F35E7C67-FB85-43AA-AF07-C68159165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397" y="4619709"/>
            <a:ext cx="11457829" cy="81898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hu-HU" dirty="0"/>
              <a:t>Kései meggy elegy esetén magasabb </a:t>
            </a:r>
            <a:r>
              <a:rPr lang="hu-HU" dirty="0" err="1"/>
              <a:t>dehidrogenáz</a:t>
            </a:r>
            <a:r>
              <a:rPr lang="hu-HU" dirty="0"/>
              <a:t> értékeket kaptunk, ami magasabb baktériumszámmal és alacsonyabb </a:t>
            </a:r>
            <a:r>
              <a:rPr lang="hu-HU" dirty="0" err="1"/>
              <a:t>mikroszkópikus</a:t>
            </a:r>
            <a:r>
              <a:rPr lang="hu-HU" dirty="0"/>
              <a:t> gombaszámmal volt összefüggésben.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3CBE94A-A015-59BD-7B0E-408180B3E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7" y="1022820"/>
            <a:ext cx="10329150" cy="2735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36531480-DB1F-FF1A-04E3-6E9C5FCA2B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710" y="5534279"/>
            <a:ext cx="1115665" cy="1085182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70FED253-9E0B-8A63-DB8F-A41C2FA3444E}"/>
              </a:ext>
            </a:extLst>
          </p:cNvPr>
          <p:cNvSpPr txBox="1"/>
          <p:nvPr/>
        </p:nvSpPr>
        <p:spPr>
          <a:xfrm>
            <a:off x="1901025" y="4038255"/>
            <a:ext cx="9135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táblázat,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talajok mikrobiológiai aktivitásának eredményei</a:t>
            </a:r>
            <a:endParaRPr kumimoji="0" lang="hu-HU" sz="11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CBD3205-D79E-791F-6A02-EA943B9F8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29" y="143152"/>
            <a:ext cx="2989692" cy="702304"/>
          </a:xfrm>
        </p:spPr>
        <p:txBody>
          <a:bodyPr>
            <a:normAutofit/>
          </a:bodyPr>
          <a:lstStyle/>
          <a:p>
            <a:r>
              <a:rPr lang="hu-HU" sz="4000" dirty="0">
                <a:latin typeface="+mn-lt"/>
              </a:rPr>
              <a:t>Eredmények</a:t>
            </a:r>
          </a:p>
        </p:txBody>
      </p:sp>
    </p:spTree>
    <p:extLst>
      <p:ext uri="{BB962C8B-B14F-4D97-AF65-F5344CB8AC3E}">
        <p14:creationId xmlns:p14="http://schemas.microsoft.com/office/powerpoint/2010/main" val="998957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0E0494B7-4C41-AFF2-9E6C-057A4273F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631" y="562309"/>
            <a:ext cx="21725904" cy="90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5BD1F81-2207-8EC6-4BE6-646F0B897466}"/>
              </a:ext>
            </a:extLst>
          </p:cNvPr>
          <p:cNvSpPr txBox="1"/>
          <p:nvPr/>
        </p:nvSpPr>
        <p:spPr>
          <a:xfrm>
            <a:off x="971385" y="4998311"/>
            <a:ext cx="10249230" cy="774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hu-HU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Táblázat</a:t>
            </a:r>
            <a:r>
              <a:rPr lang="hu-HU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vizsgált paraméterek közötti kapcsolatok feltárása </a:t>
            </a:r>
            <a:r>
              <a:rPr lang="hu-HU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Pearson</a:t>
            </a:r>
            <a:r>
              <a:rPr lang="hu-HU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-féle korrelációs vizsgálattal.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hu-H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C4F747D-3FA1-93E2-3993-862BFC398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238" y="5550188"/>
            <a:ext cx="1115665" cy="1085182"/>
          </a:xfrm>
          <a:prstGeom prst="rect">
            <a:avLst/>
          </a:prstGeom>
        </p:spPr>
      </p:pic>
      <p:sp>
        <p:nvSpPr>
          <p:cNvPr id="8" name="Cím 1">
            <a:extLst>
              <a:ext uri="{FF2B5EF4-FFF2-40B4-BE49-F238E27FC236}">
                <a16:creationId xmlns:a16="http://schemas.microsoft.com/office/drawing/2014/main" id="{A4556741-F2B6-0099-8E73-C3B46D1D5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29" y="143152"/>
            <a:ext cx="2989692" cy="702304"/>
          </a:xfrm>
        </p:spPr>
        <p:txBody>
          <a:bodyPr>
            <a:normAutofit/>
          </a:bodyPr>
          <a:lstStyle/>
          <a:p>
            <a:r>
              <a:rPr lang="hu-HU" sz="4000" dirty="0">
                <a:latin typeface="+mn-lt"/>
              </a:rPr>
              <a:t>Eredmények</a:t>
            </a:r>
          </a:p>
        </p:txBody>
      </p:sp>
      <p:graphicFrame>
        <p:nvGraphicFramePr>
          <p:cNvPr id="12" name="Objektum 11">
            <a:extLst>
              <a:ext uri="{FF2B5EF4-FFF2-40B4-BE49-F238E27FC236}">
                <a16:creationId xmlns:a16="http://schemas.microsoft.com/office/drawing/2014/main" id="{2A1330D6-F986-B40C-3C9D-49E6EB3727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3947682"/>
              </p:ext>
            </p:extLst>
          </p:nvPr>
        </p:nvGraphicFramePr>
        <p:xfrm>
          <a:off x="669929" y="1471072"/>
          <a:ext cx="10453800" cy="3115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7772347" imgH="2316590" progId="Excel.Sheet.12">
                  <p:embed/>
                </p:oleObj>
              </mc:Choice>
              <mc:Fallback>
                <p:oleObj name="Worksheet" r:id="rId4" imgW="7772347" imgH="231659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9929" y="1471072"/>
                        <a:ext cx="10453800" cy="3115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7345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79" y="246576"/>
            <a:ext cx="6361042" cy="731349"/>
          </a:xfrm>
        </p:spPr>
        <p:txBody>
          <a:bodyPr>
            <a:normAutofit/>
          </a:bodyPr>
          <a:lstStyle/>
          <a:p>
            <a:r>
              <a:rPr lang="hu-HU" sz="4000" dirty="0">
                <a:latin typeface="+mn-lt"/>
              </a:rPr>
              <a:t>Kutatás időszerűsége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F35E7C67-FB85-43AA-AF07-C68159165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3527"/>
            <a:ext cx="10515600" cy="3737113"/>
          </a:xfrm>
        </p:spPr>
        <p:txBody>
          <a:bodyPr>
            <a:normAutofit fontScale="85000" lnSpcReduction="20000"/>
          </a:bodyPr>
          <a:lstStyle/>
          <a:p>
            <a:r>
              <a:rPr lang="hu-HU" dirty="0"/>
              <a:t>„Célunk, hogy az alföldfásítás eredményeit megőrizzük és tovább adjuk az utánunk következő nemzedékeknek.” – Alföldi Erdőkért Egyesület </a:t>
            </a:r>
          </a:p>
          <a:p>
            <a:endParaRPr lang="hu-HU" dirty="0"/>
          </a:p>
          <a:p>
            <a:r>
              <a:rPr lang="hu-HU" dirty="0"/>
              <a:t>A </a:t>
            </a:r>
            <a:r>
              <a:rPr lang="hu-HU" b="1" dirty="0"/>
              <a:t>termőhelyi körülmények változása </a:t>
            </a:r>
            <a:r>
              <a:rPr lang="hu-HU" dirty="0"/>
              <a:t>a meglévő állományok állapotában jól </a:t>
            </a:r>
            <a:r>
              <a:rPr lang="hu-HU" dirty="0" err="1"/>
              <a:t>tettenérhető</a:t>
            </a:r>
            <a:r>
              <a:rPr lang="hu-HU" dirty="0"/>
              <a:t> (egészségi állapot, iparifa kihozatali %).</a:t>
            </a:r>
          </a:p>
          <a:p>
            <a:endParaRPr lang="hu-HU" dirty="0"/>
          </a:p>
          <a:p>
            <a:r>
              <a:rPr lang="hu-HU" b="1" dirty="0"/>
              <a:t>Egyes fajok intenzíven terjednek</a:t>
            </a:r>
            <a:r>
              <a:rPr lang="hu-HU" dirty="0"/>
              <a:t>, vitalitásuk meghaladja az általunk preferált fafajok termőhelyi adaptációját.</a:t>
            </a:r>
          </a:p>
          <a:p>
            <a:endParaRPr lang="hu-HU" dirty="0"/>
          </a:p>
          <a:p>
            <a:r>
              <a:rPr lang="hu-HU" dirty="0"/>
              <a:t>Érdemes </a:t>
            </a:r>
            <a:r>
              <a:rPr lang="hu-HU" b="1" dirty="0"/>
              <a:t>megvitatni</a:t>
            </a:r>
            <a:r>
              <a:rPr lang="hu-HU" dirty="0"/>
              <a:t> az erdeinkben betöltött </a:t>
            </a:r>
            <a:r>
              <a:rPr lang="hu-HU" b="1" dirty="0"/>
              <a:t>szerepüket</a:t>
            </a:r>
            <a:r>
              <a:rPr lang="hu-HU" dirty="0"/>
              <a:t> ezen fafajoknak (pl. kései meggy állomány szerű kezelése?). 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E051D4A-F6D8-4840-1E37-623243C71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269" y="5693219"/>
            <a:ext cx="111566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62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41" y="151994"/>
            <a:ext cx="2933279" cy="746504"/>
          </a:xfrm>
        </p:spPr>
        <p:txBody>
          <a:bodyPr>
            <a:normAutofit/>
          </a:bodyPr>
          <a:lstStyle/>
          <a:p>
            <a:r>
              <a:rPr lang="hu-HU" sz="4000" dirty="0">
                <a:latin typeface="+mn-lt"/>
              </a:rPr>
              <a:t>Összegzés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3E49B0A-8FAD-4B40-6069-0ACC4DA35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838" y="1399430"/>
            <a:ext cx="10510962" cy="4102873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hu-HU" dirty="0"/>
              <a:t>A Dél-Nyírség kistáj érzékenyen reagál az </a:t>
            </a:r>
            <a:r>
              <a:rPr lang="hu-HU" b="1" dirty="0"/>
              <a:t>időjárási körülmények megváltozás</a:t>
            </a:r>
            <a:r>
              <a:rPr lang="hu-HU" dirty="0"/>
              <a:t>ára. A </a:t>
            </a:r>
            <a:r>
              <a:rPr lang="hu-HU" b="1" dirty="0"/>
              <a:t>gyenge</a:t>
            </a:r>
            <a:r>
              <a:rPr lang="hu-HU" dirty="0"/>
              <a:t> termékenységű, erősen savanyú </a:t>
            </a:r>
            <a:r>
              <a:rPr lang="hu-HU" b="1" dirty="0"/>
              <a:t>homoktalajokon</a:t>
            </a:r>
            <a:r>
              <a:rPr lang="hu-HU" dirty="0"/>
              <a:t> az erdők fenntartása, a vízhiány miatt, kritikus szintre jutott tapasztalataink szerint. </a:t>
            </a:r>
          </a:p>
          <a:p>
            <a:pPr algn="just">
              <a:lnSpc>
                <a:spcPct val="120000"/>
              </a:lnSpc>
            </a:pPr>
            <a:r>
              <a:rPr lang="hu-HU" b="1" dirty="0"/>
              <a:t>Néhány fafaj terjedése</a:t>
            </a:r>
            <a:r>
              <a:rPr lang="hu-HU" dirty="0"/>
              <a:t>, a termőhelyi körülmények </a:t>
            </a:r>
            <a:r>
              <a:rPr lang="hu-HU"/>
              <a:t>kedvezőtlenné válásával együtt </a:t>
            </a:r>
            <a:r>
              <a:rPr lang="hu-HU" dirty="0"/>
              <a:t>is aktív. (Pl. gyenge növekedésű akácokban a kései meggy térhódítása.)</a:t>
            </a:r>
          </a:p>
          <a:p>
            <a:pPr algn="just">
              <a:lnSpc>
                <a:spcPct val="120000"/>
              </a:lnSpc>
            </a:pPr>
            <a:r>
              <a:rPr lang="hu-HU" dirty="0"/>
              <a:t>Ahol a </a:t>
            </a:r>
            <a:r>
              <a:rPr lang="hu-HU" b="1" dirty="0"/>
              <a:t>kései meggy </a:t>
            </a:r>
            <a:r>
              <a:rPr lang="hu-HU" dirty="0"/>
              <a:t>jelen van, a </a:t>
            </a:r>
            <a:r>
              <a:rPr lang="hu-HU" b="1" dirty="0"/>
              <a:t>talaj szerves anyag </a:t>
            </a:r>
            <a:r>
              <a:rPr lang="hu-HU" dirty="0"/>
              <a:t>tartalma </a:t>
            </a:r>
            <a:r>
              <a:rPr lang="hu-HU" b="1" dirty="0"/>
              <a:t>megnő,</a:t>
            </a:r>
            <a:r>
              <a:rPr lang="hu-HU" dirty="0"/>
              <a:t> azonban annak minősége romlik a méréseink alapján (</a:t>
            </a:r>
            <a:r>
              <a:rPr lang="hu-HU" dirty="0" err="1"/>
              <a:t>beltartalmi</a:t>
            </a:r>
            <a:r>
              <a:rPr lang="hu-HU" dirty="0"/>
              <a:t> adottságok, intenzívebb bomlás?)</a:t>
            </a:r>
          </a:p>
          <a:p>
            <a:pPr algn="just">
              <a:lnSpc>
                <a:spcPct val="120000"/>
              </a:lnSpc>
            </a:pPr>
            <a:r>
              <a:rPr lang="hu-HU" dirty="0"/>
              <a:t>Egyes fafajok szerepének megváltozása az erdőgazdálkodásunkban elkerülhetetlennek látszik. </a:t>
            </a:r>
          </a:p>
          <a:p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D8E3FA8-1ED8-41D4-D472-9D3A187E2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763" y="5621572"/>
            <a:ext cx="111566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61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40" y="151103"/>
            <a:ext cx="2520562" cy="702304"/>
          </a:xfrm>
        </p:spPr>
        <p:txBody>
          <a:bodyPr>
            <a:normAutofit/>
          </a:bodyPr>
          <a:lstStyle/>
          <a:p>
            <a:r>
              <a:rPr lang="hu-HU" sz="4000" dirty="0">
                <a:latin typeface="+mn-lt"/>
              </a:rPr>
              <a:t>Konklúzió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9B2A2D-2F93-41FE-8846-6848BF15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5" y="938254"/>
            <a:ext cx="10702455" cy="4452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u="sng" dirty="0"/>
              <a:t>Előnyök</a:t>
            </a:r>
            <a:r>
              <a:rPr lang="hu-HU" dirty="0"/>
              <a:t> (kései meggy jelenléte esetén):</a:t>
            </a:r>
          </a:p>
          <a:p>
            <a:r>
              <a:rPr lang="hu-HU" dirty="0"/>
              <a:t>Segíti az </a:t>
            </a:r>
            <a:r>
              <a:rPr lang="hu-HU" b="1" dirty="0"/>
              <a:t>erdő fennmaradását </a:t>
            </a:r>
            <a:r>
              <a:rPr lang="hu-HU" dirty="0"/>
              <a:t>(felnyíló résekbe gyorsan betör, fenntartja a záródást).</a:t>
            </a:r>
          </a:p>
          <a:p>
            <a:r>
              <a:rPr lang="hu-HU" dirty="0"/>
              <a:t>A meglévő állományokban a rendkívül aszályos időszakban is kitartóan nyújt </a:t>
            </a:r>
            <a:r>
              <a:rPr lang="hu-HU" b="1" dirty="0"/>
              <a:t>zöld felület</a:t>
            </a:r>
            <a:r>
              <a:rPr lang="hu-HU" dirty="0"/>
              <a:t>et, árnyékot az életközösség számára.</a:t>
            </a:r>
          </a:p>
          <a:p>
            <a:r>
              <a:rPr lang="hu-HU" dirty="0"/>
              <a:t>Főfafajként kezelve </a:t>
            </a:r>
            <a:r>
              <a:rPr lang="hu-HU" b="1" dirty="0"/>
              <a:t>termetes fává nőhet</a:t>
            </a:r>
            <a:r>
              <a:rPr lang="hu-HU" dirty="0"/>
              <a:t>, fűrészrönk választékot is adhat, fája szép rajzolatú.</a:t>
            </a:r>
          </a:p>
          <a:p>
            <a:r>
              <a:rPr lang="hu-HU" dirty="0"/>
              <a:t>Vizsgálatunk szerint jelenlétében </a:t>
            </a:r>
            <a:r>
              <a:rPr lang="hu-HU" b="1" dirty="0"/>
              <a:t>magasabb a HU%</a:t>
            </a:r>
            <a:r>
              <a:rPr lang="hu-HU" dirty="0"/>
              <a:t>, ami jelentős következmény a talaj víz- és tápanyagszolgáltató képességének tekintetében a Dél-Nyírségben.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00E75F5-026F-C55A-7B5D-84317C114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045" y="5613763"/>
            <a:ext cx="111566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62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rtalom helye 7">
            <a:extLst>
              <a:ext uri="{FF2B5EF4-FFF2-40B4-BE49-F238E27FC236}">
                <a16:creationId xmlns:a16="http://schemas.microsoft.com/office/drawing/2014/main" id="{F35E7C67-FB85-43AA-AF07-C68159165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2304"/>
            <a:ext cx="10515600" cy="485413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hu-HU" sz="3800" u="sng" dirty="0"/>
              <a:t>Hátrányok</a:t>
            </a:r>
            <a:r>
              <a:rPr lang="hu-HU" sz="3800" dirty="0"/>
              <a:t>:</a:t>
            </a:r>
          </a:p>
          <a:p>
            <a:r>
              <a:rPr lang="hu-HU" sz="3800" dirty="0"/>
              <a:t>Az előírt célállományok szakszerű kialakításához </a:t>
            </a:r>
            <a:r>
              <a:rPr lang="hu-HU" sz="3800" b="1" dirty="0"/>
              <a:t>visszaszorítása költséges</a:t>
            </a:r>
            <a:r>
              <a:rPr lang="hu-HU" sz="3800" dirty="0"/>
              <a:t>, nehézkes.</a:t>
            </a:r>
          </a:p>
          <a:p>
            <a:r>
              <a:rPr lang="hu-HU" sz="3800" dirty="0"/>
              <a:t>Faanyaga </a:t>
            </a:r>
            <a:r>
              <a:rPr lang="hu-HU" sz="3800" b="1" dirty="0"/>
              <a:t>nem keresett</a:t>
            </a:r>
            <a:r>
              <a:rPr lang="hu-HU" sz="3800" dirty="0"/>
              <a:t>, főként tűzifa, ipari felhasználása korlátozott.</a:t>
            </a:r>
          </a:p>
          <a:p>
            <a:r>
              <a:rPr lang="hu-HU" sz="3800" dirty="0" err="1"/>
              <a:t>Alomja</a:t>
            </a:r>
            <a:r>
              <a:rPr lang="hu-HU" sz="3800" dirty="0"/>
              <a:t> </a:t>
            </a:r>
            <a:r>
              <a:rPr lang="hu-HU" sz="3800" b="1" dirty="0"/>
              <a:t>gyors bomlású</a:t>
            </a:r>
            <a:r>
              <a:rPr lang="hu-HU" sz="3800" dirty="0"/>
              <a:t>  (kedvezhet a </a:t>
            </a:r>
            <a:r>
              <a:rPr lang="hu-HU" sz="3800" dirty="0" err="1"/>
              <a:t>nitrofil</a:t>
            </a:r>
            <a:r>
              <a:rPr lang="hu-HU" sz="3800" dirty="0"/>
              <a:t> gyomok terjedésének, emellett </a:t>
            </a:r>
            <a:r>
              <a:rPr lang="hu-HU" sz="3800" dirty="0" err="1"/>
              <a:t>allelopatikus</a:t>
            </a:r>
            <a:r>
              <a:rPr lang="hu-HU" sz="3800" dirty="0"/>
              <a:t> hatása miatt a számára konkurens fajokat teljesen kiszorítja, </a:t>
            </a:r>
            <a:r>
              <a:rPr lang="hu-HU" sz="3800" b="1" dirty="0" err="1"/>
              <a:t>invazív</a:t>
            </a:r>
            <a:r>
              <a:rPr lang="hu-HU" sz="3800" dirty="0"/>
              <a:t>). </a:t>
            </a:r>
            <a:r>
              <a:rPr lang="hu-HU" sz="2600" dirty="0"/>
              <a:t>VERHEYEN </a:t>
            </a:r>
            <a:r>
              <a:rPr lang="hu-HU" sz="2600" dirty="0" err="1"/>
              <a:t>et</a:t>
            </a:r>
            <a:r>
              <a:rPr lang="hu-HU" sz="2600" dirty="0"/>
              <a:t> </a:t>
            </a:r>
            <a:r>
              <a:rPr lang="hu-HU" sz="2600" dirty="0" err="1"/>
              <a:t>al</a:t>
            </a:r>
            <a:r>
              <a:rPr lang="hu-HU" sz="2600" dirty="0"/>
              <a:t>. (2007) szerint a kései meggy talajra gyakorolt negatív hatása alapvetően a nedvességcsökkentő képességére korlátozódik, mely hátrányosan hat a konkurens növények számára. Más vizsgálatok szerint a kései meggy alatt felhalmozódott szerves anyag magas nitrogéntartalmú, és gyorsabban bomlik, mint az őshonos fák leveleiből képződött alom (VANDERHOEVEN </a:t>
            </a:r>
            <a:r>
              <a:rPr lang="hu-HU" sz="2600" dirty="0" err="1"/>
              <a:t>et</a:t>
            </a:r>
            <a:r>
              <a:rPr lang="hu-HU" sz="2600" dirty="0"/>
              <a:t> </a:t>
            </a:r>
            <a:r>
              <a:rPr lang="hu-HU" sz="2600" dirty="0" err="1"/>
              <a:t>al</a:t>
            </a:r>
            <a:r>
              <a:rPr lang="hu-HU" sz="2600" dirty="0"/>
              <a:t>., 2005, KOUTIKA </a:t>
            </a:r>
            <a:r>
              <a:rPr lang="hu-HU" sz="2600" dirty="0" err="1"/>
              <a:t>et</a:t>
            </a:r>
            <a:r>
              <a:rPr lang="hu-HU" sz="2600" dirty="0"/>
              <a:t> </a:t>
            </a:r>
            <a:r>
              <a:rPr lang="hu-HU" sz="2600" dirty="0" err="1"/>
              <a:t>al</a:t>
            </a:r>
            <a:r>
              <a:rPr lang="hu-HU" sz="2600" dirty="0"/>
              <a:t>., 2007). Továbbá, CHABRERIE </a:t>
            </a:r>
            <a:r>
              <a:rPr lang="hu-HU" sz="2600" dirty="0" err="1"/>
              <a:t>et</a:t>
            </a:r>
            <a:r>
              <a:rPr lang="hu-HU" sz="2600" dirty="0"/>
              <a:t> </a:t>
            </a:r>
            <a:r>
              <a:rPr lang="hu-HU" sz="2600" dirty="0" err="1"/>
              <a:t>al</a:t>
            </a:r>
            <a:r>
              <a:rPr lang="hu-HU" sz="2600" dirty="0"/>
              <a:t> (2008) a felső talajrétegben megnövekedett elérhető foszfortartalmat mutattak ki a kései meggy lombkorona alatt. </a:t>
            </a:r>
          </a:p>
          <a:p>
            <a:r>
              <a:rPr lang="hu-HU" sz="3800" dirty="0"/>
              <a:t>Lombja </a:t>
            </a:r>
            <a:r>
              <a:rPr lang="hu-HU" sz="3800" b="1" dirty="0"/>
              <a:t>kesernyés</a:t>
            </a:r>
            <a:r>
              <a:rPr lang="hu-HU" sz="3800" dirty="0"/>
              <a:t>, rossz illatú, legeltetve a haszonállatok tejét és húsát is kedvezőtlenül ízesíti.</a:t>
            </a:r>
          </a:p>
          <a:p>
            <a:r>
              <a:rPr lang="hu-HU" sz="3800" dirty="0"/>
              <a:t>Vizsgálatunk szerint a </a:t>
            </a:r>
            <a:r>
              <a:rPr lang="hu-HU" sz="3800" b="1" dirty="0"/>
              <a:t>talaj szerves anyagának minőségét gyengítette</a:t>
            </a:r>
            <a:r>
              <a:rPr lang="hu-HU" sz="3800" dirty="0"/>
              <a:t>.</a:t>
            </a:r>
          </a:p>
          <a:p>
            <a:r>
              <a:rPr lang="hu-HU" sz="3800" dirty="0"/>
              <a:t>A talaj mikrobiális életét, a </a:t>
            </a:r>
            <a:r>
              <a:rPr lang="hu-HU" sz="3800" b="1" dirty="0"/>
              <a:t>talajfunkciókat befolyásolja</a:t>
            </a:r>
            <a:r>
              <a:rPr lang="hu-HU" sz="3800" dirty="0"/>
              <a:t>. </a:t>
            </a:r>
            <a:r>
              <a:rPr lang="hu-HU" sz="3800" dirty="0" err="1"/>
              <a:t>Alacsonybb</a:t>
            </a:r>
            <a:r>
              <a:rPr lang="hu-HU" sz="3800" dirty="0"/>
              <a:t> gombaszám mellett magasabb baktériumszámot találtunk jelenlétében, ami eltérő típusú talajbiológiai folyamatokra utal a tápanyagfeltáródásban.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E051D4A-F6D8-4840-1E37-623243C71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048" y="5556444"/>
            <a:ext cx="1115665" cy="1085182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2739B155-A077-8301-82A1-A8E5C6BD3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222" y="0"/>
            <a:ext cx="2520562" cy="702304"/>
          </a:xfrm>
        </p:spPr>
        <p:txBody>
          <a:bodyPr>
            <a:normAutofit/>
          </a:bodyPr>
          <a:lstStyle/>
          <a:p>
            <a:r>
              <a:rPr lang="hu-HU" sz="4000" dirty="0">
                <a:latin typeface="+mn-lt"/>
              </a:rPr>
              <a:t>Konklúzió</a:t>
            </a:r>
          </a:p>
        </p:txBody>
      </p:sp>
    </p:spTree>
    <p:extLst>
      <p:ext uri="{BB962C8B-B14F-4D97-AF65-F5344CB8AC3E}">
        <p14:creationId xmlns:p14="http://schemas.microsoft.com/office/powerpoint/2010/main" val="1930768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5" y="64529"/>
            <a:ext cx="3792020" cy="547721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+mn-lt"/>
              </a:rPr>
              <a:t>Irodalomjegyzék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3E49B0A-8FAD-4B40-6069-0ACC4DA35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61" y="866693"/>
            <a:ext cx="11396869" cy="4436828"/>
          </a:xfrm>
        </p:spPr>
        <p:txBody>
          <a:bodyPr>
            <a:normAutofit fontScale="32500" lnSpcReduction="20000"/>
          </a:bodyPr>
          <a:lstStyle/>
          <a:p>
            <a:r>
              <a:rPr lang="hu-HU" sz="3700" dirty="0"/>
              <a:t>Bartha, D. (1987): A nyírségi erdőtelepítések és erdőfelújítások gyomnövényzetviszonyainak vizsgálata. Erdészeti és Faipari Tudományos Közlemények 1987(1–2): 199– 207.</a:t>
            </a:r>
          </a:p>
          <a:p>
            <a:r>
              <a:rPr lang="hu-HU" sz="3700" dirty="0" err="1"/>
              <a:t>Callaway</a:t>
            </a:r>
            <a:r>
              <a:rPr lang="hu-HU" sz="3700" dirty="0"/>
              <a:t>, R.M., </a:t>
            </a:r>
            <a:r>
              <a:rPr lang="hu-HU" sz="3700" dirty="0" err="1"/>
              <a:t>Ridenour</a:t>
            </a:r>
            <a:r>
              <a:rPr lang="hu-HU" sz="3700" dirty="0"/>
              <a:t>, W.M., (2004): </a:t>
            </a:r>
            <a:r>
              <a:rPr lang="hu-HU" sz="3700" dirty="0" err="1"/>
              <a:t>Novel</a:t>
            </a:r>
            <a:r>
              <a:rPr lang="hu-HU" sz="3700" dirty="0"/>
              <a:t> </a:t>
            </a:r>
            <a:r>
              <a:rPr lang="hu-HU" sz="3700" dirty="0" err="1"/>
              <a:t>weapons</a:t>
            </a:r>
            <a:r>
              <a:rPr lang="hu-HU" sz="3700" dirty="0"/>
              <a:t>: </a:t>
            </a:r>
            <a:r>
              <a:rPr lang="hu-HU" sz="3700" dirty="0" err="1"/>
              <a:t>invasive</a:t>
            </a:r>
            <a:r>
              <a:rPr lang="hu-HU" sz="3700" dirty="0"/>
              <a:t> </a:t>
            </a:r>
            <a:r>
              <a:rPr lang="hu-HU" sz="3700" dirty="0" err="1"/>
              <a:t>success</a:t>
            </a:r>
            <a:r>
              <a:rPr lang="hu-HU" sz="3700" dirty="0"/>
              <a:t> and </a:t>
            </a:r>
            <a:r>
              <a:rPr lang="hu-HU" sz="3700" dirty="0" err="1"/>
              <a:t>the</a:t>
            </a:r>
            <a:r>
              <a:rPr lang="hu-HU" sz="3700" dirty="0"/>
              <a:t> </a:t>
            </a:r>
            <a:r>
              <a:rPr lang="hu-HU" sz="3700" dirty="0" err="1"/>
              <a:t>evolution</a:t>
            </a:r>
            <a:r>
              <a:rPr lang="hu-HU" sz="3700" dirty="0"/>
              <a:t> of </a:t>
            </a:r>
            <a:r>
              <a:rPr lang="hu-HU" sz="3700" dirty="0" err="1"/>
              <a:t>increased</a:t>
            </a:r>
            <a:r>
              <a:rPr lang="hu-HU" sz="3700" dirty="0"/>
              <a:t> </a:t>
            </a:r>
            <a:r>
              <a:rPr lang="hu-HU" sz="3700" dirty="0" err="1"/>
              <a:t>competitive</a:t>
            </a:r>
            <a:r>
              <a:rPr lang="hu-HU" sz="3700" dirty="0"/>
              <a:t> </a:t>
            </a:r>
            <a:r>
              <a:rPr lang="hu-HU" sz="3700" dirty="0" err="1"/>
              <a:t>ability</a:t>
            </a:r>
            <a:r>
              <a:rPr lang="hu-HU" sz="3700" dirty="0"/>
              <a:t>. Front. </a:t>
            </a:r>
            <a:r>
              <a:rPr lang="hu-HU" sz="3700" dirty="0" err="1"/>
              <a:t>Ecol</a:t>
            </a:r>
            <a:r>
              <a:rPr lang="hu-HU" sz="3700" dirty="0"/>
              <a:t>. </a:t>
            </a:r>
            <a:r>
              <a:rPr lang="hu-HU" sz="3700" dirty="0" err="1"/>
              <a:t>Environ</a:t>
            </a:r>
            <a:r>
              <a:rPr lang="hu-HU" sz="3700" dirty="0"/>
              <a:t>. 2, 436– 443.</a:t>
            </a:r>
          </a:p>
          <a:p>
            <a:r>
              <a:rPr lang="hu-HU" sz="3700" dirty="0" err="1"/>
              <a:t>Chabrerie</a:t>
            </a:r>
            <a:r>
              <a:rPr lang="hu-HU" sz="3700" dirty="0"/>
              <a:t>, O., </a:t>
            </a:r>
            <a:r>
              <a:rPr lang="hu-HU" sz="3700" dirty="0" err="1"/>
              <a:t>Verheyen</a:t>
            </a:r>
            <a:r>
              <a:rPr lang="hu-HU" sz="3700" dirty="0"/>
              <a:t>, K., </a:t>
            </a:r>
            <a:r>
              <a:rPr lang="hu-HU" sz="3700" dirty="0" err="1"/>
              <a:t>Saguez</a:t>
            </a:r>
            <a:r>
              <a:rPr lang="hu-HU" sz="3700" dirty="0"/>
              <a:t>, R., </a:t>
            </a:r>
            <a:r>
              <a:rPr lang="hu-HU" sz="3700" dirty="0" err="1"/>
              <a:t>Decocq</a:t>
            </a:r>
            <a:r>
              <a:rPr lang="hu-HU" sz="3700" dirty="0"/>
              <a:t>, G., 2008. </a:t>
            </a:r>
            <a:r>
              <a:rPr lang="hu-HU" sz="3700" dirty="0" err="1"/>
              <a:t>Disentangling</a:t>
            </a:r>
            <a:r>
              <a:rPr lang="hu-HU" sz="3700" dirty="0"/>
              <a:t> </a:t>
            </a:r>
            <a:r>
              <a:rPr lang="hu-HU" sz="3700" dirty="0" err="1"/>
              <a:t>relationships</a:t>
            </a:r>
            <a:r>
              <a:rPr lang="hu-HU" sz="3700" dirty="0"/>
              <a:t> </a:t>
            </a:r>
            <a:r>
              <a:rPr lang="hu-HU" sz="3700" dirty="0" err="1"/>
              <a:t>between</a:t>
            </a:r>
            <a:r>
              <a:rPr lang="hu-HU" sz="3700" dirty="0"/>
              <a:t> habitat </a:t>
            </a:r>
            <a:r>
              <a:rPr lang="hu-HU" sz="3700" dirty="0" err="1"/>
              <a:t>conditions</a:t>
            </a:r>
            <a:r>
              <a:rPr lang="hu-HU" sz="3700" dirty="0"/>
              <a:t>, </a:t>
            </a:r>
            <a:r>
              <a:rPr lang="hu-HU" sz="3700" dirty="0" err="1"/>
              <a:t>disturbance</a:t>
            </a:r>
            <a:r>
              <a:rPr lang="hu-HU" sz="3700" dirty="0"/>
              <a:t> </a:t>
            </a:r>
            <a:r>
              <a:rPr lang="hu-HU" sz="3700" dirty="0" err="1"/>
              <a:t>history</a:t>
            </a:r>
            <a:r>
              <a:rPr lang="hu-HU" sz="3700" dirty="0"/>
              <a:t>, </a:t>
            </a:r>
            <a:r>
              <a:rPr lang="hu-HU" sz="3700" dirty="0" err="1"/>
              <a:t>plant</a:t>
            </a:r>
            <a:r>
              <a:rPr lang="hu-HU" sz="3700" dirty="0"/>
              <a:t> </a:t>
            </a:r>
            <a:r>
              <a:rPr lang="hu-HU" sz="3700" dirty="0" err="1"/>
              <a:t>diversity</a:t>
            </a:r>
            <a:r>
              <a:rPr lang="hu-HU" sz="3700" dirty="0"/>
              <a:t>, and American </a:t>
            </a:r>
            <a:r>
              <a:rPr lang="hu-HU" sz="3700" dirty="0" err="1"/>
              <a:t>black</a:t>
            </a:r>
            <a:r>
              <a:rPr lang="hu-HU" sz="3700" dirty="0"/>
              <a:t> cherry (</a:t>
            </a:r>
            <a:r>
              <a:rPr lang="hu-HU" sz="3700" dirty="0" err="1"/>
              <a:t>Prunus</a:t>
            </a:r>
            <a:r>
              <a:rPr lang="hu-HU" sz="3700" dirty="0"/>
              <a:t> </a:t>
            </a:r>
            <a:r>
              <a:rPr lang="hu-HU" sz="3700" dirty="0" err="1"/>
              <a:t>serotina</a:t>
            </a:r>
            <a:r>
              <a:rPr lang="hu-HU" sz="3700" dirty="0"/>
              <a:t> </a:t>
            </a:r>
            <a:r>
              <a:rPr lang="hu-HU" sz="3700" dirty="0" err="1"/>
              <a:t>Ehrh</a:t>
            </a:r>
            <a:r>
              <a:rPr lang="hu-HU" sz="3700" dirty="0"/>
              <a:t>.) </a:t>
            </a:r>
            <a:r>
              <a:rPr lang="hu-HU" sz="3700" dirty="0" err="1"/>
              <a:t>invasion</a:t>
            </a:r>
            <a:r>
              <a:rPr lang="hu-HU" sz="3700" dirty="0"/>
              <a:t> in a European </a:t>
            </a:r>
            <a:r>
              <a:rPr lang="hu-HU" sz="3700" dirty="0" err="1"/>
              <a:t>temperate</a:t>
            </a:r>
            <a:r>
              <a:rPr lang="hu-HU" sz="3700" dirty="0"/>
              <a:t> </a:t>
            </a:r>
            <a:r>
              <a:rPr lang="hu-HU" sz="3700" dirty="0" err="1"/>
              <a:t>forest</a:t>
            </a:r>
            <a:r>
              <a:rPr lang="hu-HU" sz="3700" dirty="0"/>
              <a:t>. </a:t>
            </a:r>
            <a:r>
              <a:rPr lang="hu-HU" sz="3700" dirty="0" err="1"/>
              <a:t>Divers</a:t>
            </a:r>
            <a:r>
              <a:rPr lang="hu-HU" sz="3700" dirty="0"/>
              <a:t>. </a:t>
            </a:r>
            <a:r>
              <a:rPr lang="hu-HU" sz="3700" dirty="0" err="1"/>
              <a:t>Distrib</a:t>
            </a:r>
            <a:r>
              <a:rPr lang="hu-HU" sz="3700" dirty="0"/>
              <a:t>. 14, 204–212.</a:t>
            </a:r>
          </a:p>
          <a:p>
            <a:r>
              <a:rPr lang="hu-HU" sz="3700" dirty="0"/>
              <a:t>Csiszár, Á. – </a:t>
            </a:r>
            <a:r>
              <a:rPr lang="hu-HU" sz="3700" dirty="0" err="1"/>
              <a:t>Kézdy</a:t>
            </a:r>
            <a:r>
              <a:rPr lang="hu-HU" sz="3700" dirty="0"/>
              <a:t>, P. – Korda, M. &amp; Bartha – D. (2020): </a:t>
            </a:r>
            <a:r>
              <a:rPr lang="hu-HU" sz="3700" dirty="0" err="1"/>
              <a:t>Occurence</a:t>
            </a:r>
            <a:r>
              <a:rPr lang="hu-HU" sz="3700" dirty="0"/>
              <a:t> and management of </a:t>
            </a:r>
            <a:r>
              <a:rPr lang="hu-HU" sz="3700" dirty="0" err="1"/>
              <a:t>invasive</a:t>
            </a:r>
            <a:r>
              <a:rPr lang="hu-HU" sz="3700" dirty="0"/>
              <a:t> </a:t>
            </a:r>
            <a:r>
              <a:rPr lang="hu-HU" sz="3700" dirty="0" err="1"/>
              <a:t>alien</a:t>
            </a:r>
            <a:r>
              <a:rPr lang="hu-HU" sz="3700" dirty="0"/>
              <a:t> species in </a:t>
            </a:r>
            <a:r>
              <a:rPr lang="hu-HU" sz="3700" dirty="0" err="1"/>
              <a:t>Hungarian</a:t>
            </a:r>
            <a:r>
              <a:rPr lang="hu-HU" sz="3700" dirty="0"/>
              <a:t> </a:t>
            </a:r>
            <a:r>
              <a:rPr lang="hu-HU" sz="3700" dirty="0" err="1"/>
              <a:t>protected</a:t>
            </a:r>
            <a:r>
              <a:rPr lang="hu-HU" sz="3700" dirty="0"/>
              <a:t> </a:t>
            </a:r>
            <a:r>
              <a:rPr lang="hu-HU" sz="3700" dirty="0" err="1"/>
              <a:t>areas</a:t>
            </a:r>
            <a:r>
              <a:rPr lang="hu-HU" sz="3700" dirty="0"/>
              <a:t> </a:t>
            </a:r>
            <a:r>
              <a:rPr lang="hu-HU" sz="3700" dirty="0" err="1"/>
              <a:t>compared</a:t>
            </a:r>
            <a:r>
              <a:rPr lang="hu-HU" sz="3700" dirty="0"/>
              <a:t> </a:t>
            </a:r>
            <a:r>
              <a:rPr lang="hu-HU" sz="3700" dirty="0" err="1"/>
              <a:t>to</a:t>
            </a:r>
            <a:r>
              <a:rPr lang="hu-HU" sz="3700" dirty="0"/>
              <a:t> Europe. </a:t>
            </a:r>
            <a:r>
              <a:rPr lang="hu-HU" sz="3700" dirty="0" err="1"/>
              <a:t>Folia</a:t>
            </a:r>
            <a:r>
              <a:rPr lang="hu-HU" sz="3700" dirty="0"/>
              <a:t> </a:t>
            </a:r>
            <a:r>
              <a:rPr lang="hu-HU" sz="3700" dirty="0" err="1"/>
              <a:t>Oecologica</a:t>
            </a:r>
            <a:r>
              <a:rPr lang="hu-HU" sz="3700" dirty="0"/>
              <a:t> 47(2): 178-191. https://doi.org/10.2478/foecol-2020-0021</a:t>
            </a:r>
          </a:p>
          <a:p>
            <a:r>
              <a:rPr lang="hu-HU" sz="3700" dirty="0"/>
              <a:t>Filep GY. (1995): Talajvizsgálat. Egyetemi jegyzet. Debrecen. pp. 32-56.. 93-96. 105-107.</a:t>
            </a:r>
          </a:p>
          <a:p>
            <a:r>
              <a:rPr lang="hu-HU" sz="3700" dirty="0"/>
              <a:t>Führer, E. – Gálos, B. - </a:t>
            </a:r>
            <a:r>
              <a:rPr lang="hu-HU" sz="3700" dirty="0" err="1"/>
              <a:t>Rasztovics</a:t>
            </a:r>
            <a:r>
              <a:rPr lang="hu-HU" sz="3700" dirty="0"/>
              <a:t>, E. - </a:t>
            </a:r>
            <a:r>
              <a:rPr lang="hu-HU" sz="3700" dirty="0" err="1"/>
              <a:t>Jagodics</a:t>
            </a:r>
            <a:r>
              <a:rPr lang="hu-HU" sz="3700" dirty="0"/>
              <a:t>, A. - Mátyás, Cs. (2017): Erdészeti klímaosztályok területének változása. Erdészeti Lapok, 2017, pp. 174-177.</a:t>
            </a:r>
          </a:p>
          <a:p>
            <a:r>
              <a:rPr lang="hu-HU" sz="3700" dirty="0" err="1"/>
              <a:t>Galloway</a:t>
            </a:r>
            <a:r>
              <a:rPr lang="hu-HU" sz="3700" dirty="0"/>
              <a:t>, N. – </a:t>
            </a:r>
            <a:r>
              <a:rPr lang="hu-HU" sz="3700" dirty="0" err="1"/>
              <a:t>Townsend</a:t>
            </a:r>
            <a:r>
              <a:rPr lang="hu-HU" sz="3700" dirty="0"/>
              <a:t>, A.R. –</a:t>
            </a:r>
            <a:r>
              <a:rPr lang="hu-HU" sz="3700" dirty="0" err="1"/>
              <a:t>Erisman</a:t>
            </a:r>
            <a:r>
              <a:rPr lang="hu-HU" sz="3700" dirty="0"/>
              <a:t>, J.W. –</a:t>
            </a:r>
            <a:r>
              <a:rPr lang="hu-HU" sz="3700" dirty="0" err="1"/>
              <a:t>Bekunda</a:t>
            </a:r>
            <a:r>
              <a:rPr lang="hu-HU" sz="3700" dirty="0"/>
              <a:t>, M. – </a:t>
            </a:r>
            <a:r>
              <a:rPr lang="hu-HU" sz="3700" dirty="0" err="1"/>
              <a:t>Cai</a:t>
            </a:r>
            <a:r>
              <a:rPr lang="hu-HU" sz="3700" dirty="0"/>
              <a:t>, Z. J.R. </a:t>
            </a:r>
            <a:r>
              <a:rPr lang="hu-HU" sz="3700" dirty="0" err="1"/>
              <a:t>Freney</a:t>
            </a:r>
            <a:r>
              <a:rPr lang="hu-HU" sz="3700" dirty="0"/>
              <a:t>, – L.A. </a:t>
            </a:r>
            <a:r>
              <a:rPr lang="hu-HU" sz="3700" dirty="0" err="1"/>
              <a:t>Martinelli</a:t>
            </a:r>
            <a:r>
              <a:rPr lang="hu-HU" sz="3700" dirty="0"/>
              <a:t>, – </a:t>
            </a:r>
            <a:r>
              <a:rPr lang="hu-HU" sz="3700" dirty="0" err="1"/>
              <a:t>Seitzinger</a:t>
            </a:r>
            <a:r>
              <a:rPr lang="hu-HU" sz="3700" dirty="0"/>
              <a:t>, S.P. –</a:t>
            </a:r>
            <a:r>
              <a:rPr lang="hu-HU" sz="3700" dirty="0" err="1"/>
              <a:t>Sutton</a:t>
            </a:r>
            <a:r>
              <a:rPr lang="hu-HU" sz="3700" dirty="0"/>
              <a:t>, M.A.: </a:t>
            </a:r>
            <a:r>
              <a:rPr lang="hu-HU" sz="3700" dirty="0" err="1"/>
              <a:t>Transformation</a:t>
            </a:r>
            <a:r>
              <a:rPr lang="hu-HU" sz="3700" dirty="0"/>
              <a:t> of </a:t>
            </a:r>
            <a:r>
              <a:rPr lang="hu-HU" sz="3700" dirty="0" err="1"/>
              <a:t>the</a:t>
            </a:r>
            <a:r>
              <a:rPr lang="hu-HU" sz="3700" dirty="0"/>
              <a:t> </a:t>
            </a:r>
            <a:r>
              <a:rPr lang="hu-HU" sz="3700" dirty="0" err="1"/>
              <a:t>nitrogen</a:t>
            </a:r>
            <a:r>
              <a:rPr lang="hu-HU" sz="3700" dirty="0"/>
              <a:t> </a:t>
            </a:r>
            <a:r>
              <a:rPr lang="hu-HU" sz="3700" dirty="0" err="1"/>
              <a:t>cycle</a:t>
            </a:r>
            <a:r>
              <a:rPr lang="hu-HU" sz="3700" dirty="0"/>
              <a:t>: </a:t>
            </a:r>
            <a:r>
              <a:rPr lang="hu-HU" sz="3700" dirty="0" err="1"/>
              <a:t>recent</a:t>
            </a:r>
            <a:r>
              <a:rPr lang="hu-HU" sz="3700" dirty="0"/>
              <a:t> </a:t>
            </a:r>
            <a:r>
              <a:rPr lang="hu-HU" sz="3700" dirty="0" err="1"/>
              <a:t>trends</a:t>
            </a:r>
            <a:r>
              <a:rPr lang="hu-HU" sz="3700" dirty="0"/>
              <a:t>, </a:t>
            </a:r>
            <a:r>
              <a:rPr lang="hu-HU" sz="3700" dirty="0" err="1"/>
              <a:t>questions</a:t>
            </a:r>
            <a:r>
              <a:rPr lang="hu-HU" sz="3700" dirty="0"/>
              <a:t>, and </a:t>
            </a:r>
            <a:r>
              <a:rPr lang="hu-HU" sz="3700" dirty="0" err="1"/>
              <a:t>potential</a:t>
            </a:r>
            <a:r>
              <a:rPr lang="hu-HU" sz="3700" dirty="0"/>
              <a:t> </a:t>
            </a:r>
            <a:r>
              <a:rPr lang="hu-HU" sz="3700" dirty="0" err="1"/>
              <a:t>solutions</a:t>
            </a:r>
            <a:r>
              <a:rPr lang="hu-HU" sz="3700" dirty="0"/>
              <a:t>, Science, 320 (2008), pp. 889-892</a:t>
            </a:r>
          </a:p>
          <a:p>
            <a:r>
              <a:rPr lang="hu-HU" sz="3700" dirty="0" err="1"/>
              <a:t>Godefroid</a:t>
            </a:r>
            <a:r>
              <a:rPr lang="hu-HU" sz="3700" dirty="0"/>
              <a:t>, S., </a:t>
            </a:r>
            <a:r>
              <a:rPr lang="hu-HU" sz="3700" dirty="0" err="1"/>
              <a:t>Phartyal</a:t>
            </a:r>
            <a:r>
              <a:rPr lang="hu-HU" sz="3700" dirty="0"/>
              <a:t>, S.S., </a:t>
            </a:r>
            <a:r>
              <a:rPr lang="hu-HU" sz="3700" dirty="0" err="1"/>
              <a:t>Weyembergh</a:t>
            </a:r>
            <a:r>
              <a:rPr lang="hu-HU" sz="3700" dirty="0"/>
              <a:t>, G., </a:t>
            </a:r>
            <a:r>
              <a:rPr lang="hu-HU" sz="3700" dirty="0" err="1"/>
              <a:t>Koedam</a:t>
            </a:r>
            <a:r>
              <a:rPr lang="hu-HU" sz="3700" dirty="0"/>
              <a:t>, N., (2005): </a:t>
            </a:r>
            <a:r>
              <a:rPr lang="hu-HU" sz="3700" dirty="0" err="1"/>
              <a:t>Ecological</a:t>
            </a:r>
            <a:r>
              <a:rPr lang="hu-HU" sz="3700" dirty="0"/>
              <a:t> </a:t>
            </a:r>
            <a:r>
              <a:rPr lang="hu-HU" sz="3700" dirty="0" err="1"/>
              <a:t>factors</a:t>
            </a:r>
            <a:r>
              <a:rPr lang="hu-HU" sz="3700" dirty="0"/>
              <a:t> </a:t>
            </a:r>
            <a:r>
              <a:rPr lang="hu-HU" sz="3700" dirty="0" err="1"/>
              <a:t>controlling</a:t>
            </a:r>
            <a:r>
              <a:rPr lang="hu-HU" sz="3700" dirty="0"/>
              <a:t> </a:t>
            </a:r>
            <a:r>
              <a:rPr lang="hu-HU" sz="3700" dirty="0" err="1"/>
              <a:t>the</a:t>
            </a:r>
            <a:r>
              <a:rPr lang="hu-HU" sz="3700" dirty="0"/>
              <a:t> </a:t>
            </a:r>
            <a:r>
              <a:rPr lang="hu-HU" sz="3700" dirty="0" err="1"/>
              <a:t>abundance</a:t>
            </a:r>
            <a:r>
              <a:rPr lang="hu-HU" sz="3700" dirty="0"/>
              <a:t> of </a:t>
            </a:r>
            <a:r>
              <a:rPr lang="hu-HU" sz="3700" dirty="0" err="1"/>
              <a:t>nonnative</a:t>
            </a:r>
            <a:r>
              <a:rPr lang="hu-HU" sz="3700" dirty="0"/>
              <a:t> </a:t>
            </a:r>
            <a:r>
              <a:rPr lang="hu-HU" sz="3700" dirty="0" err="1"/>
              <a:t>invasive</a:t>
            </a:r>
            <a:r>
              <a:rPr lang="hu-HU" sz="3700" dirty="0"/>
              <a:t> </a:t>
            </a:r>
            <a:r>
              <a:rPr lang="hu-HU" sz="3700" dirty="0" err="1"/>
              <a:t>black</a:t>
            </a:r>
            <a:r>
              <a:rPr lang="hu-HU" sz="3700" dirty="0"/>
              <a:t> cherry (</a:t>
            </a:r>
            <a:r>
              <a:rPr lang="hu-HU" sz="3700" dirty="0" err="1"/>
              <a:t>Prunus</a:t>
            </a:r>
            <a:r>
              <a:rPr lang="hu-HU" sz="3700" dirty="0"/>
              <a:t> </a:t>
            </a:r>
            <a:r>
              <a:rPr lang="hu-HU" sz="3700" dirty="0" err="1"/>
              <a:t>serotina</a:t>
            </a:r>
            <a:r>
              <a:rPr lang="hu-HU" sz="3700" dirty="0"/>
              <a:t>) in </a:t>
            </a:r>
            <a:r>
              <a:rPr lang="hu-HU" sz="3700" dirty="0" err="1"/>
              <a:t>deciduous</a:t>
            </a:r>
            <a:r>
              <a:rPr lang="hu-HU" sz="3700" dirty="0"/>
              <a:t> </a:t>
            </a:r>
            <a:r>
              <a:rPr lang="hu-HU" sz="3700" dirty="0" err="1"/>
              <a:t>forest</a:t>
            </a:r>
            <a:r>
              <a:rPr lang="hu-HU" sz="3700" dirty="0"/>
              <a:t> </a:t>
            </a:r>
            <a:r>
              <a:rPr lang="hu-HU" sz="3700" dirty="0" err="1"/>
              <a:t>understorey</a:t>
            </a:r>
            <a:r>
              <a:rPr lang="hu-HU" sz="3700" dirty="0"/>
              <a:t> in Belgium. Forest </a:t>
            </a:r>
            <a:r>
              <a:rPr lang="hu-HU" sz="3700" dirty="0" err="1"/>
              <a:t>Ecol</a:t>
            </a:r>
            <a:r>
              <a:rPr lang="hu-HU" sz="3700" dirty="0"/>
              <a:t>. </a:t>
            </a:r>
            <a:r>
              <a:rPr lang="hu-HU" sz="3700" dirty="0" err="1"/>
              <a:t>Manage</a:t>
            </a:r>
            <a:r>
              <a:rPr lang="hu-HU" sz="3700" dirty="0"/>
              <a:t>. 210, 91–105.</a:t>
            </a:r>
          </a:p>
          <a:p>
            <a:r>
              <a:rPr lang="hu-HU" sz="3700" dirty="0" err="1"/>
              <a:t>Hierro</a:t>
            </a:r>
            <a:r>
              <a:rPr lang="hu-HU" sz="3700" dirty="0"/>
              <a:t>, J.L., </a:t>
            </a:r>
            <a:r>
              <a:rPr lang="hu-HU" sz="3700" dirty="0" err="1"/>
              <a:t>Callaway</a:t>
            </a:r>
            <a:r>
              <a:rPr lang="hu-HU" sz="3700" dirty="0"/>
              <a:t>, R.M., (2003): </a:t>
            </a:r>
            <a:r>
              <a:rPr lang="hu-HU" sz="3700" dirty="0" err="1"/>
              <a:t>Allelopathy</a:t>
            </a:r>
            <a:r>
              <a:rPr lang="hu-HU" sz="3700" dirty="0"/>
              <a:t> and </a:t>
            </a:r>
            <a:r>
              <a:rPr lang="hu-HU" sz="3700" dirty="0" err="1"/>
              <a:t>exotic</a:t>
            </a:r>
            <a:r>
              <a:rPr lang="hu-HU" sz="3700" dirty="0"/>
              <a:t> </a:t>
            </a:r>
            <a:r>
              <a:rPr lang="hu-HU" sz="3700" dirty="0" err="1"/>
              <a:t>plant</a:t>
            </a:r>
            <a:r>
              <a:rPr lang="hu-HU" sz="3700" dirty="0"/>
              <a:t> </a:t>
            </a:r>
            <a:r>
              <a:rPr lang="hu-HU" sz="3700" dirty="0" err="1"/>
              <a:t>invasion</a:t>
            </a:r>
            <a:r>
              <a:rPr lang="hu-HU" sz="3700" dirty="0"/>
              <a:t>. </a:t>
            </a:r>
            <a:r>
              <a:rPr lang="hu-HU" sz="3700" dirty="0" err="1"/>
              <a:t>Plant</a:t>
            </a:r>
            <a:r>
              <a:rPr lang="hu-HU" sz="3700" dirty="0"/>
              <a:t> </a:t>
            </a:r>
            <a:r>
              <a:rPr lang="hu-HU" sz="3700" dirty="0" err="1"/>
              <a:t>Soil</a:t>
            </a:r>
            <a:r>
              <a:rPr lang="hu-HU" sz="3700" dirty="0"/>
              <a:t> 256, 29–39.</a:t>
            </a:r>
          </a:p>
          <a:p>
            <a:r>
              <a:rPr lang="hu-HU" sz="3700" dirty="0" err="1"/>
              <a:t>Hille</a:t>
            </a:r>
            <a:r>
              <a:rPr lang="hu-HU" sz="3700" dirty="0"/>
              <a:t>, M. &amp; </a:t>
            </a:r>
            <a:r>
              <a:rPr lang="hu-HU" sz="3700" dirty="0" err="1"/>
              <a:t>Ouden</a:t>
            </a:r>
            <a:r>
              <a:rPr lang="hu-HU" sz="3700" dirty="0"/>
              <a:t>, J.D. (2005): </a:t>
            </a:r>
            <a:r>
              <a:rPr lang="hu-HU" sz="3700" dirty="0" err="1"/>
              <a:t>Charcoal</a:t>
            </a:r>
            <a:r>
              <a:rPr lang="hu-HU" sz="3700" dirty="0"/>
              <a:t> and </a:t>
            </a:r>
            <a:r>
              <a:rPr lang="hu-HU" sz="3700" dirty="0" err="1"/>
              <a:t>activated</a:t>
            </a:r>
            <a:r>
              <a:rPr lang="hu-HU" sz="3700" dirty="0"/>
              <a:t> </a:t>
            </a:r>
            <a:r>
              <a:rPr lang="hu-HU" sz="3700" dirty="0" err="1"/>
              <a:t>carbon</a:t>
            </a:r>
            <a:r>
              <a:rPr lang="hu-HU" sz="3700" dirty="0"/>
              <a:t> </a:t>
            </a:r>
            <a:r>
              <a:rPr lang="hu-HU" sz="3700" dirty="0" err="1"/>
              <a:t>as</a:t>
            </a:r>
            <a:r>
              <a:rPr lang="hu-HU" sz="3700" dirty="0"/>
              <a:t> </a:t>
            </a:r>
            <a:r>
              <a:rPr lang="hu-HU" sz="3700" dirty="0" err="1"/>
              <a:t>adsorbate</a:t>
            </a:r>
            <a:r>
              <a:rPr lang="hu-HU" sz="3700" dirty="0"/>
              <a:t> of </a:t>
            </a:r>
            <a:r>
              <a:rPr lang="hu-HU" sz="3700" dirty="0" err="1"/>
              <a:t>phytotoxic</a:t>
            </a:r>
            <a:r>
              <a:rPr lang="hu-HU" sz="3700" dirty="0"/>
              <a:t> </a:t>
            </a:r>
            <a:r>
              <a:rPr lang="hu-HU" sz="3700" dirty="0" err="1"/>
              <a:t>compounds</a:t>
            </a:r>
            <a:r>
              <a:rPr lang="hu-HU" sz="3700" dirty="0"/>
              <a:t> A </a:t>
            </a:r>
            <a:r>
              <a:rPr lang="hu-HU" sz="3700" dirty="0" err="1"/>
              <a:t>comparative</a:t>
            </a:r>
            <a:r>
              <a:rPr lang="hu-HU" sz="3700" dirty="0"/>
              <a:t> </a:t>
            </a:r>
            <a:r>
              <a:rPr lang="hu-HU" sz="3700" dirty="0" err="1"/>
              <a:t>study</a:t>
            </a:r>
            <a:r>
              <a:rPr lang="hu-HU" sz="3700" dirty="0"/>
              <a:t>. </a:t>
            </a:r>
            <a:r>
              <a:rPr lang="hu-HU" sz="3700" dirty="0" err="1"/>
              <a:t>Oíkos</a:t>
            </a:r>
            <a:r>
              <a:rPr lang="hu-HU" sz="3700" dirty="0"/>
              <a:t> 108: 202-207. https://doi.org/10.1111/j.00301299.2005.13482.x</a:t>
            </a:r>
          </a:p>
          <a:p>
            <a:r>
              <a:rPr lang="hu-HU" sz="3700" dirty="0" err="1"/>
              <a:t>Halarewicz</a:t>
            </a:r>
            <a:r>
              <a:rPr lang="hu-HU" sz="3700" dirty="0"/>
              <a:t>, A., </a:t>
            </a:r>
            <a:r>
              <a:rPr lang="hu-HU" sz="3700" dirty="0" err="1"/>
              <a:t>Zołnierz</a:t>
            </a:r>
            <a:r>
              <a:rPr lang="hu-HU" sz="3700" dirty="0"/>
              <a:t>, L. (2014): </a:t>
            </a:r>
            <a:r>
              <a:rPr lang="hu-HU" sz="3700" dirty="0" err="1"/>
              <a:t>Changes</a:t>
            </a:r>
            <a:r>
              <a:rPr lang="hu-HU" sz="3700" dirty="0"/>
              <a:t> in </a:t>
            </a:r>
            <a:r>
              <a:rPr lang="hu-HU" sz="3700" dirty="0" err="1"/>
              <a:t>the</a:t>
            </a:r>
            <a:r>
              <a:rPr lang="hu-HU" sz="3700" dirty="0"/>
              <a:t> </a:t>
            </a:r>
            <a:r>
              <a:rPr lang="hu-HU" sz="3700" dirty="0" err="1"/>
              <a:t>understorey</a:t>
            </a:r>
            <a:r>
              <a:rPr lang="hu-HU" sz="3700" dirty="0"/>
              <a:t> of mixed </a:t>
            </a:r>
            <a:r>
              <a:rPr lang="hu-HU" sz="3700" dirty="0" err="1"/>
              <a:t>coniferous</a:t>
            </a:r>
            <a:r>
              <a:rPr lang="hu-HU" sz="3700" dirty="0"/>
              <a:t> </a:t>
            </a:r>
            <a:r>
              <a:rPr lang="hu-HU" sz="3700" dirty="0" err="1"/>
              <a:t>forest</a:t>
            </a:r>
            <a:r>
              <a:rPr lang="hu-HU" sz="3700" dirty="0"/>
              <a:t> </a:t>
            </a:r>
            <a:r>
              <a:rPr lang="hu-HU" sz="3700" dirty="0" err="1"/>
              <a:t>plant</a:t>
            </a:r>
            <a:r>
              <a:rPr lang="hu-HU" sz="3700" dirty="0"/>
              <a:t> </a:t>
            </a:r>
            <a:r>
              <a:rPr lang="hu-HU" sz="3700" dirty="0" err="1"/>
              <a:t>communities</a:t>
            </a:r>
            <a:r>
              <a:rPr lang="hu-HU" sz="3700" dirty="0"/>
              <a:t> </a:t>
            </a:r>
            <a:r>
              <a:rPr lang="hu-HU" sz="3700" dirty="0" err="1"/>
              <a:t>dominated</a:t>
            </a:r>
            <a:r>
              <a:rPr lang="hu-HU" sz="3700" dirty="0"/>
              <a:t> </a:t>
            </a:r>
            <a:r>
              <a:rPr lang="hu-HU" sz="3700" dirty="0" err="1"/>
              <a:t>by</a:t>
            </a:r>
            <a:r>
              <a:rPr lang="hu-HU" sz="3700" dirty="0"/>
              <a:t> </a:t>
            </a:r>
            <a:r>
              <a:rPr lang="hu-HU" sz="3700" dirty="0" err="1"/>
              <a:t>the</a:t>
            </a:r>
            <a:r>
              <a:rPr lang="hu-HU" sz="3700" dirty="0"/>
              <a:t> American </a:t>
            </a:r>
            <a:r>
              <a:rPr lang="hu-HU" sz="3700" dirty="0" err="1"/>
              <a:t>black</a:t>
            </a:r>
            <a:r>
              <a:rPr lang="hu-HU" sz="3700" dirty="0"/>
              <a:t> cherry (</a:t>
            </a:r>
            <a:r>
              <a:rPr lang="hu-HU" sz="3700" dirty="0" err="1"/>
              <a:t>Prunus</a:t>
            </a:r>
            <a:r>
              <a:rPr lang="hu-HU" sz="3700" dirty="0"/>
              <a:t> </a:t>
            </a:r>
            <a:r>
              <a:rPr lang="hu-HU" sz="3700" dirty="0" err="1"/>
              <a:t>serotina</a:t>
            </a:r>
            <a:r>
              <a:rPr lang="hu-HU" sz="3700" dirty="0"/>
              <a:t> </a:t>
            </a:r>
            <a:r>
              <a:rPr lang="hu-HU" sz="3700" dirty="0" err="1"/>
              <a:t>Ehrh</a:t>
            </a:r>
            <a:r>
              <a:rPr lang="hu-HU" sz="3700" dirty="0"/>
              <a:t>.), Forest </a:t>
            </a:r>
            <a:r>
              <a:rPr lang="hu-HU" sz="3700" dirty="0" err="1"/>
              <a:t>Ecology</a:t>
            </a:r>
            <a:r>
              <a:rPr lang="hu-HU" sz="3700" dirty="0"/>
              <a:t> and </a:t>
            </a:r>
            <a:r>
              <a:rPr lang="hu-HU" sz="3700" dirty="0" err="1"/>
              <a:t>Managemant</a:t>
            </a:r>
            <a:r>
              <a:rPr lang="hu-HU" sz="3700" dirty="0"/>
              <a:t>, 313 (2014), pp. 91-97, 10.1016/j.foreco.2013.11.006</a:t>
            </a:r>
          </a:p>
          <a:p>
            <a:r>
              <a:rPr lang="hu-HU" sz="3700" dirty="0"/>
              <a:t>IPCC, 2007, T.P.S.B. IPCC, S. </a:t>
            </a:r>
            <a:r>
              <a:rPr lang="hu-HU" sz="3700" dirty="0" err="1"/>
              <a:t>Solomon</a:t>
            </a:r>
            <a:r>
              <a:rPr lang="hu-HU" sz="3700" dirty="0"/>
              <a:t>, D. </a:t>
            </a:r>
            <a:r>
              <a:rPr lang="hu-HU" sz="3700" dirty="0" err="1"/>
              <a:t>Qin</a:t>
            </a:r>
            <a:r>
              <a:rPr lang="hu-HU" sz="3700" dirty="0"/>
              <a:t>, M. o Manning, Z. Chen, M. </a:t>
            </a:r>
            <a:r>
              <a:rPr lang="hu-HU" sz="3700" dirty="0" err="1"/>
              <a:t>Marquis</a:t>
            </a:r>
            <a:r>
              <a:rPr lang="hu-HU" sz="3700" dirty="0"/>
              <a:t>, K.B. </a:t>
            </a:r>
            <a:r>
              <a:rPr lang="hu-HU" sz="3700" dirty="0" err="1"/>
              <a:t>Averyt</a:t>
            </a:r>
            <a:r>
              <a:rPr lang="hu-HU" sz="3700" dirty="0"/>
              <a:t>, M. </a:t>
            </a:r>
            <a:r>
              <a:rPr lang="hu-HU" sz="3700" dirty="0" err="1"/>
              <a:t>Tignor</a:t>
            </a:r>
            <a:r>
              <a:rPr lang="hu-HU" sz="3700" dirty="0"/>
              <a:t>, H.L. Miller (</a:t>
            </a:r>
            <a:r>
              <a:rPr lang="hu-HU" sz="3700" dirty="0" err="1"/>
              <a:t>Eds</a:t>
            </a:r>
            <a:r>
              <a:rPr lang="hu-HU" sz="3700" dirty="0"/>
              <a:t>.), </a:t>
            </a:r>
            <a:r>
              <a:rPr lang="hu-HU" sz="3700" dirty="0" err="1"/>
              <a:t>Vol</a:t>
            </a:r>
            <a:r>
              <a:rPr lang="hu-HU" sz="3700" dirty="0"/>
              <a:t>. 4, Cambridge University Press, Cambridge, United </a:t>
            </a:r>
            <a:r>
              <a:rPr lang="hu-HU" sz="3700" dirty="0" err="1"/>
              <a:t>Kingdom</a:t>
            </a:r>
            <a:r>
              <a:rPr lang="hu-HU" sz="3700" dirty="0"/>
              <a:t> and New York, NY, USA (2007): </a:t>
            </a:r>
            <a:r>
              <a:rPr lang="hu-HU" sz="3700" dirty="0" err="1"/>
              <a:t>Climate</a:t>
            </a:r>
            <a:r>
              <a:rPr lang="hu-HU" sz="3700" dirty="0"/>
              <a:t> </a:t>
            </a:r>
            <a:r>
              <a:rPr lang="hu-HU" sz="3700" dirty="0" err="1"/>
              <a:t>change</a:t>
            </a:r>
            <a:r>
              <a:rPr lang="hu-HU" sz="3700" dirty="0"/>
              <a:t> 2007. The </a:t>
            </a:r>
            <a:r>
              <a:rPr lang="hu-HU" sz="3700" dirty="0" err="1"/>
              <a:t>physical</a:t>
            </a:r>
            <a:r>
              <a:rPr lang="hu-HU" sz="3700" dirty="0"/>
              <a:t> </a:t>
            </a:r>
            <a:r>
              <a:rPr lang="hu-HU" sz="3700" dirty="0" err="1"/>
              <a:t>science</a:t>
            </a:r>
            <a:r>
              <a:rPr lang="hu-HU" sz="3700" dirty="0"/>
              <a:t> </a:t>
            </a:r>
            <a:r>
              <a:rPr lang="hu-HU" sz="3700" dirty="0" err="1"/>
              <a:t>basis</a:t>
            </a:r>
            <a:r>
              <a:rPr lang="hu-HU" sz="3700" dirty="0"/>
              <a:t>. </a:t>
            </a:r>
            <a:r>
              <a:rPr lang="hu-HU" sz="3700" dirty="0" err="1"/>
              <a:t>Contribution</a:t>
            </a:r>
            <a:r>
              <a:rPr lang="hu-HU" sz="3700" dirty="0"/>
              <a:t> of </a:t>
            </a:r>
            <a:r>
              <a:rPr lang="hu-HU" sz="3700" dirty="0" err="1"/>
              <a:t>working</a:t>
            </a:r>
            <a:r>
              <a:rPr lang="hu-HU" sz="3700" dirty="0"/>
              <a:t> </a:t>
            </a:r>
            <a:r>
              <a:rPr lang="hu-HU" sz="3700" dirty="0" err="1"/>
              <a:t>group</a:t>
            </a:r>
            <a:r>
              <a:rPr lang="hu-HU" sz="3700" dirty="0"/>
              <a:t> I </a:t>
            </a:r>
            <a:r>
              <a:rPr lang="hu-HU" sz="3700" dirty="0" err="1"/>
              <a:t>to</a:t>
            </a:r>
            <a:r>
              <a:rPr lang="hu-HU" sz="3700" dirty="0"/>
              <a:t> </a:t>
            </a:r>
            <a:r>
              <a:rPr lang="hu-HU" sz="3700" dirty="0" err="1"/>
              <a:t>the</a:t>
            </a:r>
            <a:r>
              <a:rPr lang="hu-HU" sz="3700" dirty="0"/>
              <a:t> </a:t>
            </a:r>
            <a:r>
              <a:rPr lang="hu-HU" sz="3700" dirty="0" err="1"/>
              <a:t>fourth</a:t>
            </a:r>
            <a:r>
              <a:rPr lang="hu-HU" sz="3700" dirty="0"/>
              <a:t> </a:t>
            </a:r>
            <a:r>
              <a:rPr lang="hu-HU" sz="3700" dirty="0" err="1"/>
              <a:t>assessment</a:t>
            </a:r>
            <a:r>
              <a:rPr lang="hu-HU" sz="3700" dirty="0"/>
              <a:t> </a:t>
            </a:r>
            <a:r>
              <a:rPr lang="hu-HU" sz="3700" dirty="0" err="1"/>
              <a:t>report</a:t>
            </a:r>
            <a:r>
              <a:rPr lang="hu-HU" sz="3700" dirty="0"/>
              <a:t> of </a:t>
            </a:r>
            <a:r>
              <a:rPr lang="hu-HU" sz="3700" dirty="0" err="1"/>
              <a:t>the</a:t>
            </a:r>
            <a:r>
              <a:rPr lang="hu-HU" sz="3700" dirty="0"/>
              <a:t> </a:t>
            </a:r>
            <a:r>
              <a:rPr lang="hu-HU" sz="3700" dirty="0" err="1"/>
              <a:t>intergovernmental</a:t>
            </a:r>
            <a:r>
              <a:rPr lang="hu-HU" sz="3700" dirty="0"/>
              <a:t> panel </a:t>
            </a:r>
            <a:r>
              <a:rPr lang="hu-HU" sz="3700" dirty="0" err="1"/>
              <a:t>on</a:t>
            </a:r>
            <a:r>
              <a:rPr lang="hu-HU" sz="3700" dirty="0"/>
              <a:t> </a:t>
            </a:r>
            <a:r>
              <a:rPr lang="hu-HU" sz="3700" dirty="0" err="1"/>
              <a:t>climate</a:t>
            </a:r>
            <a:r>
              <a:rPr lang="hu-HU" sz="3700" dirty="0"/>
              <a:t> </a:t>
            </a:r>
            <a:r>
              <a:rPr lang="hu-HU" sz="3700" dirty="0" err="1"/>
              <a:t>change</a:t>
            </a:r>
            <a:endParaRPr lang="hu-HU" sz="3700" dirty="0"/>
          </a:p>
          <a:p>
            <a:r>
              <a:rPr lang="hu-HU" sz="3700" dirty="0"/>
              <a:t>Kádár I., Szemes I., 1994. A </a:t>
            </a:r>
            <a:r>
              <a:rPr lang="hu-HU" sz="3700" dirty="0" err="1"/>
              <a:t>nyírlugosi</a:t>
            </a:r>
            <a:r>
              <a:rPr lang="hu-HU" sz="3700" dirty="0"/>
              <a:t> tartamkísérlet 30 éve, MTA Talajtani és Agrárkémiai </a:t>
            </a:r>
            <a:r>
              <a:rPr lang="hu-HU" sz="3700" dirty="0" err="1"/>
              <a:t>Kut</a:t>
            </a:r>
            <a:r>
              <a:rPr lang="hu-HU" sz="3700" dirty="0"/>
              <a:t>. Int. Budapest, pp. 9-36., 227-230.</a:t>
            </a:r>
          </a:p>
          <a:p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9797052C-2761-B7BB-4F6C-119DEE4D2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380" y="5599792"/>
            <a:ext cx="111566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05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9B2A2D-2F93-41FE-8846-6848BF15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5" y="1097280"/>
            <a:ext cx="10702455" cy="376096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hu-HU" sz="4800" dirty="0" err="1"/>
              <a:t>Koutika</a:t>
            </a:r>
            <a:r>
              <a:rPr lang="hu-HU" sz="4800" dirty="0"/>
              <a:t>, L.S., </a:t>
            </a:r>
            <a:r>
              <a:rPr lang="hu-HU" sz="4800" dirty="0" err="1"/>
              <a:t>Vanderhoeven</a:t>
            </a:r>
            <a:r>
              <a:rPr lang="hu-HU" sz="4800" dirty="0"/>
              <a:t>, S., </a:t>
            </a:r>
            <a:r>
              <a:rPr lang="hu-HU" sz="4800" dirty="0" err="1"/>
              <a:t>Chapuis-Lardy</a:t>
            </a:r>
            <a:r>
              <a:rPr lang="hu-HU" sz="4800" dirty="0"/>
              <a:t>, L., </a:t>
            </a:r>
            <a:r>
              <a:rPr lang="hu-HU" sz="4800" dirty="0" err="1"/>
              <a:t>Dassonville</a:t>
            </a:r>
            <a:r>
              <a:rPr lang="hu-HU" sz="4800" dirty="0"/>
              <a:t>, N., </a:t>
            </a:r>
            <a:r>
              <a:rPr lang="hu-HU" sz="4800" dirty="0" err="1"/>
              <a:t>Meerts</a:t>
            </a:r>
            <a:r>
              <a:rPr lang="hu-HU" sz="4800" dirty="0"/>
              <a:t>, P., 2007. </a:t>
            </a:r>
            <a:r>
              <a:rPr lang="hu-HU" sz="4800" dirty="0" err="1"/>
              <a:t>Assessment</a:t>
            </a:r>
            <a:r>
              <a:rPr lang="hu-HU" sz="4800" dirty="0"/>
              <a:t> of </a:t>
            </a:r>
            <a:r>
              <a:rPr lang="hu-HU" sz="4800" dirty="0" err="1"/>
              <a:t>changes</a:t>
            </a:r>
            <a:r>
              <a:rPr lang="hu-HU" sz="4800" dirty="0"/>
              <a:t> in </a:t>
            </a:r>
            <a:r>
              <a:rPr lang="hu-HU" sz="4800" dirty="0" err="1"/>
              <a:t>soil</a:t>
            </a:r>
            <a:r>
              <a:rPr lang="hu-HU" sz="4800" dirty="0"/>
              <a:t> </a:t>
            </a:r>
            <a:r>
              <a:rPr lang="hu-HU" sz="4800" dirty="0" err="1"/>
              <a:t>organic</a:t>
            </a:r>
            <a:r>
              <a:rPr lang="hu-HU" sz="4800" dirty="0"/>
              <a:t> </a:t>
            </a:r>
            <a:r>
              <a:rPr lang="hu-HU" sz="4800" dirty="0" err="1"/>
              <a:t>matter</a:t>
            </a:r>
            <a:r>
              <a:rPr lang="hu-HU" sz="4800" dirty="0"/>
              <a:t> </a:t>
            </a:r>
            <a:r>
              <a:rPr lang="hu-HU" sz="4800" dirty="0" err="1"/>
              <a:t>after</a:t>
            </a:r>
            <a:r>
              <a:rPr lang="hu-HU" sz="4800" dirty="0"/>
              <a:t> </a:t>
            </a:r>
            <a:r>
              <a:rPr lang="hu-HU" sz="4800" dirty="0" err="1"/>
              <a:t>invasion</a:t>
            </a:r>
            <a:r>
              <a:rPr lang="hu-HU" sz="4800" dirty="0"/>
              <a:t> </a:t>
            </a:r>
            <a:r>
              <a:rPr lang="hu-HU" sz="4800" dirty="0" err="1"/>
              <a:t>by</a:t>
            </a:r>
            <a:r>
              <a:rPr lang="hu-HU" sz="4800" dirty="0"/>
              <a:t> </a:t>
            </a:r>
            <a:r>
              <a:rPr lang="hu-HU" sz="4800" dirty="0" err="1"/>
              <a:t>exotic</a:t>
            </a:r>
            <a:r>
              <a:rPr lang="hu-HU" sz="4800" dirty="0"/>
              <a:t> </a:t>
            </a:r>
            <a:r>
              <a:rPr lang="hu-HU" sz="4800" dirty="0" err="1"/>
              <a:t>plant</a:t>
            </a:r>
            <a:r>
              <a:rPr lang="hu-HU" sz="4800" dirty="0"/>
              <a:t> species. </a:t>
            </a:r>
            <a:r>
              <a:rPr lang="hu-HU" sz="4800" dirty="0" err="1"/>
              <a:t>Biol</a:t>
            </a:r>
            <a:r>
              <a:rPr lang="hu-HU" sz="4800" dirty="0"/>
              <a:t>. </a:t>
            </a:r>
            <a:r>
              <a:rPr lang="hu-HU" sz="4800" dirty="0" err="1"/>
              <a:t>Fertil</a:t>
            </a:r>
            <a:r>
              <a:rPr lang="hu-HU" sz="4800" dirty="0"/>
              <a:t>. </a:t>
            </a:r>
            <a:r>
              <a:rPr lang="hu-HU" sz="4800" dirty="0" err="1"/>
              <a:t>Soils</a:t>
            </a:r>
            <a:r>
              <a:rPr lang="hu-HU" sz="4800" dirty="0"/>
              <a:t> 44, 331–341</a:t>
            </a:r>
          </a:p>
          <a:p>
            <a:pPr marL="0" indent="0">
              <a:buNone/>
            </a:pPr>
            <a:r>
              <a:rPr lang="hu-HU" sz="4800" dirty="0" err="1"/>
              <a:t>Liu</a:t>
            </a:r>
            <a:r>
              <a:rPr lang="hu-HU" sz="4800" dirty="0"/>
              <a:t>, E., </a:t>
            </a:r>
            <a:r>
              <a:rPr lang="hu-HU" sz="4800" dirty="0" err="1"/>
              <a:t>Yan</a:t>
            </a:r>
            <a:r>
              <a:rPr lang="hu-HU" sz="4800" dirty="0"/>
              <a:t>, C., </a:t>
            </a:r>
            <a:r>
              <a:rPr lang="hu-HU" sz="4800" dirty="0" err="1"/>
              <a:t>Mei</a:t>
            </a:r>
            <a:r>
              <a:rPr lang="hu-HU" sz="4800" dirty="0"/>
              <a:t>, X., He, W., Bing, S. H., </a:t>
            </a:r>
            <a:r>
              <a:rPr lang="hu-HU" sz="4800" dirty="0" err="1"/>
              <a:t>Ding</a:t>
            </a:r>
            <a:r>
              <a:rPr lang="hu-HU" sz="4800" dirty="0"/>
              <a:t>, L., ... &amp; Fan, T. (2010): Long-</a:t>
            </a:r>
            <a:r>
              <a:rPr lang="hu-HU" sz="4800" dirty="0" err="1"/>
              <a:t>term</a:t>
            </a:r>
            <a:r>
              <a:rPr lang="hu-HU" sz="4800" dirty="0"/>
              <a:t> </a:t>
            </a:r>
            <a:r>
              <a:rPr lang="hu-HU" sz="4800" dirty="0" err="1"/>
              <a:t>effect</a:t>
            </a:r>
            <a:r>
              <a:rPr lang="hu-HU" sz="4800" dirty="0"/>
              <a:t> of </a:t>
            </a:r>
            <a:r>
              <a:rPr lang="hu-HU" sz="4800" dirty="0" err="1"/>
              <a:t>chemical</a:t>
            </a:r>
            <a:r>
              <a:rPr lang="hu-HU" sz="4800" dirty="0"/>
              <a:t> </a:t>
            </a:r>
            <a:r>
              <a:rPr lang="hu-HU" sz="4800" dirty="0" err="1"/>
              <a:t>fertilizer</a:t>
            </a:r>
            <a:r>
              <a:rPr lang="hu-HU" sz="4800" dirty="0"/>
              <a:t>, </a:t>
            </a:r>
            <a:r>
              <a:rPr lang="hu-HU" sz="4800" dirty="0" err="1"/>
              <a:t>straw</a:t>
            </a:r>
            <a:r>
              <a:rPr lang="hu-HU" sz="4800" dirty="0"/>
              <a:t>, and </a:t>
            </a:r>
            <a:r>
              <a:rPr lang="hu-HU" sz="4800" dirty="0" err="1"/>
              <a:t>manure</a:t>
            </a:r>
            <a:r>
              <a:rPr lang="hu-HU" sz="4800" dirty="0"/>
              <a:t> </a:t>
            </a:r>
            <a:r>
              <a:rPr lang="hu-HU" sz="4800" dirty="0" err="1"/>
              <a:t>on</a:t>
            </a:r>
            <a:r>
              <a:rPr lang="hu-HU" sz="4800" dirty="0"/>
              <a:t> </a:t>
            </a:r>
            <a:r>
              <a:rPr lang="hu-HU" sz="4800" dirty="0" err="1"/>
              <a:t>soil</a:t>
            </a:r>
            <a:r>
              <a:rPr lang="hu-HU" sz="4800" dirty="0"/>
              <a:t> </a:t>
            </a:r>
            <a:r>
              <a:rPr lang="hu-HU" sz="4800" dirty="0" err="1"/>
              <a:t>chemical</a:t>
            </a:r>
            <a:r>
              <a:rPr lang="hu-HU" sz="4800" dirty="0"/>
              <a:t> and </a:t>
            </a:r>
            <a:r>
              <a:rPr lang="hu-HU" sz="4800" dirty="0" err="1"/>
              <a:t>biological</a:t>
            </a:r>
            <a:r>
              <a:rPr lang="hu-HU" sz="4800" dirty="0"/>
              <a:t> </a:t>
            </a:r>
            <a:r>
              <a:rPr lang="hu-HU" sz="4800" dirty="0" err="1"/>
              <a:t>properties</a:t>
            </a:r>
            <a:r>
              <a:rPr lang="hu-HU" sz="4800" dirty="0"/>
              <a:t> in </a:t>
            </a:r>
            <a:r>
              <a:rPr lang="hu-HU" sz="4800" dirty="0" err="1"/>
              <a:t>northwest</a:t>
            </a:r>
            <a:r>
              <a:rPr lang="hu-HU" sz="4800" dirty="0"/>
              <a:t> </a:t>
            </a:r>
            <a:r>
              <a:rPr lang="hu-HU" sz="4800" dirty="0" err="1"/>
              <a:t>China</a:t>
            </a:r>
            <a:r>
              <a:rPr lang="hu-HU" sz="4800" dirty="0"/>
              <a:t>. </a:t>
            </a:r>
            <a:r>
              <a:rPr lang="hu-HU" sz="4800" dirty="0" err="1"/>
              <a:t>Geoderma</a:t>
            </a:r>
            <a:r>
              <a:rPr lang="hu-HU" sz="4800" dirty="0"/>
              <a:t>, 158(3-4), 173-180.</a:t>
            </a:r>
          </a:p>
          <a:p>
            <a:pPr marL="0" indent="0">
              <a:buNone/>
            </a:pPr>
            <a:r>
              <a:rPr lang="hu-HU" sz="4800" dirty="0" err="1"/>
              <a:t>Makádi</a:t>
            </a:r>
            <a:r>
              <a:rPr lang="hu-HU" sz="4800" dirty="0"/>
              <a:t>, M. – Kátai, J. – </a:t>
            </a:r>
            <a:r>
              <a:rPr lang="hu-HU" sz="4800" dirty="0" err="1"/>
              <a:t>Zsuposné</a:t>
            </a:r>
            <a:r>
              <a:rPr lang="hu-HU" sz="4800" dirty="0"/>
              <a:t>, O. Á. (2012): Nyírségi Homoktalajok termékenységének megőrzése és fenntartása. Debreceni Egyetem AGTC, pp. 7-159.</a:t>
            </a:r>
          </a:p>
          <a:p>
            <a:pPr marL="0" indent="0">
              <a:buNone/>
            </a:pPr>
            <a:r>
              <a:rPr lang="hu-HU" sz="4800" dirty="0"/>
              <a:t>Mezősi, G. (2015): Magyarország természetföldrajza, Akadémia Kiadó Zrt., Budapest, p. 394.</a:t>
            </a:r>
          </a:p>
          <a:p>
            <a:pPr marL="0" indent="0">
              <a:buNone/>
            </a:pPr>
            <a:r>
              <a:rPr lang="hu-HU" sz="4800" dirty="0"/>
              <a:t>MSZ-08-0210:1977. Talajok szervesszén-tartalmának vizsgálata. Magyar Szabvány Egyesület: Budapest, Magyarország. (Testing </a:t>
            </a:r>
            <a:r>
              <a:rPr lang="hu-HU" sz="4800" dirty="0" err="1"/>
              <a:t>organic</a:t>
            </a:r>
            <a:r>
              <a:rPr lang="hu-HU" sz="4800" dirty="0"/>
              <a:t> </a:t>
            </a:r>
            <a:r>
              <a:rPr lang="hu-HU" sz="4800" dirty="0" err="1"/>
              <a:t>carbon</a:t>
            </a:r>
            <a:r>
              <a:rPr lang="hu-HU" sz="4800" dirty="0"/>
              <a:t> </a:t>
            </a:r>
            <a:r>
              <a:rPr lang="hu-HU" sz="4800" dirty="0" err="1"/>
              <a:t>content</a:t>
            </a:r>
            <a:r>
              <a:rPr lang="hu-HU" sz="4800" dirty="0"/>
              <a:t> in </a:t>
            </a:r>
            <a:r>
              <a:rPr lang="hu-HU" sz="4800" dirty="0" err="1"/>
              <a:t>soils</a:t>
            </a:r>
            <a:r>
              <a:rPr lang="hu-HU" sz="4800" dirty="0"/>
              <a:t> (in </a:t>
            </a:r>
            <a:r>
              <a:rPr lang="hu-HU" sz="4800" dirty="0" err="1"/>
              <a:t>Hungarian</a:t>
            </a:r>
            <a:r>
              <a:rPr lang="hu-HU" sz="4800" dirty="0"/>
              <a:t>). </a:t>
            </a:r>
            <a:r>
              <a:rPr lang="hu-HU" sz="4800" dirty="0" err="1"/>
              <a:t>Hungarian</a:t>
            </a:r>
            <a:r>
              <a:rPr lang="hu-HU" sz="4800" dirty="0"/>
              <a:t> Standard </a:t>
            </a:r>
            <a:r>
              <a:rPr lang="hu-HU" sz="4800" dirty="0" err="1"/>
              <a:t>Association</a:t>
            </a:r>
            <a:r>
              <a:rPr lang="hu-HU" sz="4800" dirty="0"/>
              <a:t>: Budapest, Hungary).</a:t>
            </a:r>
          </a:p>
          <a:p>
            <a:pPr marL="0" indent="0">
              <a:buNone/>
            </a:pPr>
            <a:r>
              <a:rPr lang="hu-HU" sz="4800" dirty="0"/>
              <a:t>MSZ 08-0206/2:1978. </a:t>
            </a:r>
            <a:r>
              <a:rPr lang="hu-HU" sz="4800" dirty="0" err="1"/>
              <a:t>Determination</a:t>
            </a:r>
            <a:r>
              <a:rPr lang="hu-HU" sz="4800" dirty="0"/>
              <a:t> of </a:t>
            </a:r>
            <a:r>
              <a:rPr lang="hu-HU" sz="4800" dirty="0" err="1"/>
              <a:t>the</a:t>
            </a:r>
            <a:r>
              <a:rPr lang="hu-HU" sz="4800" dirty="0"/>
              <a:t> pH of </a:t>
            </a:r>
            <a:r>
              <a:rPr lang="hu-HU" sz="4800" dirty="0" err="1"/>
              <a:t>so</a:t>
            </a:r>
            <a:r>
              <a:rPr lang="hu-HU" sz="4800" dirty="0"/>
              <a:t>/</a:t>
            </a:r>
            <a:r>
              <a:rPr lang="hu-HU" sz="4800" dirty="0" err="1"/>
              <a:t>il</a:t>
            </a:r>
            <a:r>
              <a:rPr lang="hu-HU" sz="4800" dirty="0"/>
              <a:t> (in </a:t>
            </a:r>
            <a:r>
              <a:rPr lang="hu-HU" sz="4800" dirty="0" err="1"/>
              <a:t>Hungarian</a:t>
            </a:r>
            <a:r>
              <a:rPr lang="hu-HU" sz="4800" dirty="0"/>
              <a:t>). </a:t>
            </a:r>
            <a:r>
              <a:rPr lang="hu-HU" sz="4800" dirty="0" err="1"/>
              <a:t>Hungarian</a:t>
            </a:r>
            <a:r>
              <a:rPr lang="hu-HU" sz="4800" dirty="0"/>
              <a:t> Standard </a:t>
            </a:r>
            <a:r>
              <a:rPr lang="hu-HU" sz="4800" dirty="0" err="1"/>
              <a:t>Association</a:t>
            </a:r>
            <a:r>
              <a:rPr lang="hu-HU" sz="4800" dirty="0"/>
              <a:t>: Budapest. Hungary. </a:t>
            </a:r>
            <a:r>
              <a:rPr lang="hu-HU" sz="4800" dirty="0" err="1"/>
              <a:t>Brought</a:t>
            </a:r>
            <a:r>
              <a:rPr lang="hu-HU" sz="4800" dirty="0"/>
              <a:t> </a:t>
            </a:r>
            <a:r>
              <a:rPr lang="hu-HU" sz="4800" dirty="0" err="1"/>
              <a:t>to</a:t>
            </a:r>
            <a:r>
              <a:rPr lang="hu-HU" sz="4800" dirty="0"/>
              <a:t> </a:t>
            </a:r>
            <a:r>
              <a:rPr lang="hu-HU" sz="4800" dirty="0" err="1"/>
              <a:t>you</a:t>
            </a:r>
            <a:r>
              <a:rPr lang="hu-HU" sz="4800" dirty="0"/>
              <a:t> </a:t>
            </a:r>
            <a:r>
              <a:rPr lang="hu-HU" sz="4800" dirty="0" err="1"/>
              <a:t>by</a:t>
            </a:r>
            <a:r>
              <a:rPr lang="hu-HU" sz="4800" dirty="0"/>
              <a:t> University of Debrecen.</a:t>
            </a:r>
          </a:p>
          <a:p>
            <a:pPr marL="0" indent="0">
              <a:buNone/>
            </a:pPr>
            <a:r>
              <a:rPr lang="hu-HU" sz="4800" dirty="0"/>
              <a:t>MSZ-08-0458:1980. Talajok összes nitrogéntartalmának meghatározása. Magyar Szabvány Egyesület: Budapest, Magyarország. (</a:t>
            </a:r>
            <a:r>
              <a:rPr lang="hu-HU" sz="4800" dirty="0" err="1"/>
              <a:t>Determination</a:t>
            </a:r>
            <a:r>
              <a:rPr lang="hu-HU" sz="4800" dirty="0"/>
              <a:t> of </a:t>
            </a:r>
            <a:r>
              <a:rPr lang="hu-HU" sz="4800" dirty="0" err="1"/>
              <a:t>total</a:t>
            </a:r>
            <a:r>
              <a:rPr lang="hu-HU" sz="4800" dirty="0"/>
              <a:t> </a:t>
            </a:r>
            <a:r>
              <a:rPr lang="hu-HU" sz="4800" dirty="0" err="1"/>
              <a:t>nitrogen</a:t>
            </a:r>
            <a:r>
              <a:rPr lang="hu-HU" sz="4800" dirty="0"/>
              <a:t> </a:t>
            </a:r>
            <a:r>
              <a:rPr lang="hu-HU" sz="4800" dirty="0" err="1"/>
              <a:t>content</a:t>
            </a:r>
            <a:r>
              <a:rPr lang="hu-HU" sz="4800" dirty="0"/>
              <a:t> in </a:t>
            </a:r>
            <a:r>
              <a:rPr lang="hu-HU" sz="4800" dirty="0" err="1"/>
              <a:t>soils</a:t>
            </a:r>
            <a:r>
              <a:rPr lang="hu-HU" sz="4800" dirty="0"/>
              <a:t> (in </a:t>
            </a:r>
            <a:r>
              <a:rPr lang="hu-HU" sz="4800" dirty="0" err="1"/>
              <a:t>Hungarian</a:t>
            </a:r>
            <a:r>
              <a:rPr lang="hu-HU" sz="4800" dirty="0"/>
              <a:t>). </a:t>
            </a:r>
            <a:r>
              <a:rPr lang="hu-HU" sz="4800" dirty="0" err="1"/>
              <a:t>Hungarian</a:t>
            </a:r>
            <a:r>
              <a:rPr lang="hu-HU" sz="4800" dirty="0"/>
              <a:t> Standard </a:t>
            </a:r>
            <a:r>
              <a:rPr lang="hu-HU" sz="4800" dirty="0" err="1"/>
              <a:t>Association</a:t>
            </a:r>
            <a:r>
              <a:rPr lang="hu-HU" sz="4800" dirty="0"/>
              <a:t>: Budapest, Hungary).</a:t>
            </a:r>
          </a:p>
          <a:p>
            <a:pPr marL="0" indent="0">
              <a:buNone/>
            </a:pPr>
            <a:r>
              <a:rPr lang="hu-HU" sz="4800" dirty="0" err="1"/>
              <a:t>Schinner</a:t>
            </a:r>
            <a:r>
              <a:rPr lang="hu-HU" sz="4800" dirty="0"/>
              <a:t>, F., R. </a:t>
            </a:r>
            <a:r>
              <a:rPr lang="hu-HU" sz="4800" dirty="0" err="1"/>
              <a:t>Öhlinger</a:t>
            </a:r>
            <a:r>
              <a:rPr lang="hu-HU" sz="4800" dirty="0"/>
              <a:t>, E. </a:t>
            </a:r>
            <a:r>
              <a:rPr lang="hu-HU" sz="4800" dirty="0" err="1"/>
              <a:t>Kandeler</a:t>
            </a:r>
            <a:r>
              <a:rPr lang="hu-HU" sz="4800" dirty="0"/>
              <a:t>, and R. </a:t>
            </a:r>
            <a:r>
              <a:rPr lang="hu-HU" sz="4800" dirty="0" err="1"/>
              <a:t>Marges</a:t>
            </a:r>
            <a:r>
              <a:rPr lang="hu-HU" sz="4800" dirty="0"/>
              <a:t> in, </a:t>
            </a:r>
            <a:r>
              <a:rPr lang="hu-HU" sz="4800" dirty="0" err="1"/>
              <a:t>ed</a:t>
            </a:r>
            <a:r>
              <a:rPr lang="hu-HU" sz="4800" dirty="0"/>
              <a:t>. 1996. Berlin, Heidelberg, New York: Springer-</a:t>
            </a:r>
            <a:r>
              <a:rPr lang="hu-HU" sz="4800" dirty="0" err="1"/>
              <a:t>Verlag</a:t>
            </a:r>
            <a:r>
              <a:rPr lang="hu-HU" sz="4800" dirty="0"/>
              <a:t>. 435. ISBN-13: 978-3-642- 64633-1.</a:t>
            </a:r>
          </a:p>
          <a:p>
            <a:pPr marL="0" indent="0">
              <a:buNone/>
            </a:pPr>
            <a:r>
              <a:rPr lang="hu-HU" sz="4800" dirty="0"/>
              <a:t>Szegi J. (1979): Talajmikrobiológiai vizsgálati módszerek. Mezőgazdasági Kiadó. Budapest. p. 250-256.</a:t>
            </a:r>
          </a:p>
          <a:p>
            <a:pPr marL="0" indent="0">
              <a:buNone/>
            </a:pPr>
            <a:r>
              <a:rPr lang="hu-HU" sz="4800" dirty="0" err="1"/>
              <a:t>Szemerédy</a:t>
            </a:r>
            <a:r>
              <a:rPr lang="hu-HU" sz="4800" dirty="0"/>
              <a:t> M. (2007): Az erdőspuszták parkerdei, Nyomdaipari Szolgáltató Kft. Debrecen, pp. 175.</a:t>
            </a:r>
          </a:p>
          <a:p>
            <a:pPr marL="0" indent="0">
              <a:buNone/>
            </a:pPr>
            <a:r>
              <a:rPr lang="hu-HU" sz="4800" dirty="0" err="1"/>
              <a:t>Vanderhoeven</a:t>
            </a:r>
            <a:r>
              <a:rPr lang="hu-HU" sz="4800" dirty="0"/>
              <a:t>, S., </a:t>
            </a:r>
            <a:r>
              <a:rPr lang="hu-HU" sz="4800" dirty="0" err="1"/>
              <a:t>Dassonville</a:t>
            </a:r>
            <a:r>
              <a:rPr lang="hu-HU" sz="4800" dirty="0"/>
              <a:t>, N., </a:t>
            </a:r>
            <a:r>
              <a:rPr lang="hu-HU" sz="4800" dirty="0" err="1"/>
              <a:t>Meerts</a:t>
            </a:r>
            <a:r>
              <a:rPr lang="hu-HU" sz="4800" dirty="0"/>
              <a:t>, P., 2005. </a:t>
            </a:r>
            <a:r>
              <a:rPr lang="hu-HU" sz="4800" dirty="0" err="1"/>
              <a:t>Increased</a:t>
            </a:r>
            <a:r>
              <a:rPr lang="hu-HU" sz="4800" dirty="0"/>
              <a:t> </a:t>
            </a:r>
            <a:r>
              <a:rPr lang="hu-HU" sz="4800" dirty="0" err="1"/>
              <a:t>topsoil</a:t>
            </a:r>
            <a:r>
              <a:rPr lang="hu-HU" sz="4800" dirty="0"/>
              <a:t> </a:t>
            </a:r>
            <a:r>
              <a:rPr lang="hu-HU" sz="4800" dirty="0" err="1"/>
              <a:t>mineral</a:t>
            </a:r>
            <a:r>
              <a:rPr lang="hu-HU" sz="4800" dirty="0"/>
              <a:t> </a:t>
            </a:r>
            <a:r>
              <a:rPr lang="hu-HU" sz="4800" dirty="0" err="1"/>
              <a:t>nutrient</a:t>
            </a:r>
            <a:r>
              <a:rPr lang="hu-HU" sz="4800" dirty="0"/>
              <a:t> </a:t>
            </a:r>
            <a:r>
              <a:rPr lang="hu-HU" sz="4800" dirty="0" err="1"/>
              <a:t>concentrations</a:t>
            </a:r>
            <a:r>
              <a:rPr lang="hu-HU" sz="4800" dirty="0"/>
              <a:t> </a:t>
            </a:r>
            <a:r>
              <a:rPr lang="hu-HU" sz="4800" dirty="0" err="1"/>
              <a:t>under</a:t>
            </a:r>
            <a:r>
              <a:rPr lang="hu-HU" sz="4800" dirty="0"/>
              <a:t> </a:t>
            </a:r>
            <a:r>
              <a:rPr lang="hu-HU" sz="4800" dirty="0" err="1"/>
              <a:t>exotic</a:t>
            </a:r>
            <a:r>
              <a:rPr lang="hu-HU" sz="4800" dirty="0"/>
              <a:t> </a:t>
            </a:r>
            <a:r>
              <a:rPr lang="hu-HU" sz="4800" dirty="0" err="1"/>
              <a:t>invasive</a:t>
            </a:r>
            <a:r>
              <a:rPr lang="hu-HU" sz="4800" dirty="0"/>
              <a:t> </a:t>
            </a:r>
            <a:r>
              <a:rPr lang="hu-HU" sz="4800" dirty="0" err="1"/>
              <a:t>plants</a:t>
            </a:r>
            <a:r>
              <a:rPr lang="hu-HU" sz="4800" dirty="0"/>
              <a:t> in Belgium. </a:t>
            </a:r>
            <a:r>
              <a:rPr lang="hu-HU" sz="4800" dirty="0" err="1"/>
              <a:t>Plant</a:t>
            </a:r>
            <a:r>
              <a:rPr lang="hu-HU" sz="4800" dirty="0"/>
              <a:t> </a:t>
            </a:r>
            <a:r>
              <a:rPr lang="hu-HU" sz="4800" dirty="0" err="1"/>
              <a:t>Soil</a:t>
            </a:r>
            <a:r>
              <a:rPr lang="hu-HU" sz="4800" dirty="0"/>
              <a:t> 275, 169–179.</a:t>
            </a:r>
          </a:p>
          <a:p>
            <a:pPr marL="0" indent="0">
              <a:buNone/>
            </a:pPr>
            <a:r>
              <a:rPr lang="hu-HU" sz="4800" dirty="0" err="1"/>
              <a:t>Verheyen</a:t>
            </a:r>
            <a:r>
              <a:rPr lang="hu-HU" sz="4800" dirty="0"/>
              <a:t>, K., </a:t>
            </a:r>
            <a:r>
              <a:rPr lang="hu-HU" sz="4800" dirty="0" err="1"/>
              <a:t>Vanhellemont</a:t>
            </a:r>
            <a:r>
              <a:rPr lang="hu-HU" sz="4800" dirty="0"/>
              <a:t>, M., Stock, T., </a:t>
            </a:r>
            <a:r>
              <a:rPr lang="hu-HU" sz="4800" dirty="0" err="1"/>
              <a:t>Hermy</a:t>
            </a:r>
            <a:r>
              <a:rPr lang="hu-HU" sz="4800" dirty="0"/>
              <a:t>, M., 2007. </a:t>
            </a:r>
            <a:r>
              <a:rPr lang="hu-HU" sz="4800" dirty="0" err="1"/>
              <a:t>Predicting</a:t>
            </a:r>
            <a:r>
              <a:rPr lang="hu-HU" sz="4800" dirty="0"/>
              <a:t> </a:t>
            </a:r>
            <a:r>
              <a:rPr lang="hu-HU" sz="4800" dirty="0" err="1"/>
              <a:t>patterns</a:t>
            </a:r>
            <a:r>
              <a:rPr lang="hu-HU" sz="4800" dirty="0"/>
              <a:t> of </a:t>
            </a:r>
            <a:r>
              <a:rPr lang="hu-HU" sz="4800" dirty="0" err="1"/>
              <a:t>invasion</a:t>
            </a:r>
            <a:r>
              <a:rPr lang="hu-HU" sz="4800" dirty="0"/>
              <a:t> </a:t>
            </a:r>
            <a:r>
              <a:rPr lang="hu-HU" sz="4800" dirty="0" err="1"/>
              <a:t>by</a:t>
            </a:r>
            <a:r>
              <a:rPr lang="hu-HU" sz="4800" dirty="0"/>
              <a:t> </a:t>
            </a:r>
            <a:r>
              <a:rPr lang="hu-HU" sz="4800" dirty="0" err="1"/>
              <a:t>Prunus</a:t>
            </a:r>
            <a:r>
              <a:rPr lang="hu-HU" sz="4800" dirty="0"/>
              <a:t> </a:t>
            </a:r>
            <a:r>
              <a:rPr lang="hu-HU" sz="4800" dirty="0" err="1"/>
              <a:t>serotina</a:t>
            </a:r>
            <a:r>
              <a:rPr lang="hu-HU" sz="4800" dirty="0"/>
              <a:t> </a:t>
            </a:r>
            <a:r>
              <a:rPr lang="hu-HU" sz="4800" dirty="0" err="1"/>
              <a:t>Ehrh</a:t>
            </a:r>
            <a:r>
              <a:rPr lang="hu-HU" sz="4800" dirty="0"/>
              <a:t>. in </a:t>
            </a:r>
            <a:r>
              <a:rPr lang="hu-HU" sz="4800" dirty="0" err="1"/>
              <a:t>Flanders</a:t>
            </a:r>
            <a:r>
              <a:rPr lang="hu-HU" sz="4800" dirty="0"/>
              <a:t> (Belgium) and </a:t>
            </a:r>
            <a:r>
              <a:rPr lang="hu-HU" sz="4800" dirty="0" err="1"/>
              <a:t>its</a:t>
            </a:r>
            <a:r>
              <a:rPr lang="hu-HU" sz="4800" dirty="0"/>
              <a:t> </a:t>
            </a:r>
            <a:r>
              <a:rPr lang="hu-HU" sz="4800" dirty="0" err="1"/>
              <a:t>impact</a:t>
            </a:r>
            <a:r>
              <a:rPr lang="hu-HU" sz="4800" dirty="0"/>
              <a:t> </a:t>
            </a:r>
            <a:r>
              <a:rPr lang="hu-HU" sz="4800" dirty="0" err="1"/>
              <a:t>on</a:t>
            </a:r>
            <a:r>
              <a:rPr lang="hu-HU" sz="4800" dirty="0"/>
              <a:t> </a:t>
            </a:r>
            <a:r>
              <a:rPr lang="hu-HU" sz="4800" dirty="0" err="1"/>
              <a:t>the</a:t>
            </a:r>
            <a:r>
              <a:rPr lang="hu-HU" sz="4800" dirty="0"/>
              <a:t> </a:t>
            </a:r>
            <a:r>
              <a:rPr lang="hu-HU" sz="4800" dirty="0" err="1"/>
              <a:t>forest</a:t>
            </a:r>
            <a:r>
              <a:rPr lang="hu-HU" sz="4800" dirty="0"/>
              <a:t> </a:t>
            </a:r>
            <a:r>
              <a:rPr lang="hu-HU" sz="4800" dirty="0" err="1"/>
              <a:t>understorey</a:t>
            </a:r>
            <a:r>
              <a:rPr lang="hu-HU" sz="4800" dirty="0"/>
              <a:t> </a:t>
            </a:r>
            <a:r>
              <a:rPr lang="hu-HU" sz="4800" dirty="0" err="1"/>
              <a:t>community</a:t>
            </a:r>
            <a:r>
              <a:rPr lang="hu-HU" sz="4800" dirty="0"/>
              <a:t>. </a:t>
            </a:r>
            <a:r>
              <a:rPr lang="hu-HU" sz="4800" dirty="0" err="1"/>
              <a:t>Divers</a:t>
            </a:r>
            <a:r>
              <a:rPr lang="hu-HU" sz="4800" dirty="0"/>
              <a:t>. </a:t>
            </a:r>
            <a:r>
              <a:rPr lang="hu-HU" sz="4800" dirty="0" err="1"/>
              <a:t>Distrib</a:t>
            </a:r>
            <a:r>
              <a:rPr lang="hu-HU" sz="4800" dirty="0"/>
              <a:t>. 13, 487–497.</a:t>
            </a:r>
          </a:p>
          <a:p>
            <a:pPr marL="0" indent="0">
              <a:buNone/>
            </a:pPr>
            <a:r>
              <a:rPr lang="hu-HU" sz="4800" dirty="0"/>
              <a:t>Von </a:t>
            </a:r>
            <a:r>
              <a:rPr lang="hu-HU" sz="4800" dirty="0" err="1"/>
              <a:t>Mersi</a:t>
            </a:r>
            <a:r>
              <a:rPr lang="hu-HU" sz="4800" dirty="0"/>
              <a:t>, W.; </a:t>
            </a:r>
            <a:r>
              <a:rPr lang="hu-HU" sz="4800" dirty="0" err="1"/>
              <a:t>Schinner</a:t>
            </a:r>
            <a:r>
              <a:rPr lang="hu-HU" sz="4800" dirty="0"/>
              <a:t>, F. </a:t>
            </a:r>
            <a:r>
              <a:rPr lang="hu-HU" sz="4800" dirty="0" err="1"/>
              <a:t>Dehydrogenase</a:t>
            </a:r>
            <a:r>
              <a:rPr lang="hu-HU" sz="4800" dirty="0"/>
              <a:t> </a:t>
            </a:r>
            <a:r>
              <a:rPr lang="hu-HU" sz="4800" dirty="0" err="1"/>
              <a:t>activity</a:t>
            </a:r>
            <a:r>
              <a:rPr lang="hu-HU" sz="4800" dirty="0"/>
              <a:t> </a:t>
            </a:r>
            <a:r>
              <a:rPr lang="hu-HU" sz="4800" dirty="0" err="1"/>
              <a:t>with</a:t>
            </a:r>
            <a:r>
              <a:rPr lang="hu-HU" sz="4800" dirty="0"/>
              <a:t> </a:t>
            </a:r>
            <a:r>
              <a:rPr lang="hu-HU" sz="4800" dirty="0" err="1"/>
              <a:t>the</a:t>
            </a:r>
            <a:r>
              <a:rPr lang="hu-HU" sz="4800" dirty="0"/>
              <a:t> </a:t>
            </a:r>
            <a:r>
              <a:rPr lang="hu-HU" sz="4800" dirty="0" err="1"/>
              <a:t>substrate</a:t>
            </a:r>
            <a:r>
              <a:rPr lang="hu-HU" sz="4800" dirty="0"/>
              <a:t> INT. </a:t>
            </a:r>
            <a:r>
              <a:rPr lang="hu-HU" sz="4800" dirty="0" err="1"/>
              <a:t>Methods</a:t>
            </a:r>
            <a:r>
              <a:rPr lang="hu-HU" sz="4800" dirty="0"/>
              <a:t> in </a:t>
            </a:r>
            <a:r>
              <a:rPr lang="hu-HU" sz="4800" dirty="0" err="1"/>
              <a:t>soil</a:t>
            </a:r>
            <a:r>
              <a:rPr lang="hu-HU" sz="4800" dirty="0"/>
              <a:t> </a:t>
            </a:r>
            <a:r>
              <a:rPr lang="hu-HU" sz="4800" dirty="0" err="1"/>
              <a:t>biology</a:t>
            </a:r>
            <a:r>
              <a:rPr lang="hu-HU" sz="4800" dirty="0"/>
              <a:t>. Springer, Berlin, 1996, 243-245.</a:t>
            </a: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00E75F5-026F-C55A-7B5D-84317C114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045" y="5688603"/>
            <a:ext cx="1115665" cy="1085182"/>
          </a:xfrm>
          <a:prstGeom prst="rect">
            <a:avLst/>
          </a:prstGeom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id="{99DD6425-1A4F-572F-DA82-82633F40DDD9}"/>
              </a:ext>
            </a:extLst>
          </p:cNvPr>
          <p:cNvSpPr txBox="1">
            <a:spLocks/>
          </p:cNvSpPr>
          <p:nvPr/>
        </p:nvSpPr>
        <p:spPr>
          <a:xfrm>
            <a:off x="135925" y="64529"/>
            <a:ext cx="4650760" cy="714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latin typeface="+mn-lt"/>
              </a:rPr>
              <a:t>Irodalomjegyzék II.</a:t>
            </a:r>
          </a:p>
        </p:txBody>
      </p:sp>
    </p:spTree>
    <p:extLst>
      <p:ext uri="{BB962C8B-B14F-4D97-AF65-F5344CB8AC3E}">
        <p14:creationId xmlns:p14="http://schemas.microsoft.com/office/powerpoint/2010/main" val="2223913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7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99" y="78053"/>
            <a:ext cx="10515600" cy="791542"/>
          </a:xfrm>
        </p:spPr>
        <p:txBody>
          <a:bodyPr/>
          <a:lstStyle/>
          <a:p>
            <a:pPr algn="ctr"/>
            <a:r>
              <a:rPr lang="hu-HU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Köszönöm a figyelmet!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1B7175A-25D2-B23F-E95F-70BFEF646506}"/>
              </a:ext>
            </a:extLst>
          </p:cNvPr>
          <p:cNvSpPr txBox="1"/>
          <p:nvPr/>
        </p:nvSpPr>
        <p:spPr>
          <a:xfrm>
            <a:off x="672239" y="1739483"/>
            <a:ext cx="41346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0"/>
              <a:tabLst/>
              <a:defRPr/>
            </a:pP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Kép,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err="1">
                <a:solidFill>
                  <a:prstClr val="white"/>
                </a:solidFill>
                <a:latin typeface="Calibri" panose="020F0502020204030204"/>
              </a:rPr>
              <a:t>Veg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etációs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időszak közepe (július) a </a:t>
            </a:r>
            <a:r>
              <a:rPr lang="hu-HU" dirty="0">
                <a:solidFill>
                  <a:prstClr val="white"/>
                </a:solidFill>
                <a:latin typeface="Calibri" panose="020F0502020204030204"/>
              </a:rPr>
              <a:t>D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ebreceni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Erdőspusztákon, 2024.07.22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Fotó: Kocsis István Attila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D0E59A52-D16F-CFB7-9CEC-33058BC81C17}"/>
              </a:ext>
            </a:extLst>
          </p:cNvPr>
          <p:cNvSpPr txBox="1"/>
          <p:nvPr/>
        </p:nvSpPr>
        <p:spPr>
          <a:xfrm>
            <a:off x="327644" y="4667220"/>
            <a:ext cx="4668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solidFill>
                  <a:prstClr val="white"/>
                </a:solidFill>
                <a:latin typeface="Calibri" panose="020F0502020204030204"/>
              </a:rPr>
              <a:t>e-mail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kocsis.istvanattila@agr.unideb.hu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48A45D0-24EA-0BE4-5C53-228E4D167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20" y="5454664"/>
            <a:ext cx="3670110" cy="126807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8699CE5-3114-5FF7-DA9F-5185DFA47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263" y="5606764"/>
            <a:ext cx="1115665" cy="1085182"/>
          </a:xfrm>
          <a:prstGeom prst="rect">
            <a:avLst/>
          </a:prstGeom>
        </p:spPr>
      </p:pic>
      <p:pic>
        <p:nvPicPr>
          <p:cNvPr id="9" name="Kép 8" descr="A képen kültéri, növény, fa, tölgy látható&#10;&#10;Automatikusan generált leírás">
            <a:extLst>
              <a:ext uri="{FF2B5EF4-FFF2-40B4-BE49-F238E27FC236}">
                <a16:creationId xmlns:a16="http://schemas.microsoft.com/office/drawing/2014/main" id="{DEAB56A4-77F9-38C3-C5AC-AD194F6DD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22" y="849145"/>
            <a:ext cx="7066946" cy="530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49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9876" y="216374"/>
            <a:ext cx="9135386" cy="837599"/>
          </a:xfrm>
        </p:spPr>
        <p:txBody>
          <a:bodyPr/>
          <a:lstStyle/>
          <a:p>
            <a:endParaRPr lang="hu-HU" dirty="0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F35E7C67-FB85-43AA-AF07-C68159165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49742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E051D4A-F6D8-4840-1E37-623243C71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048" y="5556444"/>
            <a:ext cx="111566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97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45" y="154468"/>
            <a:ext cx="3172571" cy="702304"/>
          </a:xfrm>
        </p:spPr>
        <p:txBody>
          <a:bodyPr>
            <a:normAutofit/>
          </a:bodyPr>
          <a:lstStyle/>
          <a:p>
            <a:r>
              <a:rPr lang="hu-HU" sz="4000" dirty="0">
                <a:latin typeface="+mn-lt"/>
              </a:rPr>
              <a:t>Előzmények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43F0CD7-FC66-FBCB-64E8-7A0C6161B394}"/>
              </a:ext>
            </a:extLst>
          </p:cNvPr>
          <p:cNvSpPr txBox="1"/>
          <p:nvPr/>
        </p:nvSpPr>
        <p:spPr>
          <a:xfrm>
            <a:off x="0" y="856772"/>
            <a:ext cx="6096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Termőhely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  <a:defRPr/>
            </a:pPr>
            <a:r>
              <a:rPr kumimoji="0" lang="hu-HU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Szerkezet</a:t>
            </a:r>
            <a:r>
              <a:rPr kumimoji="0" lang="hu-HU" sz="2400" b="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hu-HU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nélküli,</a:t>
            </a:r>
            <a:r>
              <a:rPr kumimoji="0" lang="hu-HU" sz="2400" b="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hu-HU" sz="2400" b="1" dirty="0">
                <a:solidFill>
                  <a:prstClr val="black"/>
                </a:solidFill>
                <a:latin typeface="Calibri" panose="020F0502020204030204"/>
              </a:rPr>
              <a:t>alacsony</a:t>
            </a:r>
            <a:r>
              <a:rPr kumimoji="0" lang="hu-HU" sz="2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szerves</a:t>
            </a:r>
            <a:r>
              <a:rPr kumimoji="0" lang="hu-HU" sz="2400" b="1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anyag tartalmú</a:t>
            </a:r>
            <a:r>
              <a:rPr kumimoji="0" lang="hu-HU" sz="2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homoktalajok</a:t>
            </a:r>
            <a:r>
              <a:rPr kumimoji="0" lang="hu-HU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,</a:t>
            </a:r>
            <a:r>
              <a:rPr kumimoji="0" lang="hu-HU" sz="2400" b="0" i="0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hu-HU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erősen savanyú </a:t>
            </a:r>
            <a:r>
              <a:rPr lang="hu-HU" sz="2400" dirty="0">
                <a:solidFill>
                  <a:prstClr val="black"/>
                </a:solidFill>
              </a:rPr>
              <a:t>kémhatással, Jellemző talajtípus: </a:t>
            </a:r>
            <a:r>
              <a:rPr lang="hu-HU" sz="2400" u="sng" dirty="0">
                <a:solidFill>
                  <a:prstClr val="black"/>
                </a:solidFill>
              </a:rPr>
              <a:t>humuszos homok</a:t>
            </a:r>
            <a:r>
              <a:rPr lang="hu-HU" sz="2400" dirty="0">
                <a:solidFill>
                  <a:prstClr val="black"/>
                </a:solidFill>
              </a:rPr>
              <a:t> (Hu% ≤ 1); víz- és tápanyag-ellátottsága kedvezőtlen, mélyebb fekvésű területeken kedvezőbb </a:t>
            </a:r>
            <a:r>
              <a:rPr lang="hu-HU" sz="2400" u="sng" dirty="0">
                <a:solidFill>
                  <a:prstClr val="black"/>
                </a:solidFill>
              </a:rPr>
              <a:t>réti talajokkal.</a:t>
            </a:r>
          </a:p>
          <a:p>
            <a:pPr marL="800100" lvl="1" indent="-342900" algn="just">
              <a:buFont typeface="Wingdings" panose="05000000000000000000" pitchFamily="2" charset="2"/>
              <a:buChar char="Ø"/>
              <a:defRPr/>
            </a:pPr>
            <a:endParaRPr kumimoji="0" lang="hu-HU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800100" lvl="1" indent="-342900" algn="just">
              <a:buFont typeface="Wingdings" panose="05000000000000000000" pitchFamily="2" charset="2"/>
              <a:buChar char="Ø"/>
              <a:defRPr/>
            </a:pPr>
            <a:r>
              <a:rPr lang="hu-HU" sz="2400" b="1" dirty="0">
                <a:solidFill>
                  <a:prstClr val="black"/>
                </a:solidFill>
                <a:latin typeface="Calibri" panose="020F0502020204030204"/>
              </a:rPr>
              <a:t>Aszály</a:t>
            </a:r>
            <a:r>
              <a:rPr lang="hu-HU" sz="2400" dirty="0">
                <a:solidFill>
                  <a:prstClr val="black"/>
                </a:solidFill>
                <a:latin typeface="Calibri" panose="020F0502020204030204"/>
              </a:rPr>
              <a:t> (csapadék hiány + légköri forróság együttes hatása), szélkárok, évszaki eltolódás, elmaradás.</a:t>
            </a:r>
            <a:endParaRPr kumimoji="0" lang="hu-HU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ép 3" descr="A képen növény, fa, kültéri, ég látható&#10;&#10;Automatikusan generált leírás">
            <a:extLst>
              <a:ext uri="{FF2B5EF4-FFF2-40B4-BE49-F238E27FC236}">
                <a16:creationId xmlns:a16="http://schemas.microsoft.com/office/drawing/2014/main" id="{E9664CBD-1B3C-E79A-13C2-7102708B0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3"/>
          <a:stretch/>
        </p:blipFill>
        <p:spPr>
          <a:xfrm rot="10800000">
            <a:off x="6461760" y="581752"/>
            <a:ext cx="5582952" cy="452298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C8A13B2-40F0-65DD-E463-480C9C1A3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929" y="5772818"/>
            <a:ext cx="1115665" cy="1085182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5204D893-EC55-5AFA-7B03-133A4CB0D18C}"/>
              </a:ext>
            </a:extLst>
          </p:cNvPr>
          <p:cNvSpPr txBox="1"/>
          <p:nvPr/>
        </p:nvSpPr>
        <p:spPr>
          <a:xfrm>
            <a:off x="6461760" y="5308730"/>
            <a:ext cx="54784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+mj-lt"/>
              <a:buAutoNum type="arabicPeriod" startAt="2"/>
            </a:pPr>
            <a:r>
              <a:rPr lang="hu-HU" b="1" dirty="0"/>
              <a:t>Kép</a:t>
            </a:r>
            <a:r>
              <a:rPr lang="hu-HU" dirty="0"/>
              <a:t>, Debrecen-Haláp KST lombvesztés augusztus</a:t>
            </a:r>
          </a:p>
          <a:p>
            <a:r>
              <a:rPr lang="hu-HU" dirty="0"/>
              <a:t>	Fotó: Kocsis István Attila, 2024</a:t>
            </a:r>
          </a:p>
        </p:txBody>
      </p:sp>
    </p:spTree>
    <p:extLst>
      <p:ext uri="{BB962C8B-B14F-4D97-AF65-F5344CB8AC3E}">
        <p14:creationId xmlns:p14="http://schemas.microsoft.com/office/powerpoint/2010/main" val="140277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14" y="159055"/>
            <a:ext cx="11656612" cy="1014980"/>
          </a:xfrm>
        </p:spPr>
        <p:txBody>
          <a:bodyPr>
            <a:noAutofit/>
          </a:bodyPr>
          <a:lstStyle/>
          <a:p>
            <a:pPr algn="ctr"/>
            <a:r>
              <a:rPr lang="hu-HU" sz="4000" dirty="0">
                <a:latin typeface="+mn-lt"/>
              </a:rPr>
              <a:t>Termőhelyi körülmények változása az Erdőspusztákon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9B2A2D-2F93-41FE-8846-6848BF15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32728" y="5968991"/>
            <a:ext cx="1115665" cy="352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1400" dirty="0"/>
              <a:t>Forrás: KSH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2A93E50-FD12-C493-02EB-2A1F91CA775B}"/>
              </a:ext>
            </a:extLst>
          </p:cNvPr>
          <p:cNvSpPr txBox="1"/>
          <p:nvPr/>
        </p:nvSpPr>
        <p:spPr>
          <a:xfrm>
            <a:off x="6388167" y="4854256"/>
            <a:ext cx="5568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ábra </a:t>
            </a: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Debrecen évi középhőmérséklet adatainak alakulása (2014-2023)</a:t>
            </a:r>
            <a:endParaRPr kumimoji="0" lang="hu-HU" sz="11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7A3B3D32-F869-D8BD-4AF1-87A2A47C657C}"/>
              </a:ext>
            </a:extLst>
          </p:cNvPr>
          <p:cNvSpPr txBox="1"/>
          <p:nvPr/>
        </p:nvSpPr>
        <p:spPr>
          <a:xfrm>
            <a:off x="20799" y="485425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ábra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Debrecen évi középhőmérséklet adatainak alakulása (1914-1923)</a:t>
            </a:r>
            <a:endParaRPr kumimoji="0" lang="hu-HU" sz="11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5D5C063-D2F5-A504-6F3F-940897F7F4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395415"/>
              </p:ext>
            </p:extLst>
          </p:nvPr>
        </p:nvGraphicFramePr>
        <p:xfrm>
          <a:off x="6535973" y="1265375"/>
          <a:ext cx="5122030" cy="3667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118237AF-1094-43CA-A23E-382B7F956E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1110862"/>
              </p:ext>
            </p:extLst>
          </p:nvPr>
        </p:nvGraphicFramePr>
        <p:xfrm>
          <a:off x="533998" y="1265375"/>
          <a:ext cx="5121083" cy="3588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Kép 3">
            <a:extLst>
              <a:ext uri="{FF2B5EF4-FFF2-40B4-BE49-F238E27FC236}">
                <a16:creationId xmlns:a16="http://schemas.microsoft.com/office/drawing/2014/main" id="{D66306AF-4432-0C9E-E074-3B57B6C1C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000" y="5683963"/>
            <a:ext cx="111566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47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38" y="0"/>
            <a:ext cx="3798630" cy="1325563"/>
          </a:xfrm>
        </p:spPr>
        <p:txBody>
          <a:bodyPr>
            <a:normAutofit/>
          </a:bodyPr>
          <a:lstStyle/>
          <a:p>
            <a:r>
              <a:rPr lang="hu-HU" sz="4000" dirty="0">
                <a:latin typeface="+mn-lt"/>
              </a:rPr>
              <a:t>Témafelvetés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49B2A2D-2F93-41FE-8846-6848BF15D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07" y="1110959"/>
            <a:ext cx="11679401" cy="90523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hu-H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klimatikus viszonyok kedvezőtlen alakulása a vizsgált területen: </a:t>
            </a:r>
            <a:r>
              <a:rPr lang="hu-H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hőmérséklet emelkedés, csapadék eloszlásának és intenzitásának </a:t>
            </a:r>
            <a:r>
              <a:rPr lang="hu-HU" sz="22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szélsőséges</a:t>
            </a:r>
            <a:r>
              <a:rPr lang="hu-H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megjelenései, szélkárok gyakorisága növekszik.</a:t>
            </a:r>
            <a:endParaRPr lang="hu-HU" sz="2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hu-HU" sz="2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hu-HU" sz="2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DC78130-FEF3-862B-7BBC-6C5D73EBAC67}"/>
              </a:ext>
            </a:extLst>
          </p:cNvPr>
          <p:cNvSpPr txBox="1"/>
          <p:nvPr/>
        </p:nvSpPr>
        <p:spPr>
          <a:xfrm>
            <a:off x="1018526" y="4216179"/>
            <a:ext cx="3490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Kép,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 Dél-Nyírség elhelyezkedése az Alföldön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Forrás: internet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48BA57B-B734-0333-FEF7-EEE4D0936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263" y="2641820"/>
            <a:ext cx="2467151" cy="157435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7048B8F-1366-7F81-48B3-C91299490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074" y="5737809"/>
            <a:ext cx="1115665" cy="1085182"/>
          </a:xfrm>
          <a:prstGeom prst="rect">
            <a:avLst/>
          </a:prstGeom>
        </p:spPr>
      </p:pic>
      <p:pic>
        <p:nvPicPr>
          <p:cNvPr id="9" name="Kép 8" descr="A képen szöveg, térkép, atlasz látható&#10;&#10;Automatikusan generált leírás">
            <a:extLst>
              <a:ext uri="{FF2B5EF4-FFF2-40B4-BE49-F238E27FC236}">
                <a16:creationId xmlns:a16="http://schemas.microsoft.com/office/drawing/2014/main" id="{6624014C-85E9-7C37-FA28-D5CCF495A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76" y="2156560"/>
            <a:ext cx="7337052" cy="3161273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EE2E9638-B520-72A5-C125-AB1369A1A810}"/>
              </a:ext>
            </a:extLst>
          </p:cNvPr>
          <p:cNvSpPr txBox="1"/>
          <p:nvPr/>
        </p:nvSpPr>
        <p:spPr>
          <a:xfrm>
            <a:off x="6477509" y="5532437"/>
            <a:ext cx="3490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Kép,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Mintaterületek (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Forrás: </a:t>
            </a:r>
            <a:r>
              <a:rPr lang="hu-HU" sz="1200" dirty="0">
                <a:solidFill>
                  <a:prstClr val="black"/>
                </a:solidFill>
                <a:latin typeface="Calibri" panose="020F0502020204030204"/>
              </a:rPr>
              <a:t>maps.google.com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338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25" y="64529"/>
            <a:ext cx="2535714" cy="953238"/>
          </a:xfrm>
        </p:spPr>
        <p:txBody>
          <a:bodyPr>
            <a:normAutofit/>
          </a:bodyPr>
          <a:lstStyle/>
          <a:p>
            <a:r>
              <a:rPr lang="hu-HU" sz="4000" dirty="0">
                <a:latin typeface="+mn-lt"/>
              </a:rPr>
              <a:t>Célkitűzés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DC33203-F087-66FC-17AB-5D0B73599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394" y="1073426"/>
            <a:ext cx="10897925" cy="4492487"/>
          </a:xfrm>
        </p:spPr>
        <p:txBody>
          <a:bodyPr>
            <a:normAutofit fontScale="92500" lnSpcReduction="10000"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A kései meggy talajra gyakorolt hatásának vizsgálata eltérő főfafajú állományokban.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Az Erdőspusztákon nagy vitalitást mutató kései meggy erdőgazdálkodási és természetvédelmi szerepének megvitatása a </a:t>
            </a:r>
            <a:r>
              <a:rPr lang="hu-HU" dirty="0" err="1"/>
              <a:t>szárazodó</a:t>
            </a:r>
            <a:r>
              <a:rPr lang="hu-HU" dirty="0"/>
              <a:t> dél-nyírségi homokhátságon kutatási eredmények felhasználásával.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hu-HU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hu-HU" dirty="0"/>
              <a:t>Okok: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hu-HU" dirty="0"/>
              <a:t> </a:t>
            </a:r>
            <a:r>
              <a:rPr lang="hu-HU" u="sng" dirty="0"/>
              <a:t>Erdőfelújítási nehézségek </a:t>
            </a:r>
            <a:r>
              <a:rPr lang="hu-HU" dirty="0"/>
              <a:t>a területen  (az erdővé válás kezdeti, kritikus időszakában, néhány területen bizonyos esetekben rendkívüli kihívás a jelenleg alkalmazott fafajokkal a felújítás).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hu-HU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hu-HU" dirty="0"/>
              <a:t>A </a:t>
            </a:r>
            <a:r>
              <a:rPr lang="hu-HU" u="sng" dirty="0"/>
              <a:t>felnevelt állományok </a:t>
            </a:r>
            <a:r>
              <a:rPr lang="hu-HU" dirty="0"/>
              <a:t>(tölgy, akác, nyár, fenyő) kezelése gazdasági (választékok aránya, piaci helyzet) és ökológiai (állománynevelés idején már leromlott egészségi állapot) szempontból is nehézségekkel terhelt.</a:t>
            </a:r>
          </a:p>
          <a:p>
            <a:pPr marL="457200" lvl="1" indent="0">
              <a:buNone/>
            </a:pPr>
            <a:endParaRPr lang="hu-HU" dirty="0"/>
          </a:p>
          <a:p>
            <a:pPr marL="914400" lvl="2" indent="0">
              <a:buNone/>
            </a:pPr>
            <a:r>
              <a:rPr lang="hu-HU" dirty="0"/>
              <a:t>A területen a vízpótlás lehetősége erősen korlátozott, </a:t>
            </a:r>
            <a:r>
              <a:rPr lang="hu-HU" b="1" dirty="0"/>
              <a:t>alkalmazkodni képes fajok előtérbe kerülése</a:t>
            </a:r>
            <a:r>
              <a:rPr lang="hu-HU" dirty="0"/>
              <a:t> a Debreceni Erdőspusztákon (kutatás jelentősége). Lehetőségek és veszélyek feltárása.</a:t>
            </a:r>
          </a:p>
          <a:p>
            <a:pPr marL="914400" lvl="2" indent="0">
              <a:buNone/>
            </a:pPr>
            <a:endParaRPr lang="hu-HU" dirty="0"/>
          </a:p>
          <a:p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1DA61FD0-7771-1578-4908-A9A18E990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193" y="5708289"/>
            <a:ext cx="1115665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99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18A23B-4C6B-4063-9B3F-02F74DDEE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78" y="324529"/>
            <a:ext cx="9738904" cy="837599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+mn-lt"/>
              </a:rPr>
              <a:t>Mintaterületek a Debreceni Erdőspusztákon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A0280E1-C705-F410-9C94-E08B5DBBD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006" y="2707016"/>
            <a:ext cx="8876588" cy="2113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8F3E35A-13A0-6C3D-645D-86F33CCD2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206" y="5772818"/>
            <a:ext cx="1115665" cy="1085182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A494CD97-1C09-94A6-66FB-A638C484E647}"/>
              </a:ext>
            </a:extLst>
          </p:cNvPr>
          <p:cNvSpPr txBox="1"/>
          <p:nvPr/>
        </p:nvSpPr>
        <p:spPr>
          <a:xfrm>
            <a:off x="2859607" y="4891458"/>
            <a:ext cx="91353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hu-HU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táblázat, </a:t>
            </a:r>
            <a:r>
              <a:rPr lang="hu-H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Mintaterületek elhelyezkedése és néhány </a:t>
            </a: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erdőgazdálkodási tulajdonságuk</a:t>
            </a:r>
            <a:endParaRPr kumimoji="0" lang="hu-HU" sz="11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8C279848-C352-C154-9BC1-BAA8CAC3E5AB}"/>
              </a:ext>
            </a:extLst>
          </p:cNvPr>
          <p:cNvSpPr txBox="1"/>
          <p:nvPr/>
        </p:nvSpPr>
        <p:spPr>
          <a:xfrm>
            <a:off x="1105231" y="1346305"/>
            <a:ext cx="115452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/>
              <a:t>A vizsgálati helyszíneken 0,30 hektáronként 1 mintát gyűjtöttünk és az összes begyűjtött mintából 3 db átlagmintát képeztünk. Összesen 66 mintavételből 21 átlagminta keletkezett. </a:t>
            </a:r>
          </a:p>
        </p:txBody>
      </p:sp>
      <p:pic>
        <p:nvPicPr>
          <p:cNvPr id="9" name="Kép 8" descr="A képen kültéri, fa, talaj, erdőség látható&#10;&#10;Automatikusan generált leírás">
            <a:extLst>
              <a:ext uri="{FF2B5EF4-FFF2-40B4-BE49-F238E27FC236}">
                <a16:creationId xmlns:a16="http://schemas.microsoft.com/office/drawing/2014/main" id="{53E40012-9592-D8D3-5429-EDF5D511E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945" y="2405758"/>
            <a:ext cx="2759483" cy="2069613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17CC3AA0-9C20-2E0B-A54A-28BADEED3817}"/>
              </a:ext>
            </a:extLst>
          </p:cNvPr>
          <p:cNvSpPr txBox="1"/>
          <p:nvPr/>
        </p:nvSpPr>
        <p:spPr>
          <a:xfrm>
            <a:off x="413880" y="4888493"/>
            <a:ext cx="23054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hu-HU" b="1" dirty="0"/>
              <a:t>Kép</a:t>
            </a:r>
            <a:r>
              <a:rPr lang="hu-HU" dirty="0"/>
              <a:t>, Mintagyűjtés, 2024</a:t>
            </a:r>
          </a:p>
        </p:txBody>
      </p:sp>
    </p:spTree>
    <p:extLst>
      <p:ext uri="{BB962C8B-B14F-4D97-AF65-F5344CB8AC3E}">
        <p14:creationId xmlns:p14="http://schemas.microsoft.com/office/powerpoint/2010/main" val="289490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D37DA33-B882-A526-1C28-959D6EEC8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877" y="5772818"/>
            <a:ext cx="1115665" cy="1085182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A77A0408-5109-5786-8F0D-6F91AEECA225}"/>
              </a:ext>
            </a:extLst>
          </p:cNvPr>
          <p:cNvSpPr txBox="1">
            <a:spLocks/>
          </p:cNvSpPr>
          <p:nvPr/>
        </p:nvSpPr>
        <p:spPr>
          <a:xfrm>
            <a:off x="681790" y="902825"/>
            <a:ext cx="10998676" cy="795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/>
              <a:t>Debrecen-Haláp kutatási helyszínek</a:t>
            </a:r>
            <a:endParaRPr lang="hu-HU" dirty="0"/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9E3AF074-1950-91A0-81B5-6252449B8441}"/>
              </a:ext>
            </a:extLst>
          </p:cNvPr>
          <p:cNvSpPr txBox="1">
            <a:spLocks/>
          </p:cNvSpPr>
          <p:nvPr/>
        </p:nvSpPr>
        <p:spPr>
          <a:xfrm>
            <a:off x="127972" y="198797"/>
            <a:ext cx="9497809" cy="5238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latin typeface="+mn-lt"/>
              </a:rPr>
              <a:t>Kései meggy (</a:t>
            </a:r>
            <a:r>
              <a:rPr lang="hu-HU" sz="4000" dirty="0" err="1">
                <a:latin typeface="+mn-lt"/>
              </a:rPr>
              <a:t>Prunus</a:t>
            </a:r>
            <a:r>
              <a:rPr lang="hu-HU" sz="4000" dirty="0">
                <a:latin typeface="+mn-lt"/>
              </a:rPr>
              <a:t> </a:t>
            </a:r>
            <a:r>
              <a:rPr lang="hu-HU" sz="4000" dirty="0" err="1">
                <a:latin typeface="+mn-lt"/>
              </a:rPr>
              <a:t>serotina</a:t>
            </a:r>
            <a:r>
              <a:rPr lang="hu-HU" sz="4000" dirty="0">
                <a:latin typeface="+mn-lt"/>
              </a:rPr>
              <a:t> </a:t>
            </a:r>
            <a:r>
              <a:rPr lang="hu-HU" sz="4000" dirty="0" err="1">
                <a:latin typeface="+mn-lt"/>
              </a:rPr>
              <a:t>Ehrh</a:t>
            </a:r>
            <a:r>
              <a:rPr lang="hu-HU" sz="4000" dirty="0">
                <a:latin typeface="+mn-lt"/>
              </a:rPr>
              <a:t>.) </a:t>
            </a:r>
          </a:p>
        </p:txBody>
      </p:sp>
      <p:pic>
        <p:nvPicPr>
          <p:cNvPr id="7" name="Kép 6" descr="A képen kültéri, növény, fű, fa látható&#10;&#10;Automatikusan generált leírás">
            <a:extLst>
              <a:ext uri="{FF2B5EF4-FFF2-40B4-BE49-F238E27FC236}">
                <a16:creationId xmlns:a16="http://schemas.microsoft.com/office/drawing/2014/main" id="{DB3B0C06-477D-786A-F160-7DBC7E800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4" y="1540565"/>
            <a:ext cx="4418275" cy="3313706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E29E35FB-D9C1-7F03-96A1-58161D27E759}"/>
              </a:ext>
            </a:extLst>
          </p:cNvPr>
          <p:cNvSpPr txBox="1"/>
          <p:nvPr/>
        </p:nvSpPr>
        <p:spPr>
          <a:xfrm>
            <a:off x="694412" y="4912322"/>
            <a:ext cx="5049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lang="hu-HU" b="1" dirty="0"/>
              <a:t>Kép</a:t>
            </a:r>
            <a:r>
              <a:rPr lang="hu-HU" dirty="0"/>
              <a:t>, Kocsányos tölgy</a:t>
            </a:r>
            <a:r>
              <a:rPr lang="hu-HU" sz="1800" dirty="0"/>
              <a:t> állomány (DB 365 </a:t>
            </a:r>
            <a:r>
              <a:rPr lang="hu-HU" dirty="0"/>
              <a:t>R</a:t>
            </a:r>
            <a:r>
              <a:rPr lang="hu-HU" sz="1800" dirty="0"/>
              <a:t>)</a:t>
            </a:r>
            <a:r>
              <a:rPr lang="hu-HU" dirty="0"/>
              <a:t>, 2024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5881282-4D1E-9F32-A8E5-4E402EE0C0A6}"/>
              </a:ext>
            </a:extLst>
          </p:cNvPr>
          <p:cNvSpPr txBox="1"/>
          <p:nvPr/>
        </p:nvSpPr>
        <p:spPr>
          <a:xfrm>
            <a:off x="6943976" y="5718216"/>
            <a:ext cx="43150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7"/>
            </a:pPr>
            <a:r>
              <a:rPr lang="hu-HU" b="1" dirty="0"/>
              <a:t>Kép</a:t>
            </a:r>
            <a:r>
              <a:rPr lang="hu-HU" dirty="0"/>
              <a:t>, Kocsányos tölgy állomány kései meggy fertőzéssel (DB 365 R), 2024</a:t>
            </a:r>
          </a:p>
        </p:txBody>
      </p:sp>
      <p:pic>
        <p:nvPicPr>
          <p:cNvPr id="14" name="Kép 13" descr="A képen növény, kültéri, fa, növényzet látható&#10;&#10;Automatikusan generált leírás">
            <a:extLst>
              <a:ext uri="{FF2B5EF4-FFF2-40B4-BE49-F238E27FC236}">
                <a16:creationId xmlns:a16="http://schemas.microsoft.com/office/drawing/2014/main" id="{E1425E0E-F834-ACE1-D9F3-E600C28C8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36580" y="1424893"/>
            <a:ext cx="4866198" cy="364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125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D37DA33-B882-A526-1C28-959D6EEC8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877" y="5772818"/>
            <a:ext cx="1115665" cy="1085182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A77A0408-5109-5786-8F0D-6F91AEECA225}"/>
              </a:ext>
            </a:extLst>
          </p:cNvPr>
          <p:cNvSpPr txBox="1">
            <a:spLocks/>
          </p:cNvSpPr>
          <p:nvPr/>
        </p:nvSpPr>
        <p:spPr>
          <a:xfrm>
            <a:off x="681790" y="902825"/>
            <a:ext cx="10998676" cy="7953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u-HU"/>
              <a:t>Debrecen-Haláp kutatási helyszínek</a:t>
            </a:r>
            <a:endParaRPr lang="hu-HU" dirty="0"/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9E3AF074-1950-91A0-81B5-6252449B8441}"/>
              </a:ext>
            </a:extLst>
          </p:cNvPr>
          <p:cNvSpPr txBox="1">
            <a:spLocks/>
          </p:cNvSpPr>
          <p:nvPr/>
        </p:nvSpPr>
        <p:spPr>
          <a:xfrm>
            <a:off x="127972" y="198797"/>
            <a:ext cx="9497809" cy="5238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4000" dirty="0">
                <a:latin typeface="+mn-lt"/>
              </a:rPr>
              <a:t>Kései meggy (</a:t>
            </a:r>
            <a:r>
              <a:rPr lang="hu-HU" sz="4000" dirty="0" err="1">
                <a:latin typeface="+mn-lt"/>
              </a:rPr>
              <a:t>Prunus</a:t>
            </a:r>
            <a:r>
              <a:rPr lang="hu-HU" sz="4000" dirty="0">
                <a:latin typeface="+mn-lt"/>
              </a:rPr>
              <a:t> </a:t>
            </a:r>
            <a:r>
              <a:rPr lang="hu-HU" sz="4000" dirty="0" err="1">
                <a:latin typeface="+mn-lt"/>
              </a:rPr>
              <a:t>serotina</a:t>
            </a:r>
            <a:r>
              <a:rPr lang="hu-HU" sz="4000" dirty="0">
                <a:latin typeface="+mn-lt"/>
              </a:rPr>
              <a:t> </a:t>
            </a:r>
            <a:r>
              <a:rPr lang="hu-HU" sz="4000" dirty="0" err="1">
                <a:latin typeface="+mn-lt"/>
              </a:rPr>
              <a:t>Ehrh</a:t>
            </a:r>
            <a:r>
              <a:rPr lang="hu-HU" sz="4000" dirty="0">
                <a:latin typeface="+mn-lt"/>
              </a:rPr>
              <a:t>.) </a:t>
            </a:r>
          </a:p>
        </p:txBody>
      </p:sp>
      <p:pic>
        <p:nvPicPr>
          <p:cNvPr id="6" name="Kép 5" descr="A képen kültéri, növény, fű, fa látható&#10;&#10;Automatikusan generált leírás">
            <a:extLst>
              <a:ext uri="{FF2B5EF4-FFF2-40B4-BE49-F238E27FC236}">
                <a16:creationId xmlns:a16="http://schemas.microsoft.com/office/drawing/2014/main" id="{F77ACE18-231F-2194-6237-4C4AFF76F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61" y="1534602"/>
            <a:ext cx="4696570" cy="3522428"/>
          </a:xfrm>
          <a:prstGeom prst="rect">
            <a:avLst/>
          </a:prstGeom>
        </p:spPr>
      </p:pic>
      <p:pic>
        <p:nvPicPr>
          <p:cNvPr id="8" name="Kép 7" descr="A képen kültéri, növény, fa, fű látható&#10;&#10;Automatikusan generált leírás">
            <a:extLst>
              <a:ext uri="{FF2B5EF4-FFF2-40B4-BE49-F238E27FC236}">
                <a16:creationId xmlns:a16="http://schemas.microsoft.com/office/drawing/2014/main" id="{D7AE2340-1F8E-A603-1E04-A0CD009078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769" y="1534602"/>
            <a:ext cx="4696570" cy="3522428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BD9B518D-399F-E9D0-26B7-F32B52C74137}"/>
              </a:ext>
            </a:extLst>
          </p:cNvPr>
          <p:cNvSpPr txBox="1"/>
          <p:nvPr/>
        </p:nvSpPr>
        <p:spPr>
          <a:xfrm>
            <a:off x="980661" y="5138732"/>
            <a:ext cx="4582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8"/>
            </a:pPr>
            <a:r>
              <a:rPr lang="hu-HU" b="1" dirty="0"/>
              <a:t>Kép</a:t>
            </a:r>
            <a:r>
              <a:rPr lang="hu-HU" dirty="0"/>
              <a:t>, Akác</a:t>
            </a:r>
            <a:r>
              <a:rPr lang="hu-HU" sz="1800" dirty="0"/>
              <a:t> állomány (DB 374 E)</a:t>
            </a:r>
            <a:r>
              <a:rPr lang="hu-HU" dirty="0"/>
              <a:t>, 2024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EFFA76C0-3E60-1869-628C-3B5BC5948FC2}"/>
              </a:ext>
            </a:extLst>
          </p:cNvPr>
          <p:cNvSpPr txBox="1"/>
          <p:nvPr/>
        </p:nvSpPr>
        <p:spPr>
          <a:xfrm>
            <a:off x="6628405" y="5138732"/>
            <a:ext cx="4147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9"/>
            </a:pPr>
            <a:r>
              <a:rPr lang="hu-HU" b="1" dirty="0"/>
              <a:t>Kép</a:t>
            </a:r>
            <a:r>
              <a:rPr lang="hu-HU" dirty="0"/>
              <a:t>, Akác állomány erőteljes kései meggy fertőzéssel (DB 365 I), 2024</a:t>
            </a:r>
          </a:p>
        </p:txBody>
      </p:sp>
    </p:spTree>
    <p:extLst>
      <p:ext uri="{BB962C8B-B14F-4D97-AF65-F5344CB8AC3E}">
        <p14:creationId xmlns:p14="http://schemas.microsoft.com/office/powerpoint/2010/main" val="21251366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8046</TotalTime>
  <Words>2431</Words>
  <Application>Microsoft Office PowerPoint</Application>
  <PresentationFormat>Szélesvásznú</PresentationFormat>
  <Paragraphs>168</Paragraphs>
  <Slides>26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35" baseType="lpstr">
      <vt:lpstr>Arial</vt:lpstr>
      <vt:lpstr>Arial Narrow</vt:lpstr>
      <vt:lpstr>Calibri</vt:lpstr>
      <vt:lpstr>Calibri Light</vt:lpstr>
      <vt:lpstr>Times New Roman</vt:lpstr>
      <vt:lpstr>Verdana</vt:lpstr>
      <vt:lpstr>Wingdings</vt:lpstr>
      <vt:lpstr>Office-téma</vt:lpstr>
      <vt:lpstr>Worksheet</vt:lpstr>
      <vt:lpstr>KÉSEI MEGGY (PRUNUS SEROTINA EHRH.) HATÁSA NÉHÁNY VIZSGÁLT TALAJTULAJDONSÁGRA A DEBRECENI ERDŐSPUSZTÁKON</vt:lpstr>
      <vt:lpstr>Kutatás időszerűsége</vt:lpstr>
      <vt:lpstr>Előzmények</vt:lpstr>
      <vt:lpstr>Termőhelyi körülmények változása az Erdőspusztákon</vt:lpstr>
      <vt:lpstr>Témafelvetés</vt:lpstr>
      <vt:lpstr>Célkitűzés</vt:lpstr>
      <vt:lpstr>Mintaterületek a Debreceni Erdőspusztákon</vt:lpstr>
      <vt:lpstr>PowerPoint-bemutató</vt:lpstr>
      <vt:lpstr>PowerPoint-bemutató</vt:lpstr>
      <vt:lpstr>Kései meggy (Prunus serotina Ehrh.) </vt:lpstr>
      <vt:lpstr>PowerPoint-bemutató</vt:lpstr>
      <vt:lpstr>Anyag és módszer</vt:lpstr>
      <vt:lpstr>Anyag és módszer</vt:lpstr>
      <vt:lpstr>Anyag és módszer</vt:lpstr>
      <vt:lpstr>Erdemények</vt:lpstr>
      <vt:lpstr>Eredmények</vt:lpstr>
      <vt:lpstr>Eredmények</vt:lpstr>
      <vt:lpstr>Eredmények</vt:lpstr>
      <vt:lpstr>Eredmények</vt:lpstr>
      <vt:lpstr>Összegzés</vt:lpstr>
      <vt:lpstr>Konklúzió</vt:lpstr>
      <vt:lpstr>Konklúzió</vt:lpstr>
      <vt:lpstr>Irodalomjegyzék</vt:lpstr>
      <vt:lpstr>PowerPoint-bemutató</vt:lpstr>
      <vt:lpstr>Köszönöm a figyelmet!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Ági Kocsisné Demjén</dc:creator>
  <cp:lastModifiedBy>Kocsis István Attila</cp:lastModifiedBy>
  <cp:revision>475</cp:revision>
  <dcterms:created xsi:type="dcterms:W3CDTF">2023-02-21T14:45:45Z</dcterms:created>
  <dcterms:modified xsi:type="dcterms:W3CDTF">2024-10-28T05:58:04Z</dcterms:modified>
</cp:coreProperties>
</file>