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25"/>
  </p:notesMasterIdLst>
  <p:sldIdLst>
    <p:sldId id="257" r:id="rId5"/>
    <p:sldId id="292" r:id="rId6"/>
    <p:sldId id="293" r:id="rId7"/>
    <p:sldId id="305" r:id="rId8"/>
    <p:sldId id="304" r:id="rId9"/>
    <p:sldId id="299" r:id="rId10"/>
    <p:sldId id="307" r:id="rId11"/>
    <p:sldId id="306" r:id="rId12"/>
    <p:sldId id="290" r:id="rId13"/>
    <p:sldId id="298" r:id="rId14"/>
    <p:sldId id="309" r:id="rId15"/>
    <p:sldId id="296" r:id="rId16"/>
    <p:sldId id="295" r:id="rId17"/>
    <p:sldId id="297" r:id="rId18"/>
    <p:sldId id="301" r:id="rId19"/>
    <p:sldId id="300" r:id="rId20"/>
    <p:sldId id="302" r:id="rId21"/>
    <p:sldId id="303" r:id="rId22"/>
    <p:sldId id="308" r:id="rId23"/>
    <p:sldId id="31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ottek Péter" initials="KP" lastIdx="2" clrIdx="0">
    <p:extLst>
      <p:ext uri="{19B8F6BF-5375-455C-9EA6-DF929625EA0E}">
        <p15:presenceInfo xmlns:p15="http://schemas.microsoft.com/office/powerpoint/2012/main" userId="S-1-5-21-2590430340-2371410248-3542801532-62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Közepesen sötét stílus 2 – 2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Közepesen sötét stílus 2 – 6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884" autoAdjust="0"/>
  </p:normalViewPr>
  <p:slideViewPr>
    <p:cSldViewPr snapToGrid="0">
      <p:cViewPr varScale="1">
        <p:scale>
          <a:sx n="97" d="100"/>
          <a:sy n="97" d="100"/>
        </p:scale>
        <p:origin x="122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01000-91EF-4389-8EC0-D3C4901E22BA}" type="datetimeFigureOut">
              <a:rPr lang="hu-HU" smtClean="0"/>
              <a:t>2024.10.27.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4F87C-67C1-4AB8-A3CB-FBE661A124BC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0538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9117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és a Köztársaság </a:t>
            </a:r>
            <a:r>
              <a:rPr lang="hu-HU" dirty="0" err="1"/>
              <a:t>erdejei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7786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10 év felett 103 állomás van</a:t>
            </a:r>
          </a:p>
          <a:p>
            <a:r>
              <a:rPr lang="hu-HU" dirty="0"/>
              <a:t>CE-összehasonlítás (súlypont átlag, milyen klímaosztályba esik, mekkora a távolság FAI-ban) </a:t>
            </a:r>
          </a:p>
          <a:p>
            <a:r>
              <a:rPr lang="hu-HU" dirty="0" err="1"/>
              <a:t>beta</a:t>
            </a:r>
            <a:r>
              <a:rPr lang="hu-HU" dirty="0"/>
              <a:t> (meredekség) összehasonlítás</a:t>
            </a:r>
          </a:p>
          <a:p>
            <a:endParaRPr lang="hu-HU" dirty="0"/>
          </a:p>
          <a:p>
            <a:r>
              <a:rPr lang="hu-HU" dirty="0"/>
              <a:t>FAI szóródása igen nagy</a:t>
            </a:r>
          </a:p>
          <a:p>
            <a:r>
              <a:rPr lang="hu-HU" dirty="0"/>
              <a:t>Ha a normalitás a 4 hagyományos erdészeti klímaosztály, akkor az eltolódás egyértelműen a </a:t>
            </a:r>
            <a:r>
              <a:rPr lang="hu-HU" dirty="0" err="1"/>
              <a:t>szárazodás</a:t>
            </a:r>
            <a:r>
              <a:rPr lang="hu-HU" dirty="0"/>
              <a:t> irányában történt</a:t>
            </a:r>
          </a:p>
          <a:p>
            <a:r>
              <a:rPr lang="hu-HU" dirty="0"/>
              <a:t>Az alsó burkoló, a jobb évek trendje is kedvezőtlen</a:t>
            </a:r>
          </a:p>
          <a:p>
            <a:r>
              <a:rPr lang="hu-HU" dirty="0"/>
              <a:t>Az </a:t>
            </a:r>
            <a:r>
              <a:rPr lang="hu-HU" dirty="0" err="1"/>
              <a:t>outlierek</a:t>
            </a:r>
            <a:r>
              <a:rPr lang="hu-HU" dirty="0"/>
              <a:t> (nagy aszályok, főleg a 2022-es) elhúzzák a regressziós egyeneseket, de elhagyni őket nem lenne korrekt</a:t>
            </a:r>
          </a:p>
          <a:p>
            <a:r>
              <a:rPr lang="hu-HU" dirty="0"/>
              <a:t>a ClimateEU, mint modell érzékeny a </a:t>
            </a:r>
            <a:r>
              <a:rPr lang="hu-HU" dirty="0" err="1"/>
              <a:t>tszf</a:t>
            </a:r>
            <a:r>
              <a:rPr lang="hu-HU" dirty="0"/>
              <a:t>. magasságra, kell egy jó DEM és lokális magasságokra futtatni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3644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3512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3065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43542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5493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3144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9826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87638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7450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9056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3737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21591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218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Annak ellenére, hogy az átmérő-növekedéssel (kerület, körlap) összefüggésben vezették le, elég jó összefüggéseket mutatnak ki a FAI és a fatermőképesség között (ami a </a:t>
            </a:r>
            <a:r>
              <a:rPr lang="hu-HU"/>
              <a:t>magassági növekedésről szól), </a:t>
            </a:r>
            <a:r>
              <a:rPr lang="hu-HU" dirty="0"/>
              <a:t>bár ezeket még nem ellenőriztem. (KP, 2024.10.10)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2006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1164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2722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így sokkal tudományosabb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270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4F87C-67C1-4AB8-A3CB-FBE661A124BC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9325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97BD1-5D1C-4D2B-A5CE-15586B8129FC}" type="datetime1">
              <a:rPr lang="hu-HU" smtClean="0"/>
              <a:t>2024.10.27.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0AF9-0925-483F-A566-C0D4953969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3422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FDE6-0C4C-464E-B130-B23FCB1858E9}" type="datetime1">
              <a:rPr lang="hu-HU" smtClean="0"/>
              <a:t>2024.10.27.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0AF9-0925-483F-A566-C0D4953969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850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83A98-A1C2-4E4E-BAE2-B7E5E34A813A}" type="datetime1">
              <a:rPr lang="hu-HU" smtClean="0"/>
              <a:t>2024.10.27.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0AF9-0925-483F-A566-C0D4953969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2526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85756-1793-4966-9AA3-577645C1FD57}" type="datetime1">
              <a:rPr lang="hu-HU" smtClean="0"/>
              <a:t>2024.10.27.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0AF9-0925-483F-A566-C0D4953969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7391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B42E8-CEA4-4118-9B92-68BD5D39B0AA}" type="datetime1">
              <a:rPr lang="hu-HU" smtClean="0"/>
              <a:t>2024.10.27.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0AF9-0925-483F-A566-C0D4953969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3383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8FD6-67A1-4EDF-8EF4-96023D4B9519}" type="datetime1">
              <a:rPr lang="hu-HU" smtClean="0"/>
              <a:t>2024.10.27.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0AF9-0925-483F-A566-C0D4953969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956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2B364-EF46-4212-BD81-FAD154616971}" type="datetime1">
              <a:rPr lang="hu-HU" smtClean="0"/>
              <a:t>2024.10.27.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0AF9-0925-483F-A566-C0D4953969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0906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F914-321B-403C-8E35-222D34DED772}" type="datetime1">
              <a:rPr lang="hu-HU" smtClean="0"/>
              <a:t>2024.10.27.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0AF9-0925-483F-A566-C0D4953969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343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21850-7EF2-433A-BB9B-A01423945C26}" type="datetime1">
              <a:rPr lang="hu-HU" smtClean="0"/>
              <a:t>2024.10.27.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0AF9-0925-483F-A566-C0D4953969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999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48607-C078-483C-9689-3D14CD799F9C}" type="datetime1">
              <a:rPr lang="hu-HU" smtClean="0"/>
              <a:t>2024.10.27.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0AF9-0925-483F-A566-C0D4953969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3447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1D0A-7A95-4352-9F00-389D32B027D0}" type="datetime1">
              <a:rPr lang="hu-HU" smtClean="0"/>
              <a:t>2024.10.27.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F0AF9-0925-483F-A566-C0D4953969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2907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C90C2-B363-45D5-8108-9B74681E409A}" type="datetime1">
              <a:rPr lang="hu-HU" smtClean="0"/>
              <a:t>2024.10.27.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F0AF9-0925-483F-A566-C0D4953969C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658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rtalom helye 4">
            <a:extLst>
              <a:ext uri="{FF2B5EF4-FFF2-40B4-BE49-F238E27FC236}">
                <a16:creationId xmlns:a16="http://schemas.microsoft.com/office/drawing/2014/main" id="{8AF4A196-008B-C7A5-689F-8BB44DBB3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6527" y="2939144"/>
            <a:ext cx="5748823" cy="345742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2400" b="1" dirty="0">
                <a:solidFill>
                  <a:srgbClr val="007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RCP4.5 klímaszcenárió előrejelzéseinek </a:t>
            </a:r>
            <a:r>
              <a:rPr lang="hu-HU" sz="2400" b="1" dirty="0" err="1">
                <a:solidFill>
                  <a:srgbClr val="007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validálása</a:t>
            </a:r>
            <a:r>
              <a:rPr lang="hu-HU" sz="2400" b="1" dirty="0">
                <a:solidFill>
                  <a:srgbClr val="007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hu-HU" sz="2400" b="1" dirty="0">
                <a:solidFill>
                  <a:srgbClr val="0079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400" b="1" dirty="0">
                <a:solidFill>
                  <a:srgbClr val="007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OMSZ adatsorai alapján</a:t>
            </a:r>
          </a:p>
          <a:p>
            <a:pPr marL="0" indent="0">
              <a:lnSpc>
                <a:spcPct val="150000"/>
              </a:lnSpc>
              <a:buNone/>
            </a:pPr>
            <a:br>
              <a:rPr lang="hu-HU" sz="2400" b="1" dirty="0">
                <a:solidFill>
                  <a:srgbClr val="00796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600" b="1" dirty="0">
                <a:solidFill>
                  <a:srgbClr val="007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Kottek Péter </a:t>
            </a:r>
            <a:r>
              <a:rPr lang="hu-HU" sz="1300" b="1" dirty="0">
                <a:solidFill>
                  <a:srgbClr val="007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(AM Erdőrendezési Főosztály)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2500" b="1" dirty="0">
                <a:solidFill>
                  <a:srgbClr val="007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Király Éva Ilona </a:t>
            </a:r>
            <a:r>
              <a:rPr lang="hu-HU" sz="1300" b="1" dirty="0">
                <a:solidFill>
                  <a:srgbClr val="007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(SOE ERTI)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u-HU" sz="2600" b="1" dirty="0" err="1">
                <a:solidFill>
                  <a:srgbClr val="007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Borovics</a:t>
            </a:r>
            <a:r>
              <a:rPr lang="hu-HU" sz="2600" b="1" dirty="0">
                <a:solidFill>
                  <a:srgbClr val="007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Attila </a:t>
            </a:r>
            <a:r>
              <a:rPr lang="hu-HU" sz="1300" b="1" dirty="0">
                <a:solidFill>
                  <a:srgbClr val="007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(SOE ERTI)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300" b="1" dirty="0">
                <a:solidFill>
                  <a:srgbClr val="007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kontakt: peter.kottek@am.gov.hu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1300" b="1" dirty="0">
                <a:solidFill>
                  <a:srgbClr val="0079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2024. október 10.</a:t>
            </a:r>
          </a:p>
        </p:txBody>
      </p:sp>
      <p:sp>
        <p:nvSpPr>
          <p:cNvPr id="8" name="Beszédbuborék: ellipszis 7">
            <a:extLst>
              <a:ext uri="{FF2B5EF4-FFF2-40B4-BE49-F238E27FC236}">
                <a16:creationId xmlns:a16="http://schemas.microsoft.com/office/drawing/2014/main" id="{13A2D4D7-B719-AAE9-0450-CCA2D42788C7}"/>
              </a:ext>
            </a:extLst>
          </p:cNvPr>
          <p:cNvSpPr/>
          <p:nvPr/>
        </p:nvSpPr>
        <p:spPr>
          <a:xfrm rot="1200000">
            <a:off x="7224854" y="678339"/>
            <a:ext cx="611046" cy="848113"/>
          </a:xfrm>
          <a:prstGeom prst="wedgeEllipseCallou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727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1E55CA-6D18-EE88-5F92-FC38993FC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96496"/>
            <a:ext cx="7886700" cy="273380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258B612-F42F-76B8-CDD3-972C06B63D8C}"/>
              </a:ext>
            </a:extLst>
          </p:cNvPr>
          <p:cNvSpPr txBox="1"/>
          <p:nvPr/>
        </p:nvSpPr>
        <p:spPr>
          <a:xfrm>
            <a:off x="624186" y="6021977"/>
            <a:ext cx="7764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OMSZ mérőállomásai. Viszonylag egyenletes és reprezentatív a területi lefedés.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9FB4118D-CDB6-2415-E1FE-E3DE9A07A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6" y="200330"/>
            <a:ext cx="9145926" cy="516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65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ép 13">
            <a:extLst>
              <a:ext uri="{FF2B5EF4-FFF2-40B4-BE49-F238E27FC236}">
                <a16:creationId xmlns:a16="http://schemas.microsoft.com/office/drawing/2014/main" id="{DFCC9C60-0D62-3D83-F9D8-870C25858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49" y="411473"/>
            <a:ext cx="6208087" cy="5690747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4907BC04-E922-2F34-39DB-7AB687D11351}"/>
              </a:ext>
            </a:extLst>
          </p:cNvPr>
          <p:cNvSpPr txBox="1"/>
          <p:nvPr/>
        </p:nvSpPr>
        <p:spPr>
          <a:xfrm>
            <a:off x="6517433" y="411473"/>
            <a:ext cx="2211354" cy="56938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78 db mérőállomáson van 15 évnél hosszabb idősor </a:t>
            </a:r>
            <a:b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-&gt; 78 hasonló ábra van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FAI-skála -&gt; erdészeti klímaosztályok </a:t>
            </a:r>
            <a:b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(Führer 2011)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OMSZ-mérésekből számított FAI minden évre (zöld pontok)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extremitások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b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FAI-skála tetején </a:t>
            </a:r>
            <a:b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(nagy aszályok)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OMSZ-pontokra fektetett regresszió (zöld egyenes)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RCP4.5 és RCP8.5 klíma-prognózis 1995-re és 2025-re (piros ill. kék egyenesek) az OMSZ-állomások pontos koordinátái és 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tszf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. magasságai alapján</a:t>
            </a:r>
          </a:p>
        </p:txBody>
      </p:sp>
    </p:spTree>
    <p:extLst>
      <p:ext uri="{BB962C8B-B14F-4D97-AF65-F5344CB8AC3E}">
        <p14:creationId xmlns:p14="http://schemas.microsoft.com/office/powerpoint/2010/main" val="2483203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1E55CA-6D18-EE88-5F92-FC38993FC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96496"/>
            <a:ext cx="7886700" cy="273380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258B612-F42F-76B8-CDD3-972C06B63D8C}"/>
              </a:ext>
            </a:extLst>
          </p:cNvPr>
          <p:cNvSpPr txBox="1"/>
          <p:nvPr/>
        </p:nvSpPr>
        <p:spPr>
          <a:xfrm>
            <a:off x="628650" y="5676140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Tass vízműtelep (OMSZ mérőállomás). Gyakran a konkrét mérőhely is felismerhető. Elvétve vannak csak erdőben, erdősült területen.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E507BCD2-A36D-D962-B870-6A2717E34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55" y="416453"/>
            <a:ext cx="7889531" cy="525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52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1E55CA-6D18-EE88-5F92-FC38993FC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96496"/>
            <a:ext cx="7886700" cy="273380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258B612-F42F-76B8-CDD3-972C06B63D8C}"/>
              </a:ext>
            </a:extLst>
          </p:cNvPr>
          <p:cNvSpPr txBox="1"/>
          <p:nvPr/>
        </p:nvSpPr>
        <p:spPr>
          <a:xfrm>
            <a:off x="624186" y="6021977"/>
            <a:ext cx="7895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OMSZ mérőállomás körüli erdősültség vizsgálata 1km sugarú körben (Baja Csillagvizsgáló).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BFD39E9-5EB0-C728-BA5E-0ED18C3F1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86" y="392321"/>
            <a:ext cx="7037070" cy="562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242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1E55CA-6D18-EE88-5F92-FC38993FC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96496"/>
            <a:ext cx="7886700" cy="273380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0316228-78EA-BCDC-EDDB-7905288EE1F4}"/>
              </a:ext>
            </a:extLst>
          </p:cNvPr>
          <p:cNvSpPr txBox="1"/>
          <p:nvPr/>
        </p:nvSpPr>
        <p:spPr>
          <a:xfrm>
            <a:off x="628649" y="5481678"/>
            <a:ext cx="7886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Erdészeti klímabesorolás az 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RCP4.5 klímaprognózisból az OMSZ mérőállomások helyein,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2012-2015 között.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A8B36788-D9AD-28B2-B2BC-98C4ACD8C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538840"/>
            <a:ext cx="7886700" cy="422501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3474769-6C0B-FC47-0537-3DCE2ABBF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329" y="4045716"/>
            <a:ext cx="2113155" cy="143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99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>
            <a:extLst>
              <a:ext uri="{FF2B5EF4-FFF2-40B4-BE49-F238E27FC236}">
                <a16:creationId xmlns:a16="http://schemas.microsoft.com/office/drawing/2014/main" id="{60316228-78EA-BCDC-EDDB-7905288EE1F4}"/>
              </a:ext>
            </a:extLst>
          </p:cNvPr>
          <p:cNvSpPr txBox="1"/>
          <p:nvPr/>
        </p:nvSpPr>
        <p:spPr>
          <a:xfrm>
            <a:off x="628649" y="5482001"/>
            <a:ext cx="7886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Erdészeti klímabesorolás az 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OMSZ mérési eredmények alapján,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2012-2015 között.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9E4BF4EB-7695-DA53-5AEC-65C8F55F4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538841"/>
            <a:ext cx="7886700" cy="4225017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43474769-6C0B-FC47-0537-3DCE2ABBF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329" y="4045716"/>
            <a:ext cx="2113155" cy="143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79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1E55CA-6D18-EE88-5F92-FC38993FC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96496"/>
            <a:ext cx="7886700" cy="273380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BA5CEE3C-9407-BBF9-E22C-4EAF34C18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1" y="335536"/>
            <a:ext cx="6524105" cy="4394311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60316228-78EA-BCDC-EDDB-7905288EE1F4}"/>
              </a:ext>
            </a:extLst>
          </p:cNvPr>
          <p:cNvSpPr txBox="1"/>
          <p:nvPr/>
        </p:nvSpPr>
        <p:spPr>
          <a:xfrm>
            <a:off x="628650" y="4914805"/>
            <a:ext cx="35561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RCP4.5 egyenese eltalálja-e az OMSZ-mérések súlypontját?</a:t>
            </a:r>
          </a:p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Azonos-e az erdészeti klímaosztály?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6E488942-0957-C064-302B-AF23C60F43F1}"/>
              </a:ext>
            </a:extLst>
          </p:cNvPr>
          <p:cNvSpPr txBox="1"/>
          <p:nvPr/>
        </p:nvSpPr>
        <p:spPr>
          <a:xfrm>
            <a:off x="4436708" y="4411254"/>
            <a:ext cx="41952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 78 mérőállomás mérései az RCP4.5-höz képest: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2db (3%) van jobb klímaosztályban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49db (63%) azonosnak tekinthető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27db (34%) kedvezőtlenebb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16 szignifikánsan eltérő (T-próba H1)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jellegzetes területi eloszlása van az eltéréseknek</a:t>
            </a:r>
          </a:p>
        </p:txBody>
      </p:sp>
    </p:spTree>
    <p:extLst>
      <p:ext uri="{BB962C8B-B14F-4D97-AF65-F5344CB8AC3E}">
        <p14:creationId xmlns:p14="http://schemas.microsoft.com/office/powerpoint/2010/main" val="2080695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1E55CA-6D18-EE88-5F92-FC38993FC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96496"/>
            <a:ext cx="7886700" cy="273380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0316228-78EA-BCDC-EDDB-7905288EE1F4}"/>
              </a:ext>
            </a:extLst>
          </p:cNvPr>
          <p:cNvSpPr txBox="1"/>
          <p:nvPr/>
        </p:nvSpPr>
        <p:spPr>
          <a:xfrm>
            <a:off x="628649" y="5481678"/>
            <a:ext cx="78866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Klíma változása (az egyenes meredeksége) az 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RCP4.5 klímaprognózisból </a:t>
            </a:r>
          </a:p>
          <a:p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mértékegység: klímaosztály / 30 év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BFFD7E2-FAE1-77DC-E480-6BDB9E9A5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540000"/>
            <a:ext cx="7886700" cy="422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2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1E55CA-6D18-EE88-5F92-FC38993FC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96496"/>
            <a:ext cx="7886700" cy="273380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0316228-78EA-BCDC-EDDB-7905288EE1F4}"/>
              </a:ext>
            </a:extLst>
          </p:cNvPr>
          <p:cNvSpPr txBox="1"/>
          <p:nvPr/>
        </p:nvSpPr>
        <p:spPr>
          <a:xfrm>
            <a:off x="628649" y="5481678"/>
            <a:ext cx="78866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Klíma változása (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reg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. egyenes meredeksége) az 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OMSZ-mérésekből </a:t>
            </a:r>
          </a:p>
          <a:p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nagy óvatossággal kezelendő</a:t>
            </a:r>
          </a:p>
          <a:p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mértékegység: klímaosztály / 30 év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2E15722-9007-8127-5D89-51D5C30AE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8" y="540000"/>
            <a:ext cx="7886699" cy="422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82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1E55CA-6D18-EE88-5F92-FC38993FC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96496"/>
            <a:ext cx="7886700" cy="273380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60316228-78EA-BCDC-EDDB-7905288EE1F4}"/>
              </a:ext>
            </a:extLst>
          </p:cNvPr>
          <p:cNvSpPr txBox="1"/>
          <p:nvPr/>
        </p:nvSpPr>
        <p:spPr>
          <a:xfrm>
            <a:off x="628648" y="4655568"/>
            <a:ext cx="78866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Következtetés: az RCP4.5-ös klíma prognózis jól írja le a klímaváltozás irányát és mértékét…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és ahol nem, ott általában sajnos még rosszabb a helyzet.</a:t>
            </a:r>
          </a:p>
          <a:p>
            <a:endParaRPr lang="hu-HU" dirty="0">
              <a:solidFill>
                <a:srgbClr val="222222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Adaptáció: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SiteViewer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3.0 (Illés &amp; </a:t>
            </a:r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Fonyó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243C1DE6-0650-4D8B-BD66-173D77FE7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39" y="342530"/>
            <a:ext cx="7886699" cy="431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61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1E55CA-6D18-EE88-5F92-FC38993FC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96496"/>
            <a:ext cx="7886700" cy="273380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6C026DE6-2A33-52A6-C125-703B26735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86" y="682289"/>
            <a:ext cx="7891164" cy="5339688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B258B612-F42F-76B8-CDD3-972C06B63D8C}"/>
              </a:ext>
            </a:extLst>
          </p:cNvPr>
          <p:cNvSpPr txBox="1"/>
          <p:nvPr/>
        </p:nvSpPr>
        <p:spPr>
          <a:xfrm>
            <a:off x="624186" y="6021977"/>
            <a:ext cx="7083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éves átlaghőmérséklet alakulása 120 évre. </a:t>
            </a:r>
          </a:p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Forrás: Magyarország éghajlata, éghajlati visszatekintő (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HungaroMet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, 2024)</a:t>
            </a:r>
          </a:p>
        </p:txBody>
      </p:sp>
    </p:spTree>
    <p:extLst>
      <p:ext uri="{BB962C8B-B14F-4D97-AF65-F5344CB8AC3E}">
        <p14:creationId xmlns:p14="http://schemas.microsoft.com/office/powerpoint/2010/main" val="39347922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1E55CA-6D18-EE88-5F92-FC38993FC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96496"/>
            <a:ext cx="7886700" cy="273380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258B612-F42F-76B8-CDD3-972C06B63D8C}"/>
              </a:ext>
            </a:extLst>
          </p:cNvPr>
          <p:cNvSpPr txBox="1"/>
          <p:nvPr/>
        </p:nvSpPr>
        <p:spPr>
          <a:xfrm>
            <a:off x="628650" y="5330304"/>
            <a:ext cx="788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Jelen prezentáció a TKP2021-NKTA-43 azonosítószámú projekt keretében a Kulturális és Innovációs Minisztérium Nemzeti Kutatási Fejlesztési és Innovációs Alapból nyújtott támogatásával, a TKP2021-NKTA pályázati program finanszírozásában valósult meg.</a:t>
            </a:r>
          </a:p>
        </p:txBody>
      </p:sp>
    </p:spTree>
    <p:extLst>
      <p:ext uri="{BB962C8B-B14F-4D97-AF65-F5344CB8AC3E}">
        <p14:creationId xmlns:p14="http://schemas.microsoft.com/office/powerpoint/2010/main" val="2929687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1E55CA-6D18-EE88-5F92-FC38993FC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96496"/>
            <a:ext cx="7886700" cy="273380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258B612-F42F-76B8-CDD3-972C06B63D8C}"/>
              </a:ext>
            </a:extLst>
          </p:cNvPr>
          <p:cNvSpPr txBox="1"/>
          <p:nvPr/>
        </p:nvSpPr>
        <p:spPr>
          <a:xfrm>
            <a:off x="624186" y="6021977"/>
            <a:ext cx="7083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éves átlagos csapadékösszeg alakulása 120 évre.</a:t>
            </a:r>
          </a:p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Forrás: Magyarország éghajlata, éghajlati visszatekintő (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HungaroMet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, 2024)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A94A7C7-FB78-0085-EB58-734DA640B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86" y="422420"/>
            <a:ext cx="7886700" cy="559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77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1E55CA-6D18-EE88-5F92-FC38993FC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96496"/>
            <a:ext cx="7886700" cy="273380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258B612-F42F-76B8-CDD3-972C06B63D8C}"/>
              </a:ext>
            </a:extLst>
          </p:cNvPr>
          <p:cNvSpPr txBox="1"/>
          <p:nvPr/>
        </p:nvSpPr>
        <p:spPr>
          <a:xfrm>
            <a:off x="628651" y="5467979"/>
            <a:ext cx="788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ClimateEU: klímaprognózis-adatok (Illés G. szíves </a:t>
            </a:r>
            <a: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  <a:t>közlése nyomán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Forrás: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Marchi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https://sites.ualberta.ca/~ahamann/data/climateeu.html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FD46DAF-258C-488D-B466-A83304CD0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0" y="466691"/>
            <a:ext cx="56007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6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1E55CA-6D18-EE88-5F92-FC38993FC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96496"/>
            <a:ext cx="7886700" cy="273380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</a:endParaRPr>
          </a:p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258B612-F42F-76B8-CDD3-972C06B63D8C}"/>
              </a:ext>
            </a:extLst>
          </p:cNvPr>
          <p:cNvSpPr txBox="1"/>
          <p:nvPr/>
        </p:nvSpPr>
        <p:spPr>
          <a:xfrm>
            <a:off x="628650" y="5588264"/>
            <a:ext cx="7879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  <a:t>A FAI-index: a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körlap növekedésének méréseiből vezették le a koncepciót.</a:t>
            </a:r>
          </a:p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Eredetiben: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Szőnyi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Halupa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L-né, Járó, Führer, Manninger (in Führer 2016).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9B99BC5-FB0B-1CA2-FEB8-DACCF64DB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29" y="466691"/>
            <a:ext cx="7879342" cy="512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88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1E55CA-6D18-EE88-5F92-FC38993FC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96496"/>
            <a:ext cx="7886700" cy="273380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258B612-F42F-76B8-CDD3-972C06B63D8C}"/>
              </a:ext>
            </a:extLst>
          </p:cNvPr>
          <p:cNvSpPr txBox="1"/>
          <p:nvPr/>
        </p:nvSpPr>
        <p:spPr>
          <a:xfrm>
            <a:off x="628650" y="5121042"/>
            <a:ext cx="7886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Jelenleg (2024) a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szárazodásnak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még mindig a kezdeti, laposabb szakaszában járunk,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Mo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. területére nézve a két szcenárió (RCP4.5 és RCP8.5,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ClimateEU) viszonylag közel fut </a:t>
            </a:r>
            <a: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  <a:t>egymáshoz.</a:t>
            </a:r>
          </a:p>
          <a:p>
            <a: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  <a:t>Érdekes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, hogy a jelenlegi 30 éves periódusban (2011-2040, közép-év: 2025) a hosszú távon optimistább RCP4.5 mutatkozik kedvezőtlenebbnek.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F8620FD3-5836-4D8C-ACCE-734BC4607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549042"/>
            <a:ext cx="72009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7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>
            <a:extLst>
              <a:ext uri="{FF2B5EF4-FFF2-40B4-BE49-F238E27FC236}">
                <a16:creationId xmlns:a16="http://schemas.microsoft.com/office/drawing/2014/main" id="{B258B612-F42F-76B8-CDD3-972C06B63D8C}"/>
              </a:ext>
            </a:extLst>
          </p:cNvPr>
          <p:cNvSpPr txBox="1"/>
          <p:nvPr/>
        </p:nvSpPr>
        <p:spPr>
          <a:xfrm>
            <a:off x="628649" y="5713739"/>
            <a:ext cx="7848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Erdészeti klímaosztályok az RCP4.5 szcenárió szerint</a:t>
            </a:r>
          </a:p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1×1 km-es rácson (2018-ban készült ábrák)</a:t>
            </a:r>
          </a:p>
        </p:txBody>
      </p:sp>
      <p:grpSp>
        <p:nvGrpSpPr>
          <p:cNvPr id="2" name="Csoportba foglalás 1">
            <a:extLst>
              <a:ext uri="{FF2B5EF4-FFF2-40B4-BE49-F238E27FC236}">
                <a16:creationId xmlns:a16="http://schemas.microsoft.com/office/drawing/2014/main" id="{22089F5B-AC5C-6F11-CCA0-7EF6A7EAC7FC}"/>
              </a:ext>
            </a:extLst>
          </p:cNvPr>
          <p:cNvGrpSpPr/>
          <p:nvPr/>
        </p:nvGrpSpPr>
        <p:grpSpPr>
          <a:xfrm>
            <a:off x="628649" y="559486"/>
            <a:ext cx="7428570" cy="5142856"/>
            <a:chOff x="628650" y="581492"/>
            <a:chExt cx="7428570" cy="5142856"/>
          </a:xfrm>
        </p:grpSpPr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D4600C5C-40F7-9C6B-A4A0-845CF5681B53}"/>
                </a:ext>
              </a:extLst>
            </p:cNvPr>
            <p:cNvSpPr/>
            <p:nvPr/>
          </p:nvSpPr>
          <p:spPr>
            <a:xfrm>
              <a:off x="667139" y="581492"/>
              <a:ext cx="7390081" cy="514285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F2E709D4-A860-E1D2-5D00-D8822D45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650" y="581493"/>
              <a:ext cx="3652381" cy="2528571"/>
            </a:xfrm>
            <a:prstGeom prst="rect">
              <a:avLst/>
            </a:prstGeom>
          </p:spPr>
        </p:pic>
        <p:pic>
          <p:nvPicPr>
            <p:cNvPr id="8" name="Kép 7">
              <a:extLst>
                <a:ext uri="{FF2B5EF4-FFF2-40B4-BE49-F238E27FC236}">
                  <a16:creationId xmlns:a16="http://schemas.microsoft.com/office/drawing/2014/main" id="{41FEAF46-090B-7FF6-C4B9-1DB6CACFB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2935" y="581493"/>
              <a:ext cx="3652381" cy="2528571"/>
            </a:xfrm>
            <a:prstGeom prst="rect">
              <a:avLst/>
            </a:prstGeom>
          </p:spPr>
        </p:pic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46BCA07D-E974-BAE9-1C42-AFDD44A75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42935" y="3152921"/>
              <a:ext cx="3652381" cy="2528571"/>
            </a:xfrm>
            <a:prstGeom prst="rect">
              <a:avLst/>
            </a:prstGeom>
          </p:spPr>
        </p:pic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7B99D617-481F-517C-4E0D-29930B4E7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8650" y="3152921"/>
              <a:ext cx="3652381" cy="2528571"/>
            </a:xfrm>
            <a:prstGeom prst="rect">
              <a:avLst/>
            </a:prstGeom>
          </p:spPr>
        </p:pic>
      </p:grp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416A7964-6A22-A410-890A-6A7E60E70962}"/>
              </a:ext>
            </a:extLst>
          </p:cNvPr>
          <p:cNvSpPr txBox="1"/>
          <p:nvPr/>
        </p:nvSpPr>
        <p:spPr>
          <a:xfrm>
            <a:off x="6766199" y="5713739"/>
            <a:ext cx="1473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[1975] [2025]</a:t>
            </a:r>
          </a:p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[2055] [2085]</a:t>
            </a:r>
          </a:p>
        </p:txBody>
      </p:sp>
    </p:spTree>
    <p:extLst>
      <p:ext uri="{BB962C8B-B14F-4D97-AF65-F5344CB8AC3E}">
        <p14:creationId xmlns:p14="http://schemas.microsoft.com/office/powerpoint/2010/main" val="4067866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1E55CA-6D18-EE88-5F92-FC38993FC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96496"/>
            <a:ext cx="7886700" cy="273380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258B612-F42F-76B8-CDD3-972C06B63D8C}"/>
              </a:ext>
            </a:extLst>
          </p:cNvPr>
          <p:cNvSpPr txBox="1"/>
          <p:nvPr/>
        </p:nvSpPr>
        <p:spPr>
          <a:xfrm>
            <a:off x="628651" y="546797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ország területének (~93 ezer km</a:t>
            </a:r>
            <a:r>
              <a:rPr lang="hu-HU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) eloszlása a FAI várható értékei szerint (RCP4.5, 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via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ClimateEU).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C5879D2-DAAA-442F-BE95-82D135DDF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948804"/>
            <a:ext cx="78867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4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B1E55CA-6D18-EE88-5F92-FC38993FC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96496"/>
            <a:ext cx="7886700" cy="2733808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  <a:p>
            <a:pPr marL="0" indent="0">
              <a:lnSpc>
                <a:spcPct val="170000"/>
              </a:lnSpc>
              <a:buNone/>
            </a:pPr>
            <a:endParaRPr lang="hu-HU" sz="1950" baseline="30000" dirty="0">
              <a:solidFill>
                <a:srgbClr val="000000"/>
              </a:solidFill>
              <a:latin typeface="HelveticaNeueLT Pro 45 Lt" panose="020B0403020202020204" pitchFamily="34" charset="-18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6E488942-0957-C064-302B-AF23C60F43F1}"/>
              </a:ext>
            </a:extLst>
          </p:cNvPr>
          <p:cNvSpPr txBox="1"/>
          <p:nvPr/>
        </p:nvSpPr>
        <p:spPr>
          <a:xfrm>
            <a:off x="628650" y="793289"/>
            <a:ext cx="313029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  <a:t>A felvetés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Keszei </a:t>
            </a:r>
            <a: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  <a:t>Istvántól származik (2024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  <a:t>április 8.):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err="1">
                <a:latin typeface="Arial" panose="020B0604020202020204" pitchFamily="34" charset="0"/>
                <a:cs typeface="Arial" panose="020B0604020202020204" pitchFamily="34" charset="0"/>
              </a:rPr>
              <a:t>validálták</a:t>
            </a:r>
            <a: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  <a:t>-e </a:t>
            </a:r>
            <a:b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  <a:t>a klíma-prognózisokat </a:t>
            </a:r>
            <a:b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  <a:t>a jelenlegi 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30 éves </a:t>
            </a:r>
            <a: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  <a:t>ciklus </a:t>
            </a:r>
            <a:b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600">
                <a:latin typeface="Arial" panose="020B0604020202020204" pitchFamily="34" charset="0"/>
                <a:cs typeface="Arial" panose="020B0604020202020204" pitchFamily="34" charset="0"/>
              </a:rPr>
              <a:t>tény-adatain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Az OMSZ-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nak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HungaroMet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144 db mérőállomása van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2002-től induló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szabadon elérhető adatokkal</a:t>
            </a:r>
          </a:p>
          <a:p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Ki lehet próbálni.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6C831BF-49C0-2257-D74E-54FBDE7DC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948" y="793290"/>
            <a:ext cx="4756401" cy="375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63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E847AF09E9FA324E92FB46100835C5AD" ma:contentTypeVersion="1" ma:contentTypeDescription="Új dokumentum létrehozása." ma:contentTypeScope="" ma:versionID="d4096ec745b107783c1e41dd1dd5b89a">
  <xsd:schema xmlns:xsd="http://www.w3.org/2001/XMLSchema" xmlns:xs="http://www.w3.org/2001/XMLSchema" xmlns:p="http://schemas.microsoft.com/office/2006/metadata/properties" xmlns:ns2="11b201be-2e86-4cb7-94af-43aab688473c" targetNamespace="http://schemas.microsoft.com/office/2006/metadata/properties" ma:root="true" ma:fieldsID="93958cd3ceca2e1b50c2ffa9339315ac" ns2:_="">
    <xsd:import namespace="11b201be-2e86-4cb7-94af-43aab688473c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b201be-2e86-4cb7-94af-43aab68847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Résztvevők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4DFB8E-DA68-426A-BA41-F5DB28FDF0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b201be-2e86-4cb7-94af-43aab68847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6F95584-C0E3-4184-BCB7-D9E0CE9B69F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56643F3-D398-459A-8DD1-A600E438B6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1450</TotalTime>
  <Words>619</Words>
  <Application>Microsoft Office PowerPoint</Application>
  <PresentationFormat>Diavetítés a képernyőre (4:3 oldalarány)</PresentationFormat>
  <Paragraphs>93</Paragraphs>
  <Slides>20</Slides>
  <Notes>20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HelveticaNeueLT Pro 45 Lt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Ágoston</dc:creator>
  <cp:lastModifiedBy>Kottek Péter</cp:lastModifiedBy>
  <cp:revision>137</cp:revision>
  <dcterms:created xsi:type="dcterms:W3CDTF">2022-08-30T22:11:00Z</dcterms:created>
  <dcterms:modified xsi:type="dcterms:W3CDTF">2024-10-27T18:30:18Z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0x010100E847AF09E9FA324E92FB46100835C5AD</vt:lpwstr>
  </property>
</Properties>
</file>