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</p:sldMasterIdLst>
  <p:sldIdLst>
    <p:sldId id="256" r:id="rId6"/>
    <p:sldId id="288" r:id="rId7"/>
    <p:sldId id="312" r:id="rId8"/>
    <p:sldId id="305" r:id="rId9"/>
    <p:sldId id="284" r:id="rId10"/>
    <p:sldId id="294" r:id="rId11"/>
    <p:sldId id="311" r:id="rId12"/>
    <p:sldId id="314" r:id="rId13"/>
    <p:sldId id="313" r:id="rId14"/>
    <p:sldId id="317" r:id="rId15"/>
    <p:sldId id="316" r:id="rId16"/>
    <p:sldId id="315" r:id="rId17"/>
    <p:sldId id="318" r:id="rId18"/>
    <p:sldId id="289" r:id="rId19"/>
    <p:sldId id="310" r:id="rId20"/>
    <p:sldId id="321" r:id="rId21"/>
    <p:sldId id="323" r:id="rId22"/>
    <p:sldId id="322" r:id="rId23"/>
    <p:sldId id="320" r:id="rId24"/>
    <p:sldId id="301" r:id="rId25"/>
    <p:sldId id="319" r:id="rId26"/>
    <p:sldId id="304" r:id="rId27"/>
    <p:sldId id="258" r:id="rId28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642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8B"/>
    <a:srgbClr val="90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16"/>
    <p:restoredTop sz="94694"/>
  </p:normalViewPr>
  <p:slideViewPr>
    <p:cSldViewPr snapToGrid="0" snapToObjects="1" showGuides="1">
      <p:cViewPr varScale="1">
        <p:scale>
          <a:sx n="112" d="100"/>
          <a:sy n="112" d="100"/>
        </p:scale>
        <p:origin x="864" y="96"/>
      </p:cViewPr>
      <p:guideLst>
        <p:guide orient="horz" pos="3158"/>
        <p:guide pos="642"/>
        <p:guide orient="horz" pos="40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795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3045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2273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C6A9-CC9C-49E1-3985-2C16CB36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96231-1602-BA1F-4B44-263FC80A1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E6765-9F14-70DB-FBA1-6B317F5F2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EA61-A0BC-4F50-A90F-E69AF064704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CD652-32C4-4F59-1526-75229FD4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AC530-AE9F-EFE9-B87C-EA677722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9C2E-F2E4-4CDA-A4EA-2A2608F3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F6634-B367-F6E6-8008-4BF1B48A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EA61-A0BC-4F50-A90F-E69AF064704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A346E-AC4C-56BB-8F37-0E0AA3D5C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3D978-84ED-2F64-121E-FB1FEB47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9C2E-F2E4-4CDA-A4EA-2A2608F3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9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8335-D6DC-3849-4F77-66413C60E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E4743-8E81-5048-832B-F64CB93F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7EF6E-17FC-EE8C-DDD7-C5A6536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7EA61-A0BC-4F50-A90F-E69AF064704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EB7D6-4F48-3BB7-DED9-FF84D614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21E02-22AF-9116-4F77-B6489CAE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9C2E-F2E4-4CDA-A4EA-2A2608F3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6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8807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209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515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1622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2718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34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5511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71153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en-HU" smtClean="0"/>
              <a:t>10/16/2023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1241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5BE44-BBEF-F66A-2D75-006130BD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56ADD-AF54-30A6-401E-C8BBF5963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AC437-376C-02DE-9812-9556A45A8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7EA61-A0BC-4F50-A90F-E69AF0647048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DE710-18AA-0083-247D-4E05C3244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2534-62CC-8483-62C8-1ABB1A74D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99C2E-F2E4-4CDA-A4EA-2A2608F35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0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8086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fk.gov.hu/Magyarorszag_erdeivel_kapcsolatos_adatok_news_51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oak-tree-oak-tree-bark-leaves-411489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ll autumn trees from forest floor">
            <a:extLst>
              <a:ext uri="{FF2B5EF4-FFF2-40B4-BE49-F238E27FC236}">
                <a16:creationId xmlns:a16="http://schemas.microsoft.com/office/drawing/2014/main" id="{C97D1087-8E96-5DE8-F8FB-412F2E7F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B8763-2446-4B4E-8065-B8FA47ED00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226503" y="4843035"/>
            <a:ext cx="1122446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hu-HU" sz="2800" b="1" dirty="0">
                <a:solidFill>
                  <a:schemeClr val="bg1"/>
                </a:solidFill>
              </a:rPr>
              <a:t>Az erdőgazdálkodási üzemmódok </a:t>
            </a:r>
            <a:r>
              <a:rPr lang="hu-HU" sz="2800" b="1" dirty="0" err="1">
                <a:solidFill>
                  <a:schemeClr val="bg1"/>
                </a:solidFill>
              </a:rPr>
              <a:t>klímamitigációs</a:t>
            </a:r>
            <a:r>
              <a:rPr lang="hu-HU" sz="2800" b="1" dirty="0">
                <a:solidFill>
                  <a:schemeClr val="bg1"/>
                </a:solidFill>
              </a:rPr>
              <a:t> szerepének értékelése</a:t>
            </a:r>
          </a:p>
          <a:p>
            <a:pPr>
              <a:spcAft>
                <a:spcPts val="2400"/>
              </a:spcAft>
            </a:pPr>
            <a:r>
              <a:rPr lang="hu-HU" sz="2400" b="1" dirty="0">
                <a:solidFill>
                  <a:schemeClr val="bg1"/>
                </a:solidFill>
              </a:rPr>
              <a:t>Király Éva és Dr. </a:t>
            </a:r>
            <a:r>
              <a:rPr lang="hu-HU" sz="2400" b="1" dirty="0" err="1">
                <a:solidFill>
                  <a:schemeClr val="bg1"/>
                </a:solidFill>
              </a:rPr>
              <a:t>Borovics</a:t>
            </a:r>
            <a:r>
              <a:rPr lang="hu-HU" sz="2400" b="1" dirty="0">
                <a:solidFill>
                  <a:schemeClr val="bg1"/>
                </a:solidFill>
              </a:rPr>
              <a:t> Attila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AEE Kutatói Nap, Lakitelek, 2023. november 9.</a:t>
            </a:r>
          </a:p>
        </p:txBody>
      </p:sp>
    </p:spTree>
    <p:extLst>
      <p:ext uri="{BB962C8B-B14F-4D97-AF65-F5344CB8AC3E}">
        <p14:creationId xmlns:p14="http://schemas.microsoft.com/office/powerpoint/2010/main" val="173078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art with numbers and a number of text&#10;&#10;Description automatically generated with medium confidence">
            <a:extLst>
              <a:ext uri="{FF2B5EF4-FFF2-40B4-BE49-F238E27FC236}">
                <a16:creationId xmlns:a16="http://schemas.microsoft.com/office/drawing/2014/main" id="{E646DB25-2ECC-0B4D-179C-1A3FAFE2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E0D554-539E-9821-E2C0-527DAB907690}"/>
              </a:ext>
            </a:extLst>
          </p:cNvPr>
          <p:cNvSpPr/>
          <p:nvPr/>
        </p:nvSpPr>
        <p:spPr>
          <a:xfrm>
            <a:off x="7877262" y="3775046"/>
            <a:ext cx="855677" cy="37750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9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6DB25-2ECC-0B4D-179C-1A3FAFE2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943" y="643467"/>
            <a:ext cx="9904113" cy="557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30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6DB25-2ECC-0B4D-179C-1A3FAFE2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942" y="643467"/>
            <a:ext cx="9904115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8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6DB25-2ECC-0B4D-179C-1A3FAFE2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942" y="643467"/>
            <a:ext cx="9904115" cy="55710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26E39A4-6083-B7B0-9A59-F117A8614546}"/>
              </a:ext>
            </a:extLst>
          </p:cNvPr>
          <p:cNvSpPr/>
          <p:nvPr/>
        </p:nvSpPr>
        <p:spPr>
          <a:xfrm>
            <a:off x="4572000" y="2525086"/>
            <a:ext cx="855677" cy="37750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533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BF556-5C2B-5171-9F3B-4D086585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59" y="2078967"/>
            <a:ext cx="7860118" cy="4515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00AFB1-032E-AFAD-4B64-4F66B18FA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19" y="2298940"/>
            <a:ext cx="3811082" cy="407574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4D1926-1574-1636-9FE9-CE7BB362F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19" y="973123"/>
            <a:ext cx="11636162" cy="971087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1800" b="1" dirty="0" err="1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Fafajonkénti</a:t>
            </a:r>
            <a:r>
              <a:rPr lang="hu-HU" sz="1800" b="1" dirty="0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 vizsgálatok</a:t>
            </a:r>
            <a:endParaRPr lang="en-GB" sz="1800" b="1" dirty="0">
              <a:solidFill>
                <a:srgbClr val="4F81BD"/>
              </a:solidFill>
              <a:effectLst/>
              <a:latin typeface="Cambria" panose="020405030504060302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továbbiakban elsősorban a KTT, B, CS főfafajú mintapontokat elemeztük, mert ezekből vannak viszonylag nagy kiterjedésű területek mind a 4 vizsgált üzemmódban.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en-GB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383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20" y="1115736"/>
            <a:ext cx="4647764" cy="5452843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2000" b="1" dirty="0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Többváltozós regresszióanalízis</a:t>
            </a:r>
            <a:endParaRPr lang="en-GB" sz="2000" b="1" dirty="0">
              <a:solidFill>
                <a:srgbClr val="4F81BD"/>
              </a:solidFill>
              <a:effectLst/>
              <a:latin typeface="Cambria" panose="020405030504060302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Fafajonként (B, KTT, CS) regresszióanalízist végeztünk.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egyes változók (üzemmód, védettség, kor, termőréteg vastagság, fatermési osztály, eredet, klíma, hidrológia) szénmegkötésre gyakorolt hatásának erősségét vizsgáltuk.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dirt road through a forest&#10;&#10;Description automatically generated">
            <a:extLst>
              <a:ext uri="{FF2B5EF4-FFF2-40B4-BE49-F238E27FC236}">
                <a16:creationId xmlns:a16="http://schemas.microsoft.com/office/drawing/2014/main" id="{CEEAB256-BCBE-B9AB-C8C0-1C19A665C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36235" y="0"/>
            <a:ext cx="6955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4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1E29D-32B6-7588-98D3-8E83B57DB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8724"/>
            <a:ext cx="10905066" cy="3900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7BA38A-60CC-F0A4-8E64-E98ACF6F06F0}"/>
              </a:ext>
            </a:extLst>
          </p:cNvPr>
          <p:cNvSpPr txBox="1"/>
          <p:nvPr/>
        </p:nvSpPr>
        <p:spPr>
          <a:xfrm>
            <a:off x="4365911" y="740865"/>
            <a:ext cx="346017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Regresszióanalízis - Bükk</a:t>
            </a:r>
            <a:endParaRPr lang="en-GB" sz="25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BD708-5C2D-FE72-2594-95E0A84FBD60}"/>
              </a:ext>
            </a:extLst>
          </p:cNvPr>
          <p:cNvSpPr txBox="1"/>
          <p:nvPr/>
        </p:nvSpPr>
        <p:spPr>
          <a:xfrm>
            <a:off x="643467" y="5648474"/>
            <a:ext cx="5004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Beta</a:t>
            </a:r>
            <a:r>
              <a:rPr lang="hu-HU" dirty="0"/>
              <a:t> jellemzi a hatás erősségét.</a:t>
            </a:r>
          </a:p>
          <a:p>
            <a:r>
              <a:rPr lang="hu-HU" dirty="0">
                <a:solidFill>
                  <a:srgbClr val="FF0000"/>
                </a:solidFill>
              </a:rPr>
              <a:t>A pirossal kiemelt sorok jelölnek szignifikáns hatást.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410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5A8CF-5D0C-CC17-A55F-B118F5C7E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8724"/>
            <a:ext cx="10905066" cy="3900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A51B90-ADA4-B709-C397-8BD9707A3518}"/>
              </a:ext>
            </a:extLst>
          </p:cNvPr>
          <p:cNvSpPr txBox="1"/>
          <p:nvPr/>
        </p:nvSpPr>
        <p:spPr>
          <a:xfrm>
            <a:off x="3448031" y="740865"/>
            <a:ext cx="52959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Regresszióanalízis - Kocsánytalan tölgy</a:t>
            </a:r>
            <a:endParaRPr lang="en-GB" sz="25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48ADD-9763-5C88-7D03-DE2F78573E9C}"/>
              </a:ext>
            </a:extLst>
          </p:cNvPr>
          <p:cNvSpPr txBox="1"/>
          <p:nvPr/>
        </p:nvSpPr>
        <p:spPr>
          <a:xfrm>
            <a:off x="643467" y="5648474"/>
            <a:ext cx="5004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Beta</a:t>
            </a:r>
            <a:r>
              <a:rPr lang="hu-HU" dirty="0"/>
              <a:t> jellemzi a hatás erősségét.</a:t>
            </a:r>
          </a:p>
          <a:p>
            <a:r>
              <a:rPr lang="hu-HU" dirty="0">
                <a:solidFill>
                  <a:srgbClr val="FF0000"/>
                </a:solidFill>
              </a:rPr>
              <a:t>A pirossal kiemelt sorok jelölnek szignifikáns hatást.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312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FD2CF-EFB1-D7CF-12C5-E5AEEFB41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78724"/>
            <a:ext cx="10905066" cy="39005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651125-593D-D6DE-544B-CEDB81960124}"/>
              </a:ext>
            </a:extLst>
          </p:cNvPr>
          <p:cNvSpPr txBox="1"/>
          <p:nvPr/>
        </p:nvSpPr>
        <p:spPr>
          <a:xfrm>
            <a:off x="4408390" y="732472"/>
            <a:ext cx="33752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500" b="1" dirty="0"/>
              <a:t>Regresszióanalízis - Cser</a:t>
            </a:r>
            <a:endParaRPr lang="en-GB" sz="25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1DCA2-D56F-5300-CFDF-05831C830C04}"/>
              </a:ext>
            </a:extLst>
          </p:cNvPr>
          <p:cNvSpPr txBox="1"/>
          <p:nvPr/>
        </p:nvSpPr>
        <p:spPr>
          <a:xfrm>
            <a:off x="643467" y="5648474"/>
            <a:ext cx="5004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Beta</a:t>
            </a:r>
            <a:r>
              <a:rPr lang="hu-HU" dirty="0"/>
              <a:t> jellemzi a hatás erősségét.</a:t>
            </a:r>
          </a:p>
          <a:p>
            <a:r>
              <a:rPr lang="hu-HU" dirty="0">
                <a:solidFill>
                  <a:srgbClr val="FF0000"/>
                </a:solidFill>
              </a:rPr>
              <a:t>A pirossal kiemelt sorok jelölnek szignifikáns hatást.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94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19" y="1140903"/>
            <a:ext cx="11114331" cy="4999838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hu-HU" sz="2000" b="1" dirty="0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Az adatok elemzése </a:t>
            </a:r>
            <a:r>
              <a:rPr lang="hu-HU" sz="2000" b="1" dirty="0" err="1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Ceteris</a:t>
            </a:r>
            <a:r>
              <a:rPr lang="hu-HU" sz="2000" b="1" dirty="0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hu-HU" sz="2000" b="1" dirty="0" err="1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Paribus</a:t>
            </a:r>
            <a:r>
              <a:rPr lang="hu-HU" sz="2000" b="1" dirty="0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 feltételek mellett</a:t>
            </a:r>
            <a:endParaRPr lang="en-GB" sz="2000" b="1" dirty="0">
              <a:solidFill>
                <a:srgbClr val="4F81BD"/>
              </a:solidFill>
              <a:effectLst/>
              <a:latin typeface="Cambria" panose="020405030504060302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mintapontok megfelelő csoportokba rendezésével, a kategorizáló változók vagy azok kombinációi szerint előállíthatók az összehasonlítandó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sztrátumok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csoportosításnak 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ceteris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paribus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feltételeket kell követnie, azaz az összehasonlításkor a csoportokba rendezett mintapontoknak minden tekintetben hasonló feltételekkel kell rendelkezniük, csak üzemmódjukban vagy természetvédelmi kezelésükben térhetnek el. Így válik vizsgálhatóvá az üzemmód/természetvédelmi kezelés hatása a szénmegkötés mértékére.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csoportosítást klíma, hidrológia, genetikai talajtípus, védettség, eredet, fatermési osztály, kor (30 éves korosztályonként) és üzemmód szerint végeztük.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Csak olyan csoportokat hoztunk létre, amelyekbe legalább 30 mintapont tartozott, az ennél kevesebb mintapontra érvényes kombinációkat kihagytuk a további feldolgozásból.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Minden mintapontra megtörtént a szénkészlet- és szénkészlet változás számítása fafajsoronként, az ÜHG leltárban használatos konverziós faktorok felhasználásával. Minden csoportra megtörtént az átlagok kiszámítása.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4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C7EAAA06-76A7-394C-DAA6-1075D7522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7" y="1557076"/>
            <a:ext cx="11869806" cy="3743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BAD31C-EF6B-58F7-F725-4C4083DB006D}"/>
              </a:ext>
            </a:extLst>
          </p:cNvPr>
          <p:cNvSpPr txBox="1"/>
          <p:nvPr/>
        </p:nvSpPr>
        <p:spPr>
          <a:xfrm>
            <a:off x="161097" y="5300923"/>
            <a:ext cx="8533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Forrás: Nemzeti Földügyi Központ, 2023 </a:t>
            </a:r>
            <a:r>
              <a:rPr lang="hu-HU" sz="1400" dirty="0">
                <a:hlinkClick r:id="rId4"/>
              </a:rPr>
              <a:t>https://nfk.gov.hu/Magyarorszag_erdeivel_kapcsolatos_adatok_news_513</a:t>
            </a:r>
            <a:r>
              <a:rPr lang="hu-HU" sz="1400" dirty="0"/>
              <a:t> </a:t>
            </a:r>
            <a:endParaRPr lang="en-GB"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B6BCC1-9F95-228A-CE8F-3818A0B11005}"/>
              </a:ext>
            </a:extLst>
          </p:cNvPr>
          <p:cNvSpPr/>
          <p:nvPr/>
        </p:nvSpPr>
        <p:spPr>
          <a:xfrm>
            <a:off x="7392112" y="1837346"/>
            <a:ext cx="786213" cy="213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75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4D1926-1574-1636-9FE9-CE7BB362F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18" y="1114943"/>
            <a:ext cx="11402247" cy="5378135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csoportpáronkénti</a:t>
            </a: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összehasonlítás eredményeinek szemléltetésére létrehoztunk egy mutatót.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Ezt </a:t>
            </a:r>
            <a:r>
              <a:rPr lang="hu-H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Nem-vágásos Stock </a:t>
            </a:r>
            <a:r>
              <a:rPr lang="hu-HU" sz="20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hu-H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mutató</a:t>
            </a: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 neveztük el. Ennek</a:t>
            </a:r>
            <a:r>
              <a:rPr lang="hu-H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számítása a következőképp történt: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hu-HU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Nem-</a:t>
            </a:r>
            <a:r>
              <a:rPr lang="hu-HU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vágásos_S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tock</a:t>
            </a: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hu-HU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hange</a:t>
            </a: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mutató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Nem-vágásos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stock_change</a:t>
            </a: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─ </a:t>
            </a: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Vágásos_stock_change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tonna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hu-HU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O2</a:t>
            </a:r>
            <a:r>
              <a:rPr lang="en-GB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hu-H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hu-H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IPCC nomenklatúrában a széndioxid-megkötés CO</a:t>
            </a:r>
            <a:r>
              <a:rPr lang="hu-HU" sz="2000" baseline="-25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egyenértékben kifejezve negatív előjelű szám, a kibocsátás pedig pozitív.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hu-HU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Ennek megfelelően a mutató értéke negatív, ha a nem-vágásos üzemmódú csoport átlagos széndioxid-</a:t>
            </a: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megkötése volt nagyobb a vágásos üzemmódú csoporttal összehasonlítva.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mutató értéke pozitív, amennyiben a nem-vágásos üzemmód</a:t>
            </a:r>
            <a:r>
              <a:rPr lang="hu-H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 csoport átlagos széndioxid-megkötése volt a kisebb a vágásos üzemmódú csoporttal összehasonlítva.</a:t>
            </a:r>
            <a:endParaRPr lang="en-GB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C5856D-0A47-86D8-5F75-FB8CF23CE825}"/>
              </a:ext>
            </a:extLst>
          </p:cNvPr>
          <p:cNvSpPr/>
          <p:nvPr/>
        </p:nvSpPr>
        <p:spPr>
          <a:xfrm>
            <a:off x="1149292" y="2130804"/>
            <a:ext cx="10192624" cy="8305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993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C70E7-6202-38A3-C1B1-9EFF1B0245CF}"/>
              </a:ext>
            </a:extLst>
          </p:cNvPr>
          <p:cNvSpPr txBox="1"/>
          <p:nvPr/>
        </p:nvSpPr>
        <p:spPr>
          <a:xfrm>
            <a:off x="699715" y="288404"/>
            <a:ext cx="7170656" cy="977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Nem-vágásos Stock Change mutató üzemmódonként</a:t>
            </a:r>
            <a:endParaRPr lang="en-US" sz="2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567A7F-876B-BA11-BCBC-DCDD7B6D6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30" y="1086928"/>
            <a:ext cx="9205392" cy="5771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DBFFED-5E95-9783-3B52-B774975CF92E}"/>
              </a:ext>
            </a:extLst>
          </p:cNvPr>
          <p:cNvSpPr txBox="1"/>
          <p:nvPr/>
        </p:nvSpPr>
        <p:spPr>
          <a:xfrm>
            <a:off x="9831822" y="3567140"/>
            <a:ext cx="20651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Üzemmód:</a:t>
            </a:r>
          </a:p>
          <a:p>
            <a:r>
              <a:rPr lang="hu-HU" dirty="0"/>
              <a:t>1: vágásos</a:t>
            </a:r>
          </a:p>
          <a:p>
            <a:r>
              <a:rPr lang="hu-HU" dirty="0"/>
              <a:t>2: </a:t>
            </a:r>
            <a:r>
              <a:rPr lang="hu-HU" dirty="0" err="1"/>
              <a:t>örökerrdő</a:t>
            </a:r>
            <a:endParaRPr lang="hu-HU" dirty="0"/>
          </a:p>
          <a:p>
            <a:r>
              <a:rPr lang="hu-HU" dirty="0"/>
              <a:t>3: FANE</a:t>
            </a:r>
          </a:p>
          <a:p>
            <a:r>
              <a:rPr lang="hu-HU" dirty="0"/>
              <a:t>4: átmeneti</a:t>
            </a:r>
          </a:p>
          <a:p>
            <a:endParaRPr lang="hu-HU" dirty="0"/>
          </a:p>
          <a:p>
            <a:r>
              <a:rPr lang="hu-HU" dirty="0"/>
              <a:t>Védettség:</a:t>
            </a:r>
          </a:p>
          <a:p>
            <a:r>
              <a:rPr lang="hu-HU" dirty="0"/>
              <a:t>0: nem védett</a:t>
            </a:r>
          </a:p>
          <a:p>
            <a:r>
              <a:rPr lang="hu-HU" dirty="0"/>
              <a:t>1: fokozottan védett</a:t>
            </a:r>
          </a:p>
          <a:p>
            <a:r>
              <a:rPr lang="hu-HU" dirty="0"/>
              <a:t>2: védett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6987DD-74C9-06D9-7FC1-EEE05DAF4A47}"/>
              </a:ext>
            </a:extLst>
          </p:cNvPr>
          <p:cNvSpPr txBox="1"/>
          <p:nvPr/>
        </p:nvSpPr>
        <p:spPr>
          <a:xfrm>
            <a:off x="897622" y="6541834"/>
            <a:ext cx="975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Védettség:</a:t>
            </a:r>
            <a:endParaRPr lang="en-GB" sz="1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CB27C-EAFA-014B-A2C0-2C81FC3D13E9}"/>
              </a:ext>
            </a:extLst>
          </p:cNvPr>
          <p:cNvSpPr txBox="1"/>
          <p:nvPr/>
        </p:nvSpPr>
        <p:spPr>
          <a:xfrm>
            <a:off x="4019725" y="6538947"/>
            <a:ext cx="975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Védettség:</a:t>
            </a:r>
            <a:endParaRPr lang="en-GB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1C491-1949-8053-F240-EBE68786CC42}"/>
              </a:ext>
            </a:extLst>
          </p:cNvPr>
          <p:cNvSpPr txBox="1"/>
          <p:nvPr/>
        </p:nvSpPr>
        <p:spPr>
          <a:xfrm>
            <a:off x="7141828" y="6540254"/>
            <a:ext cx="975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Védettség: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317032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4D1926-1574-1636-9FE9-CE7BB362F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19" y="955552"/>
            <a:ext cx="10946552" cy="5478803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rgbClr val="4F81BD"/>
                </a:solidFill>
                <a:latin typeface="Cambria" panose="02040503050406030204" pitchFamily="18" charset="0"/>
              </a:rPr>
              <a:t>Eddigi következtetések: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Ebben a vizsgálatban kizárólag a föld feletti- és a föld alatti biomassza széntárolását vettük számításba, a holtfa, avar, talaj, illetve a fatermékek széntárolásával nem számoltunk. 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Megállapítottuk, hogy az </a:t>
            </a: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országos szintű ÜHG leltár</a:t>
            </a: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szerint </a:t>
            </a: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átmeneti üzemmódban kezelt erdők hektáronkénti szénmegkötése volt a legmagasabb</a:t>
            </a: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ezt követte a vágásos üzemmódú erdők és az örökerdők szénmegkötése, mely közel azonosnak adódott. A FANE üzemmódban mutatkoztak a legalacsonyabb hektáronkénti szénmegkötés értékek.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többváltozós regresszióanalízis 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szerint </a:t>
            </a: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védettségnek és az üzemmódnak szignifikáns hatása van az erdőállományok szénmegkötésére</a:t>
            </a: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18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ceteris</a:t>
            </a: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paribus</a:t>
            </a: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összehasonlítások szerint FANE üzemmódban KTT és B fafajok esetében jelentősen nagyobb a hektáronkénti éves szénmegkötés a kontroll vágásos csoporthoz képest.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Fontos jövőbeli kutatási irány lenne a talajban megkötött szén mennyiségének vizsgálata, illetve összehasonlítása üzemmódonként, ugyanis feltételezésünk szerint a folyamatos erdőborítást biztosító gazdálkodás jelentősen eltérő talajmenti feltételeket teremt, mely befolyásolhatja a talajban történő szerves szénfelhalmozódási folyamatokat.</a:t>
            </a:r>
          </a:p>
          <a:p>
            <a:pPr>
              <a:lnSpc>
                <a:spcPct val="115000"/>
              </a:lnSpc>
              <a:spcBef>
                <a:spcPts val="0"/>
              </a:spcBef>
            </a:pPr>
            <a:r>
              <a:rPr lang="hu-HU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Emellett az állományokban felhalmozódó holtfa mennyiségek összehasonlítása vágásos és nem-vágásos üzemmódokban szintén fontos kutatási irány lehetne.</a:t>
            </a:r>
          </a:p>
        </p:txBody>
      </p:sp>
    </p:spTree>
    <p:extLst>
      <p:ext uri="{BB962C8B-B14F-4D97-AF65-F5344CB8AC3E}">
        <p14:creationId xmlns:p14="http://schemas.microsoft.com/office/powerpoint/2010/main" val="1790281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0B76E54-3E4E-9244-8855-E661809B9A5F}"/>
              </a:ext>
            </a:extLst>
          </p:cNvPr>
          <p:cNvSpPr txBox="1"/>
          <p:nvPr/>
        </p:nvSpPr>
        <p:spPr>
          <a:xfrm>
            <a:off x="3217322" y="1795438"/>
            <a:ext cx="6771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</a:rPr>
              <a:t>Köszönöm szépen a figyelmet!</a:t>
            </a:r>
            <a:endParaRPr lang="en-HU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4E9A17-9A2E-8D50-9CDB-A3461693B388}"/>
              </a:ext>
            </a:extLst>
          </p:cNvPr>
          <p:cNvSpPr txBox="1"/>
          <p:nvPr/>
        </p:nvSpPr>
        <p:spPr>
          <a:xfrm>
            <a:off x="781773" y="3356169"/>
            <a:ext cx="108490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Jelen publikáció a TKP2021-NKTA-43 azonosítószámú projekt keretében a Kulturális és Innovációs Minisztérium Nemzeti Kutatási Fejlesztési és Innovációs Alapból nyújtott támogatásával, a TKP2021-NKTA pályázati program finanszírozásában valósult meg.</a:t>
            </a:r>
            <a:endParaRPr lang="en-GB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71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orest management system&#10;&#10;Description automatically generated">
            <a:extLst>
              <a:ext uri="{FF2B5EF4-FFF2-40B4-BE49-F238E27FC236}">
                <a16:creationId xmlns:a16="http://schemas.microsoft.com/office/drawing/2014/main" id="{06922E7B-5CD2-5195-24F9-46EF728EA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552" y="1108363"/>
            <a:ext cx="6048895" cy="4641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78576E-FDA5-EF17-3445-70B00A9320C7}"/>
              </a:ext>
            </a:extLst>
          </p:cNvPr>
          <p:cNvSpPr txBox="1"/>
          <p:nvPr/>
        </p:nvSpPr>
        <p:spPr>
          <a:xfrm>
            <a:off x="3976236" y="5101796"/>
            <a:ext cx="7656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/>
              <a:t>vágásos</a:t>
            </a:r>
            <a:endParaRPr lang="en-GB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1AF5C-06EE-21AB-715D-A70AA33FF7D1}"/>
              </a:ext>
            </a:extLst>
          </p:cNvPr>
          <p:cNvSpPr txBox="1"/>
          <p:nvPr/>
        </p:nvSpPr>
        <p:spPr>
          <a:xfrm>
            <a:off x="6278570" y="5119864"/>
            <a:ext cx="8646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/>
              <a:t>örökerdő</a:t>
            </a:r>
            <a:endParaRPr lang="en-GB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151B40-F255-CC10-30F1-8C0761A945C6}"/>
              </a:ext>
            </a:extLst>
          </p:cNvPr>
          <p:cNvSpPr txBox="1"/>
          <p:nvPr/>
        </p:nvSpPr>
        <p:spPr>
          <a:xfrm>
            <a:off x="3976236" y="5380303"/>
            <a:ext cx="57201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/>
              <a:t>FANE</a:t>
            </a:r>
            <a:endParaRPr lang="en-GB" sz="1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53733-C704-B05E-BE05-BFEAAA6AEC0A}"/>
              </a:ext>
            </a:extLst>
          </p:cNvPr>
          <p:cNvSpPr txBox="1"/>
          <p:nvPr/>
        </p:nvSpPr>
        <p:spPr>
          <a:xfrm>
            <a:off x="6278570" y="5380304"/>
            <a:ext cx="8614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/>
              <a:t>átmeneti</a:t>
            </a:r>
            <a:endParaRPr lang="en-GB" sz="1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B509C4-30BF-9063-6271-E6F7572E613D}"/>
              </a:ext>
            </a:extLst>
          </p:cNvPr>
          <p:cNvSpPr/>
          <p:nvPr/>
        </p:nvSpPr>
        <p:spPr>
          <a:xfrm>
            <a:off x="4647501" y="5119864"/>
            <a:ext cx="1265930" cy="568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0DAB7D-CDA5-55C4-FCC7-E8C688A2B5D1}"/>
              </a:ext>
            </a:extLst>
          </p:cNvPr>
          <p:cNvSpPr/>
          <p:nvPr/>
        </p:nvSpPr>
        <p:spPr>
          <a:xfrm>
            <a:off x="7140024" y="5119864"/>
            <a:ext cx="1316079" cy="509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906B25-1A5B-947C-11B8-475666C6148D}"/>
              </a:ext>
            </a:extLst>
          </p:cNvPr>
          <p:cNvSpPr/>
          <p:nvPr/>
        </p:nvSpPr>
        <p:spPr>
          <a:xfrm>
            <a:off x="4548252" y="5409573"/>
            <a:ext cx="193643" cy="219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2A041-3E74-A0DF-A857-1154EF2B600B}"/>
              </a:ext>
            </a:extLst>
          </p:cNvPr>
          <p:cNvSpPr txBox="1"/>
          <p:nvPr/>
        </p:nvSpPr>
        <p:spPr>
          <a:xfrm>
            <a:off x="1968954" y="5935591"/>
            <a:ext cx="809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Erdőterület megoszlása az üzemmódok között. A terület 1000 ha-ban van kifejezve.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2895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19" y="1050759"/>
            <a:ext cx="7563492" cy="5677211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Módszer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 Országos Erdőállomány Adattár 2010. és 2020. évi statisztikai állapotának vizsgálata.</a:t>
            </a:r>
            <a:endParaRPr lang="hu-H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Térképi mintavétel 100x100 m-es rácson.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Minden rácsponthoz tartozik egy 2010-es és egy 2020-as adattári állapot.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rácsos mintavétel megoldás a kivonások, részlet-megosztások és -összevonások problémájára.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Ismertek a mintapontonként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kategorizáló változók: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06880" lvl="2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üzemmód,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06880" lvl="2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természetvédelmi besorolás,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06880" lvl="2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termőhely típus változat;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 a faállomány-leírása: kor, fatermőképesség, fafajsorok, azok hektáronkénti élőfakészlete.</a:t>
            </a:r>
            <a:endParaRPr lang="hu-H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Vizsgált </a:t>
            </a:r>
            <a:r>
              <a:rPr lang="hu-H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poolok</a:t>
            </a:r>
            <a:r>
              <a:rPr lang="hu-H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b</a:t>
            </a:r>
            <a:r>
              <a:rPr lang="hu-HU" sz="1800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iomassza (szénkészlet számítás fafajsoronként </a:t>
            </a:r>
            <a:r>
              <a:rPr lang="hu-HU" sz="18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stock</a:t>
            </a:r>
            <a:r>
              <a:rPr lang="hu-HU" sz="1800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kern="1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change</a:t>
            </a:r>
            <a:r>
              <a:rPr lang="hu-HU" sz="1800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módszerrel).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hu-H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Looking up view of a tree&#10;&#10;Description automatically generated">
            <a:extLst>
              <a:ext uri="{FF2B5EF4-FFF2-40B4-BE49-F238E27FC236}">
                <a16:creationId xmlns:a16="http://schemas.microsoft.com/office/drawing/2014/main" id="{490CD61A-3464-685E-C819-8698BE2F3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19049" y="762000"/>
            <a:ext cx="427295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93DA-E919-7043-A1C2-4D4226691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19" y="1047565"/>
            <a:ext cx="11636162" cy="5437124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rgbClr val="4F81BD"/>
                </a:solidFill>
                <a:effectLst/>
                <a:latin typeface="Cambria" panose="02040503050406030204" pitchFamily="18" charset="0"/>
              </a:rPr>
              <a:t>Célkitűzés</a:t>
            </a:r>
            <a:endParaRPr lang="en-GB" sz="2000" b="1" dirty="0">
              <a:solidFill>
                <a:srgbClr val="4F81BD"/>
              </a:solidFill>
              <a:effectLst/>
              <a:latin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természetvédelmi kezelés és az erdőgazdálkodás üzemmódja feltételezésünk szerint jelentős hatással lehet az erdőállományokban megvalósuló széntárolás dinamikájára. Az adatokat természetvédelmi kezelés (nem védett,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2000, védett, fokozottan védett) és üzemmód (vágásos, átmeneti, faanyagtermelést nem szolgáló, örökerdő) szerinti bontásban tervezzük vizsgálni.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természetvédelmi kezelés és az erdőgazdálkodási üzemmód szénmegkötésre gyakorolt hatásainak vizsgálata az Országos Erdőállomány Adattár historikus adatainak elemzésével, az Üvegházgáz Leltár készítéséhez is használatos IPCC módszertan alkalmazásával.</a:t>
            </a: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buNone/>
            </a:pPr>
            <a:r>
              <a:rPr lang="hu-HU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1.) Az ország teljes erdőterületére elkészítjük az ÜHG-leltár számításait üzemmódonként és természetvédelmi besorolás szerint.</a:t>
            </a: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buNone/>
            </a:pP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2.) Regresszióanalízist végzünk a fontosabb hatótényezők azonosítására.</a:t>
            </a:r>
          </a:p>
          <a:p>
            <a:pPr marL="0" indent="0" algn="just">
              <a:lnSpc>
                <a:spcPct val="115000"/>
              </a:lnSpc>
              <a:spcBef>
                <a:spcPts val="600"/>
              </a:spcBef>
              <a:buNone/>
            </a:pP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3.) </a:t>
            </a:r>
            <a:r>
              <a:rPr lang="hu-HU" sz="18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Ceteris</a:t>
            </a: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paribus</a:t>
            </a:r>
            <a:r>
              <a:rPr lang="hu-HU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feltételek mellett vizsgáljuk az üzemmódok hatását a szénmegkötés mértékére.</a:t>
            </a:r>
            <a:endParaRPr lang="hu-HU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hu-HU" sz="1600" b="1" dirty="0">
              <a:solidFill>
                <a:srgbClr val="4F81BD"/>
              </a:solidFill>
              <a:effectLst/>
              <a:latin typeface="Cambria" panose="020405030504060302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endParaRPr lang="en-GB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3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DFACE715-730B-88B8-E172-F25C4E609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607" y="1003070"/>
            <a:ext cx="5982393" cy="3721331"/>
          </a:xfrm>
          <a:prstGeom prst="rect">
            <a:avLst/>
          </a:prstGeom>
        </p:spPr>
      </p:pic>
      <p:pic>
        <p:nvPicPr>
          <p:cNvPr id="7" name="Picture 6" descr="A graph of different types of forest management&#10;&#10;Description automatically generated with medium confidence">
            <a:extLst>
              <a:ext uri="{FF2B5EF4-FFF2-40B4-BE49-F238E27FC236}">
                <a16:creationId xmlns:a16="http://schemas.microsoft.com/office/drawing/2014/main" id="{7B8D1177-9A7B-BC4A-E7DA-7BE08097B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03069"/>
            <a:ext cx="5982393" cy="37213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1F383F-4056-FBD3-94FD-1CBE00F63892}"/>
              </a:ext>
            </a:extLst>
          </p:cNvPr>
          <p:cNvSpPr/>
          <p:nvPr/>
        </p:nvSpPr>
        <p:spPr>
          <a:xfrm>
            <a:off x="638702" y="3877340"/>
            <a:ext cx="5049034" cy="42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756B80-7397-5AE0-F6C0-9D5BDAEC2436}"/>
              </a:ext>
            </a:extLst>
          </p:cNvPr>
          <p:cNvSpPr/>
          <p:nvPr/>
        </p:nvSpPr>
        <p:spPr>
          <a:xfrm>
            <a:off x="6786694" y="4029740"/>
            <a:ext cx="5160627" cy="275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17427-F35B-0627-743B-401EF4C7213D}"/>
              </a:ext>
            </a:extLst>
          </p:cNvPr>
          <p:cNvSpPr txBox="1"/>
          <p:nvPr/>
        </p:nvSpPr>
        <p:spPr>
          <a:xfrm>
            <a:off x="722591" y="3845074"/>
            <a:ext cx="9291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vágásos</a:t>
            </a:r>
            <a:endParaRPr lang="en-GB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EA947-4C75-17B7-F008-9405C3ECF4FB}"/>
              </a:ext>
            </a:extLst>
          </p:cNvPr>
          <p:cNvSpPr txBox="1"/>
          <p:nvPr/>
        </p:nvSpPr>
        <p:spPr>
          <a:xfrm>
            <a:off x="1963742" y="3845074"/>
            <a:ext cx="10559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örökerdő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AAA0E-A1B8-E93B-D457-B06BBCFD8633}"/>
              </a:ext>
            </a:extLst>
          </p:cNvPr>
          <p:cNvSpPr txBox="1"/>
          <p:nvPr/>
        </p:nvSpPr>
        <p:spPr>
          <a:xfrm>
            <a:off x="3560293" y="3845074"/>
            <a:ext cx="6813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FANE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D912DB-6841-FCC2-6F31-697035A70D4A}"/>
              </a:ext>
            </a:extLst>
          </p:cNvPr>
          <p:cNvSpPr txBox="1"/>
          <p:nvPr/>
        </p:nvSpPr>
        <p:spPr>
          <a:xfrm>
            <a:off x="4673200" y="3845074"/>
            <a:ext cx="10529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átmeneti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9E35C-733C-47F9-15D7-83B512D8A84D}"/>
              </a:ext>
            </a:extLst>
          </p:cNvPr>
          <p:cNvSpPr txBox="1"/>
          <p:nvPr/>
        </p:nvSpPr>
        <p:spPr>
          <a:xfrm>
            <a:off x="6704984" y="3977629"/>
            <a:ext cx="13291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fokozottan védett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0BDE0-7706-7B6E-2840-79EF02F651EC}"/>
              </a:ext>
            </a:extLst>
          </p:cNvPr>
          <p:cNvSpPr txBox="1"/>
          <p:nvPr/>
        </p:nvSpPr>
        <p:spPr>
          <a:xfrm>
            <a:off x="8335870" y="3982013"/>
            <a:ext cx="8018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védett</a:t>
            </a:r>
            <a:endParaRPr lang="en-GB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FFF72-1BFD-8735-7354-F965AE93F6A2}"/>
              </a:ext>
            </a:extLst>
          </p:cNvPr>
          <p:cNvSpPr txBox="1"/>
          <p:nvPr/>
        </p:nvSpPr>
        <p:spPr>
          <a:xfrm>
            <a:off x="10747911" y="3982013"/>
            <a:ext cx="12811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nem védett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76132-F182-54C3-6C1E-2986BED3BA5E}"/>
              </a:ext>
            </a:extLst>
          </p:cNvPr>
          <p:cNvSpPr txBox="1"/>
          <p:nvPr/>
        </p:nvSpPr>
        <p:spPr>
          <a:xfrm>
            <a:off x="9384204" y="3982013"/>
            <a:ext cx="13637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/>
              <a:t>Natura</a:t>
            </a:r>
            <a:r>
              <a:rPr lang="hu-HU" b="1" dirty="0"/>
              <a:t> 2000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0AA15-B585-B759-FB0B-21A34CC7C340}"/>
              </a:ext>
            </a:extLst>
          </p:cNvPr>
          <p:cNvSpPr txBox="1"/>
          <p:nvPr/>
        </p:nvSpPr>
        <p:spPr>
          <a:xfrm>
            <a:off x="0" y="5100506"/>
            <a:ext cx="598239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ANOVA elemzés szerint a fatermési osztályok eloszlása és az üzemmód között szignifikáns hatás mutatható ki.</a:t>
            </a:r>
          </a:p>
          <a:p>
            <a:r>
              <a:rPr lang="hu-HU" dirty="0"/>
              <a:t>A FANE üzemmód fatermési osztály szerinti eloszlása szignifikánsan eltér a többi üzemmódban tapasztalható eloszlástól.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066A10-B500-D924-5089-C1C8CDDB0A7A}"/>
              </a:ext>
            </a:extLst>
          </p:cNvPr>
          <p:cNvSpPr txBox="1"/>
          <p:nvPr/>
        </p:nvSpPr>
        <p:spPr>
          <a:xfrm>
            <a:off x="6096000" y="5100505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ANOVA elemzés szerint a védettség szerinti halmazok fatermési osztály eloszlásában nincs szignifikáns különbség.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C0277-B2C4-419E-26C3-F894CFE59B9B}"/>
              </a:ext>
            </a:extLst>
          </p:cNvPr>
          <p:cNvSpPr txBox="1"/>
          <p:nvPr/>
        </p:nvSpPr>
        <p:spPr>
          <a:xfrm>
            <a:off x="3900963" y="4339072"/>
            <a:ext cx="144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fatermési osztály</a:t>
            </a:r>
            <a:endParaRPr lang="en-GB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91D425-DB70-9586-576E-31F5AA8AB568}"/>
              </a:ext>
            </a:extLst>
          </p:cNvPr>
          <p:cNvSpPr txBox="1"/>
          <p:nvPr/>
        </p:nvSpPr>
        <p:spPr>
          <a:xfrm>
            <a:off x="10104774" y="4339072"/>
            <a:ext cx="1449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/>
              <a:t>fatermési osztály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0350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2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logistic performance&#10;&#10;Description automatically generated">
            <a:extLst>
              <a:ext uri="{FF2B5EF4-FFF2-40B4-BE49-F238E27FC236}">
                <a16:creationId xmlns:a16="http://schemas.microsoft.com/office/drawing/2014/main" id="{DA871113-CD92-0814-C81E-F5D1640F8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05331"/>
            <a:ext cx="5129784" cy="38473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of logistic status&#10;&#10;Description automatically generated">
            <a:extLst>
              <a:ext uri="{FF2B5EF4-FFF2-40B4-BE49-F238E27FC236}">
                <a16:creationId xmlns:a16="http://schemas.microsoft.com/office/drawing/2014/main" id="{171BA1CB-AB3F-53E3-53D5-8CD9C3633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505331"/>
            <a:ext cx="5129784" cy="3847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F087D-C013-4FA7-DD05-C1C4243B30EA}"/>
              </a:ext>
            </a:extLst>
          </p:cNvPr>
          <p:cNvSpPr txBox="1"/>
          <p:nvPr/>
        </p:nvSpPr>
        <p:spPr>
          <a:xfrm>
            <a:off x="969650" y="1409350"/>
            <a:ext cx="48013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A fahasználati intenzitás átlaga védettség szerint</a:t>
            </a:r>
            <a:endParaRPr lang="en-GB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5D9EE-5F37-9CE8-A317-F9888C2C242E}"/>
              </a:ext>
            </a:extLst>
          </p:cNvPr>
          <p:cNvSpPr txBox="1"/>
          <p:nvPr/>
        </p:nvSpPr>
        <p:spPr>
          <a:xfrm>
            <a:off x="6632490" y="1409350"/>
            <a:ext cx="48162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A fahasználati intenzitás átlaga üzemmód szerint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B8C1D-9096-6D4D-FFF2-D79B2DBE4CBE}"/>
              </a:ext>
            </a:extLst>
          </p:cNvPr>
          <p:cNvSpPr txBox="1"/>
          <p:nvPr/>
        </p:nvSpPr>
        <p:spPr>
          <a:xfrm rot="16200000">
            <a:off x="7361565" y="5159169"/>
            <a:ext cx="9291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vágásos</a:t>
            </a:r>
            <a:endParaRPr lang="en-GB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D4F4E-C62D-0264-EFBF-C9FBAF6F803F}"/>
              </a:ext>
            </a:extLst>
          </p:cNvPr>
          <p:cNvSpPr txBox="1"/>
          <p:nvPr/>
        </p:nvSpPr>
        <p:spPr>
          <a:xfrm rot="16200000">
            <a:off x="8171647" y="5227103"/>
            <a:ext cx="10559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örökerdő</a:t>
            </a:r>
            <a:endParaRPr lang="en-GB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E7F42-B124-0ECF-8DC0-BDB1D12084D8}"/>
              </a:ext>
            </a:extLst>
          </p:cNvPr>
          <p:cNvSpPr txBox="1"/>
          <p:nvPr/>
        </p:nvSpPr>
        <p:spPr>
          <a:xfrm rot="16200000">
            <a:off x="9316718" y="5067363"/>
            <a:ext cx="6813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FANE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F453C-4586-E8C5-AB7F-5A4000B7CD41}"/>
              </a:ext>
            </a:extLst>
          </p:cNvPr>
          <p:cNvSpPr txBox="1"/>
          <p:nvPr/>
        </p:nvSpPr>
        <p:spPr>
          <a:xfrm rot="16200000">
            <a:off x="10065242" y="5231951"/>
            <a:ext cx="10529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/>
              <a:t>átmeneti</a:t>
            </a:r>
            <a:endParaRPr lang="en-GB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A889A7-D7B2-6FA1-77FA-9B3BE0A90056}"/>
              </a:ext>
            </a:extLst>
          </p:cNvPr>
          <p:cNvSpPr/>
          <p:nvPr/>
        </p:nvSpPr>
        <p:spPr>
          <a:xfrm>
            <a:off x="8884311" y="5119727"/>
            <a:ext cx="588411" cy="23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5C998-02D1-4550-FB6B-4A9FD8A1D269}"/>
              </a:ext>
            </a:extLst>
          </p:cNvPr>
          <p:cNvSpPr txBox="1"/>
          <p:nvPr/>
        </p:nvSpPr>
        <p:spPr>
          <a:xfrm rot="16200000">
            <a:off x="1437220" y="5158122"/>
            <a:ext cx="12377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fokozottan védett</a:t>
            </a:r>
            <a:endParaRPr lang="en-GB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88945-2B23-0995-FBB2-7D67AEBC8319}"/>
              </a:ext>
            </a:extLst>
          </p:cNvPr>
          <p:cNvSpPr txBox="1"/>
          <p:nvPr/>
        </p:nvSpPr>
        <p:spPr>
          <a:xfrm rot="16200000">
            <a:off x="2534832" y="5107488"/>
            <a:ext cx="7964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védett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4EF44B-3EB2-093C-F6C7-E434EA97D180}"/>
              </a:ext>
            </a:extLst>
          </p:cNvPr>
          <p:cNvSpPr txBox="1"/>
          <p:nvPr/>
        </p:nvSpPr>
        <p:spPr>
          <a:xfrm rot="16200000">
            <a:off x="3408278" y="5026089"/>
            <a:ext cx="9182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b="1" dirty="0" err="1"/>
              <a:t>Natura</a:t>
            </a:r>
            <a:r>
              <a:rPr lang="hu-HU" b="1" dirty="0"/>
              <a:t> 2000</a:t>
            </a:r>
            <a:endParaRPr lang="en-GB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19DB40-9DE2-6AC5-6213-6BF51FCC5609}"/>
              </a:ext>
            </a:extLst>
          </p:cNvPr>
          <p:cNvSpPr txBox="1"/>
          <p:nvPr/>
        </p:nvSpPr>
        <p:spPr>
          <a:xfrm rot="16200000">
            <a:off x="4296457" y="5029503"/>
            <a:ext cx="9182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nem védett</a:t>
            </a:r>
            <a:endParaRPr lang="en-GB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822DBA-EA10-1B1A-0F8E-163FFCF07DC3}"/>
              </a:ext>
            </a:extLst>
          </p:cNvPr>
          <p:cNvSpPr/>
          <p:nvPr/>
        </p:nvSpPr>
        <p:spPr>
          <a:xfrm>
            <a:off x="3117729" y="5119727"/>
            <a:ext cx="426512" cy="23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3CC78C-C8E6-9B11-E06D-FD1E3B1C9BFA}"/>
              </a:ext>
            </a:extLst>
          </p:cNvPr>
          <p:cNvSpPr txBox="1"/>
          <p:nvPr/>
        </p:nvSpPr>
        <p:spPr>
          <a:xfrm>
            <a:off x="477012" y="6106244"/>
            <a:ext cx="4077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Mindegyik csoport átlaga szignifikánsan különbözik egymástól.</a:t>
            </a: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0F0B38-AB8E-650F-DE22-0FB23886121F}"/>
              </a:ext>
            </a:extLst>
          </p:cNvPr>
          <p:cNvSpPr txBox="1"/>
          <p:nvPr/>
        </p:nvSpPr>
        <p:spPr>
          <a:xfrm>
            <a:off x="6271022" y="5933826"/>
            <a:ext cx="553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Az örökerdő és az átmeneti üzemmód átlagai nem különböznek szignifikánsan. </a:t>
            </a:r>
          </a:p>
          <a:p>
            <a:r>
              <a:rPr lang="hu-HU" sz="1200" dirty="0"/>
              <a:t>A vágásos és a FANE szignifikánsan különbözik előbbiektől és egymástól is.</a:t>
            </a:r>
            <a:endParaRPr lang="en-GB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F35355-6069-3520-B971-B3DD952052D9}"/>
              </a:ext>
            </a:extLst>
          </p:cNvPr>
          <p:cNvSpPr txBox="1"/>
          <p:nvPr/>
        </p:nvSpPr>
        <p:spPr>
          <a:xfrm rot="16200000">
            <a:off x="-669619" y="3275111"/>
            <a:ext cx="28132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/>
              <a:t>Fakitermelési intenzitás (m</a:t>
            </a:r>
            <a:r>
              <a:rPr lang="hu-HU" sz="1400" b="1" baseline="30000" dirty="0"/>
              <a:t>3</a:t>
            </a:r>
            <a:r>
              <a:rPr lang="hu-HU" sz="1400" b="1" dirty="0"/>
              <a:t>/ha/év)</a:t>
            </a:r>
            <a:endParaRPr lang="en-GB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6737A3-64A0-1630-7EC7-6A20283AE2D2}"/>
              </a:ext>
            </a:extLst>
          </p:cNvPr>
          <p:cNvSpPr txBox="1"/>
          <p:nvPr/>
        </p:nvSpPr>
        <p:spPr>
          <a:xfrm rot="16200000">
            <a:off x="5098583" y="3275111"/>
            <a:ext cx="281327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/>
              <a:t>Fakitermelési intenzitás (m</a:t>
            </a:r>
            <a:r>
              <a:rPr lang="hu-HU" sz="1400" b="1" baseline="30000" dirty="0"/>
              <a:t>3</a:t>
            </a:r>
            <a:r>
              <a:rPr lang="hu-HU" sz="1400" b="1" dirty="0"/>
              <a:t>/ha/év)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190740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6DB25-2ECC-0B4D-179C-1A3FAFE2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3941" y="643467"/>
            <a:ext cx="9904117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7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art with numbers and a number of text&#10;&#10;Description automatically generated with medium confidence">
            <a:extLst>
              <a:ext uri="{FF2B5EF4-FFF2-40B4-BE49-F238E27FC236}">
                <a16:creationId xmlns:a16="http://schemas.microsoft.com/office/drawing/2014/main" id="{E646DB25-2ECC-0B4D-179C-1A3FAFE2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73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b7100b1-5b56-4658-a8d7-5418af196b5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1147655AFEA1D1488730C70094725F18" ma:contentTypeVersion="4" ma:contentTypeDescription="Új dokumentum létrehozása." ma:contentTypeScope="" ma:versionID="81694582e1cecc1e2b52922366bc94ea">
  <xsd:schema xmlns:xsd="http://www.w3.org/2001/XMLSchema" xmlns:xs="http://www.w3.org/2001/XMLSchema" xmlns:p="http://schemas.microsoft.com/office/2006/metadata/properties" xmlns:ns3="8b7100b1-5b56-4658-a8d7-5418af196b58" targetNamespace="http://schemas.microsoft.com/office/2006/metadata/properties" ma:root="true" ma:fieldsID="524bcddc6e01a8678e23f6d5be174ed3" ns3:_="">
    <xsd:import namespace="8b7100b1-5b56-4658-a8d7-5418af196b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100b1-5b56-4658-a8d7-5418af196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86B9F8-AE05-4522-99E9-ECA0D3D573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79E38A-6EE6-4DEA-9024-92D3889321DC}">
  <ds:schemaRefs>
    <ds:schemaRef ds:uri="http://purl.org/dc/dcmitype/"/>
    <ds:schemaRef ds:uri="8b7100b1-5b56-4658-a8d7-5418af196b58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F910FA5-8E90-409A-B35A-7F2C265E13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7100b1-5b56-4658-a8d7-5418af196b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1029</Words>
  <Application>Microsoft Office PowerPoint</Application>
  <PresentationFormat>Widescreen</PresentationFormat>
  <Paragraphs>108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Cambria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Bogáti Gergő</dc:creator>
  <cp:lastModifiedBy>Király Éva Ilona</cp:lastModifiedBy>
  <cp:revision>250</cp:revision>
  <dcterms:created xsi:type="dcterms:W3CDTF">2021-07-12T08:47:21Z</dcterms:created>
  <dcterms:modified xsi:type="dcterms:W3CDTF">2023-10-16T10:06:43Z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0x0101001147655AFEA1D1488730C70094725F18</vt:lpwstr>
  </property>
</Properties>
</file>