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9"/>
  </p:notesMasterIdLst>
  <p:handoutMasterIdLst>
    <p:handoutMasterId r:id="rId40"/>
  </p:handoutMasterIdLst>
  <p:sldIdLst>
    <p:sldId id="258" r:id="rId7"/>
    <p:sldId id="257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99" r:id="rId21"/>
    <p:sldId id="288" r:id="rId22"/>
    <p:sldId id="300" r:id="rId23"/>
    <p:sldId id="292" r:id="rId24"/>
    <p:sldId id="287" r:id="rId25"/>
    <p:sldId id="275" r:id="rId26"/>
    <p:sldId id="276" r:id="rId27"/>
    <p:sldId id="278" r:id="rId28"/>
    <p:sldId id="279" r:id="rId29"/>
    <p:sldId id="298" r:id="rId30"/>
    <p:sldId id="294" r:id="rId31"/>
    <p:sldId id="295" r:id="rId32"/>
    <p:sldId id="297" r:id="rId33"/>
    <p:sldId id="293" r:id="rId34"/>
    <p:sldId id="285" r:id="rId35"/>
    <p:sldId id="291" r:id="rId36"/>
    <p:sldId id="282" r:id="rId37"/>
    <p:sldId id="290" r:id="rId3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58" userDrawn="1">
          <p15:clr>
            <a:srgbClr val="A4A3A4"/>
          </p15:clr>
        </p15:guide>
        <p15:guide id="2" pos="642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39" autoAdjust="0"/>
  </p:normalViewPr>
  <p:slideViewPr>
    <p:cSldViewPr snapToGrid="0" snapToObjects="1" showGuides="1">
      <p:cViewPr>
        <p:scale>
          <a:sx n="75" d="100"/>
          <a:sy n="75" d="100"/>
        </p:scale>
        <p:origin x="-562" y="-34"/>
      </p:cViewPr>
      <p:guideLst>
        <p:guide orient="horz" pos="3158"/>
        <p:guide orient="horz" pos="4042"/>
        <p:guide pos="6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3024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23\AEE\Leuce%20ny&#225;rak%20s&#369;r&#369;s&#233;ge%20&#233;s%20nyom&#243;szil&#225;rds&#225;ga%20202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23\AEE\Leuce%20ny&#225;rak%20s&#369;r&#369;s&#233;ge%20&#233;s%20nyom&#243;szil&#225;rds&#225;ga%20202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22\EIP%20Leuce\Csal&#225;nos\2022%20feldol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36223506743751"/>
          <c:y val="0.197841726618705"/>
          <c:w val="0.66666666666666663"/>
          <c:h val="0.54316546762589946"/>
        </c:manualLayout>
      </c:layout>
      <c:lineChart>
        <c:grouping val="standard"/>
        <c:varyColors val="0"/>
        <c:ser>
          <c:idx val="3"/>
          <c:order val="3"/>
          <c:tx>
            <c:strRef>
              <c:f>Munka1!$E$4</c:f>
              <c:strCache>
                <c:ptCount val="1"/>
                <c:pt idx="0">
                  <c:v>Csapadék</c:v>
                </c:pt>
              </c:strCache>
            </c:strRef>
          </c:tx>
          <c:spPr>
            <a:ln w="72420">
              <a:solidFill>
                <a:srgbClr val="3366FF"/>
              </a:solidFill>
              <a:prstDash val="sysDash"/>
            </a:ln>
          </c:spPr>
          <c:marker>
            <c:symbol val="none"/>
          </c:marker>
          <c:val>
            <c:numRef>
              <c:f>Munka1!$E$5:$E$11</c:f>
              <c:numCache>
                <c:formatCode>0.00</c:formatCode>
                <c:ptCount val="7"/>
                <c:pt idx="0">
                  <c:v>473.6</c:v>
                </c:pt>
                <c:pt idx="1">
                  <c:v>557.5</c:v>
                </c:pt>
                <c:pt idx="2">
                  <c:v>560</c:v>
                </c:pt>
                <c:pt idx="3">
                  <c:v>537.20000000000005</c:v>
                </c:pt>
                <c:pt idx="4">
                  <c:v>263.8</c:v>
                </c:pt>
                <c:pt idx="5">
                  <c:v>389.6</c:v>
                </c:pt>
                <c:pt idx="6">
                  <c:v>850.6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496768"/>
        <c:axId val="170498304"/>
      </c:lineChart>
      <c:lineChart>
        <c:grouping val="standard"/>
        <c:varyColors val="0"/>
        <c:ser>
          <c:idx val="1"/>
          <c:order val="0"/>
          <c:tx>
            <c:strRef>
              <c:f>Munka1!$B$4</c:f>
              <c:strCache>
                <c:ptCount val="1"/>
                <c:pt idx="0">
                  <c:v>H-384</c:v>
                </c:pt>
              </c:strCache>
            </c:strRef>
          </c:tx>
          <c:spPr>
            <a:ln w="48280">
              <a:solidFill>
                <a:srgbClr val="00FF00"/>
              </a:solidFill>
              <a:prstDash val="sysDash"/>
            </a:ln>
          </c:spPr>
          <c:marker>
            <c:symbol val="none"/>
          </c:marker>
          <c:cat>
            <c:numRef>
              <c:f>Munka1!$A$5:$A$11</c:f>
              <c:numCache>
                <c:formatCode>General</c:formatCode>
                <c:ptCount val="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</c:numCache>
            </c:numRef>
          </c:cat>
          <c:val>
            <c:numRef>
              <c:f>Munka1!$B$5:$B$11</c:f>
              <c:numCache>
                <c:formatCode>0.00</c:formatCode>
                <c:ptCount val="7"/>
                <c:pt idx="0">
                  <c:v>0.41000000000000009</c:v>
                </c:pt>
                <c:pt idx="1">
                  <c:v>0.34000000000000008</c:v>
                </c:pt>
                <c:pt idx="2">
                  <c:v>0.99</c:v>
                </c:pt>
                <c:pt idx="3">
                  <c:v>0.82000000000000017</c:v>
                </c:pt>
                <c:pt idx="4">
                  <c:v>0.56000000000000005</c:v>
                </c:pt>
                <c:pt idx="5">
                  <c:v>0.96000000000000019</c:v>
                </c:pt>
                <c:pt idx="6">
                  <c:v>0.44000000000000006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Munka1!$C$4</c:f>
              <c:strCache>
                <c:ptCount val="1"/>
                <c:pt idx="0">
                  <c:v>H-337</c:v>
                </c:pt>
              </c:strCache>
            </c:strRef>
          </c:tx>
          <c:spPr>
            <a:ln w="48280">
              <a:solidFill>
                <a:srgbClr val="FFFF00"/>
              </a:solidFill>
              <a:prstDash val="sysDash"/>
            </a:ln>
          </c:spPr>
          <c:marker>
            <c:symbol val="none"/>
          </c:marker>
          <c:cat>
            <c:numRef>
              <c:f>Munka1!$A$5:$A$11</c:f>
              <c:numCache>
                <c:formatCode>General</c:formatCode>
                <c:ptCount val="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</c:numCache>
            </c:numRef>
          </c:cat>
          <c:val>
            <c:numRef>
              <c:f>Munka1!$C$5:$C$11</c:f>
              <c:numCache>
                <c:formatCode>0.00</c:formatCode>
                <c:ptCount val="7"/>
                <c:pt idx="0">
                  <c:v>0.51</c:v>
                </c:pt>
                <c:pt idx="1">
                  <c:v>0.91</c:v>
                </c:pt>
                <c:pt idx="2">
                  <c:v>0.96000000000000019</c:v>
                </c:pt>
                <c:pt idx="3">
                  <c:v>0.74000000000000021</c:v>
                </c:pt>
                <c:pt idx="4">
                  <c:v>0.44000000000000006</c:v>
                </c:pt>
                <c:pt idx="5">
                  <c:v>0.32000000000000012</c:v>
                </c:pt>
                <c:pt idx="6">
                  <c:v>0.45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Munka1!$D$4</c:f>
              <c:strCache>
                <c:ptCount val="1"/>
                <c:pt idx="0">
                  <c:v>Kontroll</c:v>
                </c:pt>
              </c:strCache>
            </c:strRef>
          </c:tx>
          <c:spPr>
            <a:ln w="48280"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Munka1!$A$5:$A$11</c:f>
              <c:numCache>
                <c:formatCode>General</c:formatCode>
                <c:ptCount val="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</c:numCache>
            </c:numRef>
          </c:cat>
          <c:val>
            <c:numRef>
              <c:f>Munka1!$D$5:$D$11</c:f>
              <c:numCache>
                <c:formatCode>0.00</c:formatCode>
                <c:ptCount val="7"/>
                <c:pt idx="0">
                  <c:v>0.31000000000000011</c:v>
                </c:pt>
                <c:pt idx="1">
                  <c:v>0.25</c:v>
                </c:pt>
                <c:pt idx="2">
                  <c:v>0.84000000000000019</c:v>
                </c:pt>
                <c:pt idx="3">
                  <c:v>0.68000000000000027</c:v>
                </c:pt>
                <c:pt idx="4">
                  <c:v>0.34000000000000008</c:v>
                </c:pt>
                <c:pt idx="5">
                  <c:v>0.16000000000000003</c:v>
                </c:pt>
                <c:pt idx="6">
                  <c:v>0.38000000000000012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508672"/>
        <c:axId val="170510208"/>
      </c:lineChart>
      <c:catAx>
        <c:axId val="170496768"/>
        <c:scaling>
          <c:orientation val="minMax"/>
        </c:scaling>
        <c:delete val="1"/>
        <c:axPos val="b"/>
        <c:majorTickMark val="out"/>
        <c:minorTickMark val="none"/>
        <c:tickLblPos val="none"/>
        <c:crossAx val="170498304"/>
        <c:crosses val="autoZero"/>
        <c:auto val="0"/>
        <c:lblAlgn val="ctr"/>
        <c:lblOffset val="100"/>
        <c:noMultiLvlLbl val="0"/>
      </c:catAx>
      <c:valAx>
        <c:axId val="17049830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901" b="1" i="0" u="none" strike="noStrike" baseline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hu-HU">
                    <a:latin typeface="+mn-lt"/>
                  </a:rPr>
                  <a:t> csapadék /mm/</a:t>
                </a:r>
              </a:p>
            </c:rich>
          </c:tx>
          <c:layout>
            <c:manualLayout>
              <c:xMode val="edge"/>
              <c:yMode val="edge"/>
              <c:x val="0.88246628131021165"/>
              <c:y val="0.27338129496402891"/>
            </c:manualLayout>
          </c:layout>
          <c:overlay val="0"/>
          <c:spPr>
            <a:noFill/>
            <a:ln w="48280">
              <a:noFill/>
            </a:ln>
          </c:spPr>
        </c:title>
        <c:numFmt formatCode="0" sourceLinked="0"/>
        <c:majorTickMark val="cross"/>
        <c:minorTickMark val="none"/>
        <c:tickLblPos val="nextTo"/>
        <c:spPr>
          <a:ln w="603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0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170496768"/>
        <c:crosses val="max"/>
        <c:crossBetween val="between"/>
      </c:valAx>
      <c:catAx>
        <c:axId val="170508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03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0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17051020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70510208"/>
        <c:scaling>
          <c:orientation val="minMax"/>
        </c:scaling>
        <c:delete val="0"/>
        <c:axPos val="l"/>
        <c:majorGridlines>
          <c:spPr>
            <a:ln w="603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901" b="1" i="0" u="none" strike="noStrike" baseline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hu-HU">
                    <a:latin typeface="+mn-lt"/>
                  </a:rPr>
                  <a:t>átlagos évgyűrű szélesség (cm)</a:t>
                </a:r>
              </a:p>
            </c:rich>
          </c:tx>
          <c:layout>
            <c:manualLayout>
              <c:xMode val="edge"/>
              <c:yMode val="edge"/>
              <c:x val="3.0828516377649336E-2"/>
              <c:y val="0.10431654676258999"/>
            </c:manualLayout>
          </c:layout>
          <c:overlay val="0"/>
          <c:spPr>
            <a:noFill/>
            <a:ln w="4828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603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0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170508672"/>
        <c:crosses val="autoZero"/>
        <c:crossBetween val="between"/>
      </c:valAx>
      <c:spPr>
        <a:solidFill>
          <a:srgbClr val="969696"/>
        </a:solidFill>
        <a:ln w="2414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1753371868978807"/>
          <c:y val="1.0791366906474814E-2"/>
          <c:w val="0.72254335260115632"/>
          <c:h val="8.6330935251798552E-2"/>
        </c:manualLayout>
      </c:layout>
      <c:overlay val="0"/>
      <c:spPr>
        <a:solidFill>
          <a:srgbClr val="FFFFFF"/>
        </a:solidFill>
        <a:ln w="6035">
          <a:solidFill>
            <a:srgbClr val="000000"/>
          </a:solidFill>
          <a:prstDash val="solid"/>
        </a:ln>
      </c:spPr>
      <c:txPr>
        <a:bodyPr/>
        <a:lstStyle/>
        <a:p>
          <a:pPr>
            <a:defRPr sz="1749" b="0" i="0" u="none" strike="noStrike" baseline="0">
              <a:solidFill>
                <a:srgbClr val="000000"/>
              </a:solidFill>
              <a:latin typeface="+mn-lt"/>
              <a:ea typeface="Arial"/>
              <a:cs typeface="Arial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rgbClr val="FFFF99"/>
    </a:solidFill>
    <a:ln>
      <a:noFill/>
    </a:ln>
  </c:spPr>
  <c:txPr>
    <a:bodyPr/>
    <a:lstStyle/>
    <a:p>
      <a:pPr>
        <a:defRPr sz="190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Összesítő!$E$3</c:f>
              <c:strCache>
                <c:ptCount val="1"/>
                <c:pt idx="0">
                  <c:v>Sűrűség [g/cm3] U=0%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Összesítő!$I$4:$I$14</c:f>
                <c:numCache>
                  <c:formatCode>General</c:formatCode>
                  <c:ptCount val="11"/>
                  <c:pt idx="0">
                    <c:v>1.8953417015412654E-2</c:v>
                  </c:pt>
                  <c:pt idx="1">
                    <c:v>5.7877547420503769E-3</c:v>
                  </c:pt>
                  <c:pt idx="3">
                    <c:v>4.5262989461720355E-3</c:v>
                  </c:pt>
                  <c:pt idx="4">
                    <c:v>1.0302243474659899E-2</c:v>
                  </c:pt>
                  <c:pt idx="5">
                    <c:v>1.5939610285706736E-2</c:v>
                  </c:pt>
                  <c:pt idx="6">
                    <c:v>2.3190113689856261E-3</c:v>
                  </c:pt>
                  <c:pt idx="7">
                    <c:v>1.117095970409283E-2</c:v>
                  </c:pt>
                  <c:pt idx="8">
                    <c:v>1.5096318441522863E-2</c:v>
                  </c:pt>
                  <c:pt idx="9">
                    <c:v>1.1475485940531454E-2</c:v>
                  </c:pt>
                  <c:pt idx="10">
                    <c:v>3.9831144428307003E-3</c:v>
                  </c:pt>
                </c:numCache>
              </c:numRef>
            </c:plus>
            <c:minus>
              <c:numRef>
                <c:f>Összesítő!$I$4:$I$14</c:f>
                <c:numCache>
                  <c:formatCode>General</c:formatCode>
                  <c:ptCount val="11"/>
                  <c:pt idx="0">
                    <c:v>1.8953417015412654E-2</c:v>
                  </c:pt>
                  <c:pt idx="1">
                    <c:v>5.7877547420503769E-3</c:v>
                  </c:pt>
                  <c:pt idx="3">
                    <c:v>4.5262989461720355E-3</c:v>
                  </c:pt>
                  <c:pt idx="4">
                    <c:v>1.0302243474659899E-2</c:v>
                  </c:pt>
                  <c:pt idx="5">
                    <c:v>1.5939610285706736E-2</c:v>
                  </c:pt>
                  <c:pt idx="6">
                    <c:v>2.3190113689856261E-3</c:v>
                  </c:pt>
                  <c:pt idx="7">
                    <c:v>1.117095970409283E-2</c:v>
                  </c:pt>
                  <c:pt idx="8">
                    <c:v>1.5096318441522863E-2</c:v>
                  </c:pt>
                  <c:pt idx="9">
                    <c:v>1.1475485940531454E-2</c:v>
                  </c:pt>
                  <c:pt idx="10">
                    <c:v>3.9831144428307003E-3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Összesítő!$B$4:$B$14</c:f>
              <c:strCache>
                <c:ptCount val="11"/>
                <c:pt idx="0">
                  <c:v>B25 (H384)</c:v>
                </c:pt>
                <c:pt idx="1">
                  <c:v>B31 (H337)</c:v>
                </c:pt>
                <c:pt idx="3">
                  <c:v>Unal</c:v>
                </c:pt>
                <c:pt idx="4">
                  <c:v>Durvakérgű</c:v>
                </c:pt>
                <c:pt idx="5">
                  <c:v>I214</c:v>
                </c:pt>
                <c:pt idx="6">
                  <c:v>Koltay</c:v>
                </c:pt>
                <c:pt idx="7">
                  <c:v>Kornik 21</c:v>
                </c:pt>
                <c:pt idx="8">
                  <c:v>Pannónia</c:v>
                </c:pt>
                <c:pt idx="9">
                  <c:v>Raspalje</c:v>
                </c:pt>
                <c:pt idx="10">
                  <c:v>Villafranca (I58/57)</c:v>
                </c:pt>
              </c:strCache>
            </c:strRef>
          </c:cat>
          <c:val>
            <c:numRef>
              <c:f>Összesítő!$E$4:$E$14</c:f>
              <c:numCache>
                <c:formatCode>#,##0.00</c:formatCode>
                <c:ptCount val="11"/>
                <c:pt idx="0">
                  <c:v>0.39459316645335391</c:v>
                </c:pt>
                <c:pt idx="1">
                  <c:v>0.41270453078782365</c:v>
                </c:pt>
                <c:pt idx="3" formatCode="0.00">
                  <c:v>0.41033158490183747</c:v>
                </c:pt>
                <c:pt idx="4" formatCode="0.00">
                  <c:v>0.44864715804019639</c:v>
                </c:pt>
                <c:pt idx="5" formatCode="0.00">
                  <c:v>0.42516406671266499</c:v>
                </c:pt>
                <c:pt idx="6" formatCode="0.00">
                  <c:v>0.41662601510802438</c:v>
                </c:pt>
                <c:pt idx="7" formatCode="0.00">
                  <c:v>0.45498782820407951</c:v>
                </c:pt>
                <c:pt idx="8" formatCode="0.00">
                  <c:v>0.43173877980405945</c:v>
                </c:pt>
                <c:pt idx="9" formatCode="0.00">
                  <c:v>0.4227590434242614</c:v>
                </c:pt>
                <c:pt idx="10" formatCode="0.00">
                  <c:v>0.32685435657682083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27-495F-ADB3-6EEF4D2B5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621696"/>
        <c:axId val="180623232"/>
      </c:barChart>
      <c:catAx>
        <c:axId val="18062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180623232"/>
        <c:crosses val="autoZero"/>
        <c:auto val="1"/>
        <c:lblAlgn val="ctr"/>
        <c:lblOffset val="100"/>
        <c:noMultiLvlLbl val="0"/>
      </c:catAx>
      <c:valAx>
        <c:axId val="1806232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hu-HU"/>
                  <a:t>Sűrűség [g/cm3]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18062169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Összesítő!$F$3</c:f>
              <c:strCache>
                <c:ptCount val="1"/>
                <c:pt idx="0">
                  <c:v>Nyomószilárdság [N/mm2] U=12%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Összesítő!$J$4:$J$14</c:f>
                <c:numCache>
                  <c:formatCode>General</c:formatCode>
                  <c:ptCount val="11"/>
                  <c:pt idx="0">
                    <c:v>4.9206751784852107</c:v>
                  </c:pt>
                  <c:pt idx="1">
                    <c:v>0.78839530139584924</c:v>
                  </c:pt>
                  <c:pt idx="3">
                    <c:v>4.2184934121764472</c:v>
                  </c:pt>
                  <c:pt idx="4">
                    <c:v>2.7987083540327746</c:v>
                  </c:pt>
                  <c:pt idx="5">
                    <c:v>1.1360199898991694</c:v>
                  </c:pt>
                  <c:pt idx="6">
                    <c:v>2.8242091250993426</c:v>
                  </c:pt>
                  <c:pt idx="7">
                    <c:v>2.2432285828365246</c:v>
                  </c:pt>
                  <c:pt idx="8">
                    <c:v>2.268725977094451</c:v>
                  </c:pt>
                  <c:pt idx="9">
                    <c:v>1.3082132642044164</c:v>
                  </c:pt>
                  <c:pt idx="10">
                    <c:v>0.75186135912282737</c:v>
                  </c:pt>
                </c:numCache>
              </c:numRef>
            </c:plus>
            <c:minus>
              <c:numRef>
                <c:f>Összesítő!$J$4:$J$14</c:f>
                <c:numCache>
                  <c:formatCode>General</c:formatCode>
                  <c:ptCount val="11"/>
                  <c:pt idx="0">
                    <c:v>4.9206751784852107</c:v>
                  </c:pt>
                  <c:pt idx="1">
                    <c:v>0.78839530139584924</c:v>
                  </c:pt>
                  <c:pt idx="3">
                    <c:v>4.2184934121764472</c:v>
                  </c:pt>
                  <c:pt idx="4">
                    <c:v>2.7987083540327746</c:v>
                  </c:pt>
                  <c:pt idx="5">
                    <c:v>1.1360199898991694</c:v>
                  </c:pt>
                  <c:pt idx="6">
                    <c:v>2.8242091250993426</c:v>
                  </c:pt>
                  <c:pt idx="7">
                    <c:v>2.2432285828365246</c:v>
                  </c:pt>
                  <c:pt idx="8">
                    <c:v>2.268725977094451</c:v>
                  </c:pt>
                  <c:pt idx="9">
                    <c:v>1.3082132642044164</c:v>
                  </c:pt>
                  <c:pt idx="10">
                    <c:v>0.75186135912282737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Összesítő!$B$4:$B$14</c:f>
              <c:strCache>
                <c:ptCount val="11"/>
                <c:pt idx="0">
                  <c:v>B25 (H384)</c:v>
                </c:pt>
                <c:pt idx="1">
                  <c:v>B31 (H337)</c:v>
                </c:pt>
                <c:pt idx="3">
                  <c:v>Unal</c:v>
                </c:pt>
                <c:pt idx="4">
                  <c:v>Durvakérgű</c:v>
                </c:pt>
                <c:pt idx="5">
                  <c:v>I214</c:v>
                </c:pt>
                <c:pt idx="6">
                  <c:v>Koltay</c:v>
                </c:pt>
                <c:pt idx="7">
                  <c:v>Kornik 21</c:v>
                </c:pt>
                <c:pt idx="8">
                  <c:v>Pannónia</c:v>
                </c:pt>
                <c:pt idx="9">
                  <c:v>Raspalje</c:v>
                </c:pt>
                <c:pt idx="10">
                  <c:v>Villafranca (I58/57)</c:v>
                </c:pt>
              </c:strCache>
            </c:strRef>
          </c:cat>
          <c:val>
            <c:numRef>
              <c:f>Összesítő!$F$4:$F$14</c:f>
              <c:numCache>
                <c:formatCode>0.00</c:formatCode>
                <c:ptCount val="11"/>
                <c:pt idx="0">
                  <c:v>39.881162199963015</c:v>
                </c:pt>
                <c:pt idx="1">
                  <c:v>35.85642661023607</c:v>
                </c:pt>
                <c:pt idx="3">
                  <c:v>39.38128117749433</c:v>
                </c:pt>
                <c:pt idx="4">
                  <c:v>40.347484286218638</c:v>
                </c:pt>
                <c:pt idx="5">
                  <c:v>39.107765816491089</c:v>
                </c:pt>
                <c:pt idx="6">
                  <c:v>37.571896916097721</c:v>
                </c:pt>
                <c:pt idx="7">
                  <c:v>39.05877965309098</c:v>
                </c:pt>
                <c:pt idx="8">
                  <c:v>41.12859552806168</c:v>
                </c:pt>
                <c:pt idx="9">
                  <c:v>37.379759791068288</c:v>
                </c:pt>
                <c:pt idx="10">
                  <c:v>29.373710165688255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AF-4FEC-AC5A-218D96E64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664960"/>
        <c:axId val="180666752"/>
      </c:barChart>
      <c:catAx>
        <c:axId val="18066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180666752"/>
        <c:crosses val="autoZero"/>
        <c:auto val="1"/>
        <c:lblAlgn val="ctr"/>
        <c:lblOffset val="100"/>
        <c:noMultiLvlLbl val="0"/>
      </c:catAx>
      <c:valAx>
        <c:axId val="180666752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hu-HU"/>
                  <a:t>Nyomószilárdság [MPa]</a:t>
                </a:r>
              </a:p>
            </c:rich>
          </c:tx>
          <c:layout>
            <c:manualLayout>
              <c:xMode val="edge"/>
              <c:yMode val="edge"/>
              <c:x val="2.7777777777777776E-2"/>
              <c:y val="2.613444152814231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hu-HU"/>
          </a:p>
        </c:txPr>
        <c:crossAx val="1806649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>
            <a:lumMod val="95000"/>
          </a:schemeClr>
        </a:solidFill>
      </c:spPr>
    </c:sideWall>
    <c:backWall>
      <c:thickness val="0"/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Munka1!$G$29</c:f>
              <c:strCache>
                <c:ptCount val="1"/>
                <c:pt idx="0">
                  <c:v>D átlag (cm)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Munka1!$F$30:$F$36</c:f>
              <c:strCache>
                <c:ptCount val="7"/>
                <c:pt idx="0">
                  <c:v>B-10 (H-325)</c:v>
                </c:pt>
                <c:pt idx="1">
                  <c:v>B-31 (H-337)</c:v>
                </c:pt>
                <c:pt idx="2">
                  <c:v>kommersz</c:v>
                </c:pt>
                <c:pt idx="3">
                  <c:v>SZ-3 mikorrhizált</c:v>
                </c:pt>
                <c:pt idx="4">
                  <c:v>SZ-3</c:v>
                </c:pt>
                <c:pt idx="5">
                  <c:v>B-25 (H-384)</c:v>
                </c:pt>
                <c:pt idx="6">
                  <c:v>SZ-1</c:v>
                </c:pt>
              </c:strCache>
            </c:strRef>
          </c:cat>
          <c:val>
            <c:numRef>
              <c:f>Munka1!$G$30:$G$36</c:f>
              <c:numCache>
                <c:formatCode>0.00</c:formatCode>
                <c:ptCount val="7"/>
                <c:pt idx="0">
                  <c:v>14.556448412698414</c:v>
                </c:pt>
                <c:pt idx="1">
                  <c:v>17.057178932178932</c:v>
                </c:pt>
                <c:pt idx="2">
                  <c:v>14.121073717948718</c:v>
                </c:pt>
                <c:pt idx="3">
                  <c:v>13.489130434782609</c:v>
                </c:pt>
                <c:pt idx="4">
                  <c:v>12.263260869565217</c:v>
                </c:pt>
                <c:pt idx="5">
                  <c:v>13.439533926218708</c:v>
                </c:pt>
                <c:pt idx="6">
                  <c:v>12.051046380090497</c:v>
                </c:pt>
              </c:numCache>
            </c:numRef>
          </c:val>
        </c:ser>
        <c:ser>
          <c:idx val="1"/>
          <c:order val="1"/>
          <c:tx>
            <c:strRef>
              <c:f>Munka1!$H$29</c:f>
              <c:strCache>
                <c:ptCount val="1"/>
                <c:pt idx="0">
                  <c:v>H átlag (m)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Munka1!$F$30:$F$36</c:f>
              <c:strCache>
                <c:ptCount val="7"/>
                <c:pt idx="0">
                  <c:v>B-10 (H-325)</c:v>
                </c:pt>
                <c:pt idx="1">
                  <c:v>B-31 (H-337)</c:v>
                </c:pt>
                <c:pt idx="2">
                  <c:v>kommersz</c:v>
                </c:pt>
                <c:pt idx="3">
                  <c:v>SZ-3 mikorrhizált</c:v>
                </c:pt>
                <c:pt idx="4">
                  <c:v>SZ-3</c:v>
                </c:pt>
                <c:pt idx="5">
                  <c:v>B-25 (H-384)</c:v>
                </c:pt>
                <c:pt idx="6">
                  <c:v>SZ-1</c:v>
                </c:pt>
              </c:strCache>
            </c:strRef>
          </c:cat>
          <c:val>
            <c:numRef>
              <c:f>Munka1!$H$30:$H$36</c:f>
              <c:numCache>
                <c:formatCode>0.00</c:formatCode>
                <c:ptCount val="7"/>
                <c:pt idx="0">
                  <c:v>16.238095238095237</c:v>
                </c:pt>
                <c:pt idx="1">
                  <c:v>20.862914862914863</c:v>
                </c:pt>
                <c:pt idx="2">
                  <c:v>15.862820512820514</c:v>
                </c:pt>
                <c:pt idx="3">
                  <c:v>18.527173913043477</c:v>
                </c:pt>
                <c:pt idx="4">
                  <c:v>14.39246376811594</c:v>
                </c:pt>
                <c:pt idx="5">
                  <c:v>15.627371541501978</c:v>
                </c:pt>
                <c:pt idx="6">
                  <c:v>16.60435520361991</c:v>
                </c:pt>
              </c:numCache>
            </c:numRef>
          </c:val>
        </c:ser>
        <c:ser>
          <c:idx val="2"/>
          <c:order val="2"/>
          <c:tx>
            <c:strRef>
              <c:f>Munka1!$I$29</c:f>
              <c:strCache>
                <c:ptCount val="1"/>
                <c:pt idx="0">
                  <c:v>V átlag (dm3)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Munka1!$F$30:$F$36</c:f>
              <c:strCache>
                <c:ptCount val="7"/>
                <c:pt idx="0">
                  <c:v>B-10 (H-325)</c:v>
                </c:pt>
                <c:pt idx="1">
                  <c:v>B-31 (H-337)</c:v>
                </c:pt>
                <c:pt idx="2">
                  <c:v>kommersz</c:v>
                </c:pt>
                <c:pt idx="3">
                  <c:v>SZ-3 mikorrhizált</c:v>
                </c:pt>
                <c:pt idx="4">
                  <c:v>SZ-3</c:v>
                </c:pt>
                <c:pt idx="5">
                  <c:v>B-25 (H-384)</c:v>
                </c:pt>
                <c:pt idx="6">
                  <c:v>SZ-1</c:v>
                </c:pt>
              </c:strCache>
            </c:strRef>
          </c:cat>
          <c:val>
            <c:numRef>
              <c:f>Munka1!$I$30:$I$36</c:f>
              <c:numCache>
                <c:formatCode>0.0000</c:formatCode>
                <c:ptCount val="7"/>
                <c:pt idx="0">
                  <c:v>147.64335537662154</c:v>
                </c:pt>
                <c:pt idx="1">
                  <c:v>234.03749929674223</c:v>
                </c:pt>
                <c:pt idx="2">
                  <c:v>148.95688939665004</c:v>
                </c:pt>
                <c:pt idx="3">
                  <c:v>145.72890163086717</c:v>
                </c:pt>
                <c:pt idx="4">
                  <c:v>94.061851340119702</c:v>
                </c:pt>
                <c:pt idx="5">
                  <c:v>118.46884139606364</c:v>
                </c:pt>
                <c:pt idx="6">
                  <c:v>93.782646106923806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982144"/>
        <c:axId val="180983680"/>
        <c:axId val="0"/>
      </c:bar3DChart>
      <c:catAx>
        <c:axId val="1809821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hu-HU"/>
          </a:p>
        </c:txPr>
        <c:crossAx val="180983680"/>
        <c:crosses val="autoZero"/>
        <c:auto val="1"/>
        <c:lblAlgn val="ctr"/>
        <c:lblOffset val="100"/>
        <c:noMultiLvlLbl val="0"/>
      </c:catAx>
      <c:valAx>
        <c:axId val="18098368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hu-HU"/>
          </a:p>
        </c:txPr>
        <c:crossAx val="180982144"/>
        <c:crosses val="autoZero"/>
        <c:crossBetween val="between"/>
        <c:majorUnit val="25"/>
      </c:valAx>
    </c:plotArea>
    <c:legend>
      <c:legendPos val="r"/>
      <c:overlay val="0"/>
      <c:txPr>
        <a:bodyPr/>
        <a:lstStyle/>
        <a:p>
          <a:pPr>
            <a:defRPr sz="1200" b="1" i="0" baseline="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0.39243</cdr:x>
      <cdr:y>0.11167</cdr:y>
    </cdr:from>
    <cdr:to>
      <cdr:x>0.53312</cdr:x>
      <cdr:y>0.16935</cdr:y>
    </cdr:to>
    <cdr:sp macro="" textlink="">
      <cdr:nvSpPr>
        <cdr:cNvPr id="2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38796" y="710085"/>
          <a:ext cx="1196975" cy="3667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hu-H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hu-HU" dirty="0"/>
            <a:t>152,7 %</a:t>
          </a:r>
        </a:p>
      </cdr:txBody>
    </cdr:sp>
  </cdr:relSizeAnchor>
  <cdr:relSizeAnchor xmlns:cdr="http://schemas.openxmlformats.org/drawingml/2006/chartDrawing">
    <cdr:from>
      <cdr:x>0.54417</cdr:x>
      <cdr:y>0.10972</cdr:y>
    </cdr:from>
    <cdr:to>
      <cdr:x>0.68486</cdr:x>
      <cdr:y>0.1674</cdr:y>
    </cdr:to>
    <cdr:sp macro="" textlink="">
      <cdr:nvSpPr>
        <cdr:cNvPr id="3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29811" y="697689"/>
          <a:ext cx="1196975" cy="3667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hu-H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hu-HU" dirty="0"/>
            <a:t>146,2 %</a:t>
          </a:r>
        </a:p>
      </cdr:txBody>
    </cdr:sp>
  </cdr:relSizeAnchor>
  <cdr:relSizeAnchor xmlns:cdr="http://schemas.openxmlformats.org/drawingml/2006/chartDrawing">
    <cdr:from>
      <cdr:x>0.70211</cdr:x>
      <cdr:y>0.10798</cdr:y>
    </cdr:from>
    <cdr:to>
      <cdr:x>0.84279</cdr:x>
      <cdr:y>0.16565</cdr:y>
    </cdr:to>
    <cdr:sp macro="" textlink="">
      <cdr:nvSpPr>
        <cdr:cNvPr id="4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73511" y="686571"/>
          <a:ext cx="1196975" cy="3667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hu-H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hu-HU" dirty="0"/>
            <a:t>100,0 %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26114-6EB6-4099-9145-CC8193D132BC}" type="datetimeFigureOut">
              <a:rPr lang="hu-HU" smtClean="0"/>
              <a:t>2023. 11. 08.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5A7A5-6A66-4A2D-8481-10F5C4EEC74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0532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8A895-0DE2-4DAA-93FD-BBDCDF08412C}" type="datetimeFigureOut">
              <a:rPr lang="hu-HU" smtClean="0"/>
              <a:t>2023. 11. 08.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B3C60-68E7-4DA8-B385-DF3E85CF19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145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5098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24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25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26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27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28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15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16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17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18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>
                <a:solidFill>
                  <a:prstClr val="black"/>
                </a:solidFill>
              </a:rPr>
              <a:pPr/>
              <a:t>19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B3C60-68E7-4DA8-B385-DF3E85CF19A7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8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9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3045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273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37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3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7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72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5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73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08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1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8072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32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28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53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37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39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77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72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57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73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0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098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19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32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428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53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7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65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08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16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99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5153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09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52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8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72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80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03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45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80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98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7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227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66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23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4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01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473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5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7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73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78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8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71869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62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00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890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123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59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3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4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511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153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/>
              <a:t>2023. 11. 08.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241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4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3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2023. 11. 08.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1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emf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Microsoft_Word_97_-_2003_Document2.doc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428B387-71CC-D044-ADB7-6A571C914802}"/>
              </a:ext>
            </a:extLst>
          </p:cNvPr>
          <p:cNvSpPr txBox="1"/>
          <p:nvPr/>
        </p:nvSpPr>
        <p:spPr>
          <a:xfrm>
            <a:off x="267342" y="1686372"/>
            <a:ext cx="77250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cap="small" dirty="0" smtClean="0">
                <a:solidFill>
                  <a:schemeClr val="bg1"/>
                </a:solidFill>
              </a:rPr>
              <a:t>Keserű Zsolt</a:t>
            </a:r>
          </a:p>
          <a:p>
            <a:pPr algn="ctr"/>
            <a:r>
              <a:rPr lang="hu-HU" sz="2400" b="1" cap="small" dirty="0" err="1" smtClean="0">
                <a:solidFill>
                  <a:schemeClr val="bg1"/>
                </a:solidFill>
              </a:rPr>
              <a:t>Póvikné</a:t>
            </a:r>
            <a:r>
              <a:rPr lang="hu-HU" sz="2400" b="1" cap="small" dirty="0" smtClean="0">
                <a:solidFill>
                  <a:schemeClr val="bg1"/>
                </a:solidFill>
              </a:rPr>
              <a:t> Török Csilla, Rásó János, </a:t>
            </a:r>
            <a:r>
              <a:rPr lang="hu-HU" sz="2400" b="1" cap="small" dirty="0" err="1" smtClean="0">
                <a:solidFill>
                  <a:schemeClr val="bg1"/>
                </a:solidFill>
              </a:rPr>
              <a:t>Sóvágó</a:t>
            </a:r>
            <a:r>
              <a:rPr lang="hu-HU" sz="2400" b="1" cap="small" dirty="0" smtClean="0">
                <a:solidFill>
                  <a:schemeClr val="bg1"/>
                </a:solidFill>
              </a:rPr>
              <a:t> Emese</a:t>
            </a:r>
          </a:p>
          <a:p>
            <a:pPr algn="ctr"/>
            <a:endParaRPr lang="hu-HU" sz="2000" b="1" cap="small" dirty="0" smtClean="0">
              <a:solidFill>
                <a:schemeClr val="bg1"/>
              </a:solidFill>
            </a:endParaRPr>
          </a:p>
          <a:p>
            <a:pPr algn="ctr"/>
            <a:r>
              <a:rPr lang="hu-HU" sz="2000" b="1" cap="small" dirty="0" smtClean="0">
                <a:solidFill>
                  <a:schemeClr val="bg1"/>
                </a:solidFill>
              </a:rPr>
              <a:t>Bíró Zsigmond, Frankó Patrícia, </a:t>
            </a:r>
            <a:r>
              <a:rPr lang="hu-HU" sz="2000" b="1" cap="small" dirty="0" err="1" smtClean="0">
                <a:solidFill>
                  <a:schemeClr val="bg1"/>
                </a:solidFill>
              </a:rPr>
              <a:t>Gabnai</a:t>
            </a:r>
            <a:r>
              <a:rPr lang="hu-HU" sz="2000" b="1" cap="small" dirty="0" smtClean="0">
                <a:solidFill>
                  <a:schemeClr val="bg1"/>
                </a:solidFill>
              </a:rPr>
              <a:t> Ernő, Horváth Gáborné, Horváth Sándor, Rétlaki Péter</a:t>
            </a:r>
          </a:p>
          <a:p>
            <a:pPr algn="ctr"/>
            <a:endParaRPr lang="hu-HU" sz="2700" b="1" cap="small" dirty="0">
              <a:solidFill>
                <a:schemeClr val="bg1"/>
              </a:solidFill>
            </a:endParaRPr>
          </a:p>
          <a:p>
            <a:pPr algn="ctr"/>
            <a:r>
              <a:rPr lang="hu-HU" sz="3200" b="1" dirty="0">
                <a:solidFill>
                  <a:schemeClr val="bg1"/>
                </a:solidFill>
              </a:rPr>
              <a:t>Í</a:t>
            </a:r>
            <a:r>
              <a:rPr lang="hu-HU" sz="3200" b="1" dirty="0" smtClean="0">
                <a:solidFill>
                  <a:schemeClr val="bg1"/>
                </a:solidFill>
              </a:rPr>
              <a:t>géretes fehér (</a:t>
            </a:r>
            <a:r>
              <a:rPr lang="hu-HU" sz="3200" b="1" dirty="0" err="1" smtClean="0">
                <a:solidFill>
                  <a:schemeClr val="bg1"/>
                </a:solidFill>
              </a:rPr>
              <a:t>Leuce-</a:t>
            </a:r>
            <a:r>
              <a:rPr lang="hu-HU" sz="3200" b="1" dirty="0" smtClean="0">
                <a:solidFill>
                  <a:schemeClr val="bg1"/>
                </a:solidFill>
              </a:rPr>
              <a:t>) nyár klónok vizsgálata gyenge adottságú termőhelyeken</a:t>
            </a:r>
            <a:endParaRPr lang="hu-HU" sz="3200" dirty="0">
              <a:solidFill>
                <a:schemeClr val="bg1"/>
              </a:solidFill>
            </a:endParaRPr>
          </a:p>
          <a:p>
            <a:pPr algn="ctr"/>
            <a:endParaRPr lang="hu-HU" sz="2700" dirty="0">
              <a:solidFill>
                <a:schemeClr val="bg1"/>
              </a:solidFill>
            </a:endParaRPr>
          </a:p>
          <a:p>
            <a:pPr algn="ctr"/>
            <a:r>
              <a:rPr lang="hu-HU" sz="2700" dirty="0" smtClean="0">
                <a:solidFill>
                  <a:schemeClr val="bg1"/>
                </a:solidFill>
              </a:rPr>
              <a:t>Alföldi Erdőkért Egyesület Kutatói Napja</a:t>
            </a:r>
          </a:p>
          <a:p>
            <a:pPr algn="ctr"/>
            <a:r>
              <a:rPr lang="hu-HU" sz="2700" dirty="0" smtClean="0">
                <a:solidFill>
                  <a:schemeClr val="bg1"/>
                </a:solidFill>
              </a:rPr>
              <a:t>Lakitelek, 2023. november 09.</a:t>
            </a:r>
            <a:endParaRPr lang="hu-HU" sz="2700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2022\Erdészeti Tud. Konf\Frny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08" y="65667"/>
            <a:ext cx="4181475" cy="55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3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 noGrp="1"/>
          </p:cNvSpPr>
          <p:nvPr>
            <p:ph type="title"/>
          </p:nvPr>
        </p:nvSpPr>
        <p:spPr>
          <a:xfrm>
            <a:off x="906463" y="1125574"/>
            <a:ext cx="10515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Évgyűrűelemzés</a:t>
            </a:r>
            <a:endParaRPr lang="hu-HU" sz="3600" b="1" dirty="0"/>
          </a:p>
        </p:txBody>
      </p:sp>
      <p:pic>
        <p:nvPicPr>
          <p:cNvPr id="8" name="Picture 4" descr="SSA416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812" y="2404900"/>
            <a:ext cx="5633995" cy="4221325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</p:spPr>
      </p:pic>
      <p:pic>
        <p:nvPicPr>
          <p:cNvPr id="9" name="Picture 7" descr="SSA416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9670" y="2404900"/>
            <a:ext cx="5420396" cy="254417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009670" y="5106112"/>
            <a:ext cx="8229600" cy="118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hu-HU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Digitalopositiometer</a:t>
            </a:r>
            <a:r>
              <a:rPr lang="hu-H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Type</a:t>
            </a:r>
            <a:r>
              <a:rPr lang="hu-HU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2 </a:t>
            </a:r>
            <a:r>
              <a:rPr lang="hu-H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analizátor</a:t>
            </a:r>
          </a:p>
          <a:p>
            <a:pPr lvl="1">
              <a:lnSpc>
                <a:spcPct val="80000"/>
              </a:lnSpc>
            </a:pPr>
            <a:r>
              <a:rPr lang="hu-HU" dirty="0" smtClean="0"/>
              <a:t>OPTON optikai rendszer</a:t>
            </a:r>
          </a:p>
          <a:p>
            <a:pPr lvl="1">
              <a:lnSpc>
                <a:spcPct val="80000"/>
              </a:lnSpc>
            </a:pPr>
            <a:r>
              <a:rPr lang="hu-HU" dirty="0" smtClean="0"/>
              <a:t>HITACHI CCTV mikroszkóp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96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160404"/>
              </p:ext>
            </p:extLst>
          </p:nvPr>
        </p:nvGraphicFramePr>
        <p:xfrm>
          <a:off x="1867282" y="436082"/>
          <a:ext cx="8507990" cy="635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98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254840"/>
              </p:ext>
            </p:extLst>
          </p:nvPr>
        </p:nvGraphicFramePr>
        <p:xfrm>
          <a:off x="1845430" y="745229"/>
          <a:ext cx="8402638" cy="536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Chart" r:id="rId5" imgW="5591124" imgH="3571787" progId="Excel.Sheet.8">
                  <p:embed/>
                </p:oleObj>
              </mc:Choice>
              <mc:Fallback>
                <p:oleObj name="Chart" r:id="rId5" imgW="5591124" imgH="3571787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430" y="745229"/>
                        <a:ext cx="8402638" cy="53673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67668" y="6112566"/>
            <a:ext cx="828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b="1" dirty="0"/>
              <a:t>Fehér (</a:t>
            </a:r>
            <a:r>
              <a:rPr lang="hu-HU" b="1" i="1" dirty="0" err="1"/>
              <a:t>Leuce-</a:t>
            </a:r>
            <a:r>
              <a:rPr lang="hu-HU" b="1" dirty="0"/>
              <a:t>) nyár klónok fatermési és törzsminőség adatai 6 éves korban</a:t>
            </a:r>
          </a:p>
          <a:p>
            <a:pPr algn="ctr"/>
            <a:r>
              <a:rPr lang="hu-HU" b="1" dirty="0"/>
              <a:t>(</a:t>
            </a:r>
            <a:r>
              <a:rPr lang="hu-HU" b="1" dirty="0" smtClean="0"/>
              <a:t>Kecskemét, Csalános, 2009</a:t>
            </a:r>
            <a:r>
              <a:rPr lang="hu-HU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42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78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940862325"/>
              </p:ext>
            </p:extLst>
          </p:nvPr>
        </p:nvGraphicFramePr>
        <p:xfrm>
          <a:off x="1941199" y="1810582"/>
          <a:ext cx="8362950" cy="4522790"/>
        </p:xfrm>
        <a:graphic>
          <a:graphicData uri="http://schemas.openxmlformats.org/drawingml/2006/table">
            <a:tbl>
              <a:tblPr/>
              <a:tblGrid>
                <a:gridCol w="1652587"/>
                <a:gridCol w="1077913"/>
                <a:gridCol w="577850"/>
                <a:gridCol w="1514475"/>
                <a:gridCol w="554037"/>
                <a:gridCol w="947738"/>
                <a:gridCol w="609600"/>
                <a:gridCol w="1428750"/>
              </a:tblGrid>
              <a:tr h="1066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Klón neve</a:t>
                      </a:r>
                      <a:endParaRPr kumimoji="0" 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Átlagos magasság (m)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Átlagos mellmagassági átmérő (cm)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Átlagfa-térfogat (dm</a:t>
                      </a:r>
                      <a:r>
                        <a:rPr kumimoji="0" lang="hu-H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Törzsminőség</a:t>
                      </a:r>
                      <a:endParaRPr kumimoji="0" 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(1-4)</a:t>
                      </a:r>
                      <a:endParaRPr kumimoji="0" 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H-325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8,05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111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7,40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102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25,8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102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2,14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H-337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10,95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151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9,44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130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51,3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1,33</a:t>
                      </a:r>
                      <a:endParaRPr kumimoji="0" 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H-384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8,84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122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9,08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125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37,9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149</a:t>
                      </a: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1,61</a:t>
                      </a:r>
                      <a:endParaRPr kumimoji="0" 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 425-4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7,66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106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7,82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108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26,6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105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1,91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Kontroll FRNY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7,24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7,26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25,3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2,28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SzD</a:t>
                      </a:r>
                      <a:r>
                        <a:rPr kumimoji="0" lang="en-GB" sz="16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5%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2,07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2,11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21,2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0,52</a:t>
                      </a:r>
                      <a:endParaRPr kumimoji="0" 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 Box 782"/>
          <p:cNvSpPr txBox="1">
            <a:spLocks noChangeArrowheads="1"/>
          </p:cNvSpPr>
          <p:nvPr/>
        </p:nvSpPr>
        <p:spPr bwMode="auto">
          <a:xfrm>
            <a:off x="1950724" y="945428"/>
            <a:ext cx="83534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err="1"/>
              <a:t>Leuce-nyár</a:t>
            </a:r>
            <a:r>
              <a:rPr lang="hu-HU" sz="2000" b="1" dirty="0"/>
              <a:t> klónok fatermési és törzsminőségi adatai 8 éves korban </a:t>
            </a:r>
          </a:p>
          <a:p>
            <a:pPr algn="ctr">
              <a:spcBef>
                <a:spcPct val="50000"/>
              </a:spcBef>
            </a:pPr>
            <a:r>
              <a:rPr lang="hu-HU" sz="2000" b="1" dirty="0"/>
              <a:t>(</a:t>
            </a:r>
            <a:r>
              <a:rPr lang="hu-HU" sz="2000" b="1" dirty="0" err="1" smtClean="0"/>
              <a:t>Kecskemét-Csalános</a:t>
            </a:r>
            <a:r>
              <a:rPr lang="hu-HU" sz="2000" b="1" dirty="0" smtClean="0"/>
              <a:t>, 2011</a:t>
            </a:r>
            <a:r>
              <a:rPr lang="hu-HU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96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-31('H-337'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550" y="793810"/>
            <a:ext cx="3876652" cy="5193405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5" name="Picture 5" descr="kommersz fehér nyár parcell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3551" y="788698"/>
            <a:ext cx="3296215" cy="5198517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  <a:effectLst/>
        </p:spPr>
      </p:pic>
      <p:pic>
        <p:nvPicPr>
          <p:cNvPr id="6" name="Picture 6" descr="'H-384' fehér nyár parcella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2778" y="786439"/>
            <a:ext cx="3247702" cy="5200776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62550" y="6002448"/>
            <a:ext cx="38766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1400" b="1" dirty="0"/>
              <a:t>Kiváló törzsalakú H-337 jelű </a:t>
            </a:r>
          </a:p>
          <a:p>
            <a:pPr algn="ctr"/>
            <a:r>
              <a:rPr lang="hu-HU" sz="1400" b="1" dirty="0" err="1"/>
              <a:t>Leuce-</a:t>
            </a:r>
            <a:r>
              <a:rPr lang="hu-HU" sz="1400" b="1" dirty="0"/>
              <a:t> nyár klón </a:t>
            </a:r>
          </a:p>
          <a:p>
            <a:pPr algn="ctr"/>
            <a:r>
              <a:rPr lang="hu-HU" sz="1400" b="1" dirty="0"/>
              <a:t>(Kecskemét </a:t>
            </a:r>
            <a:r>
              <a:rPr lang="hu-HU" sz="1400" b="1" dirty="0" smtClean="0"/>
              <a:t>–Csalános, 2011</a:t>
            </a:r>
            <a:r>
              <a:rPr lang="hu-HU" sz="1400" b="1" dirty="0"/>
              <a:t>)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453551" y="6002448"/>
            <a:ext cx="329621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1400" b="1" dirty="0"/>
              <a:t>Gyenge törzsminőségű </a:t>
            </a:r>
            <a:r>
              <a:rPr lang="hu-HU" sz="1400" b="1" dirty="0" smtClean="0"/>
              <a:t>közönséges </a:t>
            </a:r>
            <a:r>
              <a:rPr lang="hu-HU" sz="1400" b="1" dirty="0"/>
              <a:t>fehér nyár parcella egy részlete </a:t>
            </a:r>
            <a:endParaRPr lang="hu-HU" sz="1400" b="1" dirty="0" smtClean="0"/>
          </a:p>
          <a:p>
            <a:pPr algn="ctr"/>
            <a:r>
              <a:rPr lang="hu-HU" sz="1400" b="1" dirty="0" smtClean="0"/>
              <a:t>(</a:t>
            </a:r>
            <a:r>
              <a:rPr lang="hu-HU" sz="1400" b="1" dirty="0" err="1" smtClean="0"/>
              <a:t>Kecskemét-Csalános</a:t>
            </a:r>
            <a:r>
              <a:rPr lang="hu-HU" sz="1400" b="1" dirty="0" smtClean="0"/>
              <a:t>, </a:t>
            </a:r>
            <a:r>
              <a:rPr lang="hu-HU" sz="1400" b="1" dirty="0"/>
              <a:t>2011) 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092778" y="6002448"/>
            <a:ext cx="32477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1400" b="1" dirty="0"/>
              <a:t>Jó törzsalakú H-384 jelű</a:t>
            </a:r>
          </a:p>
          <a:p>
            <a:pPr algn="ctr"/>
            <a:r>
              <a:rPr lang="hu-HU" sz="1400" b="1" dirty="0" err="1"/>
              <a:t>Leuce-nyár</a:t>
            </a:r>
            <a:r>
              <a:rPr lang="hu-HU" sz="1400" b="1" dirty="0"/>
              <a:t> klón </a:t>
            </a:r>
          </a:p>
          <a:p>
            <a:pPr algn="ctr"/>
            <a:r>
              <a:rPr lang="hu-HU" sz="1400" b="1" dirty="0" smtClean="0"/>
              <a:t>     (</a:t>
            </a:r>
            <a:r>
              <a:rPr lang="hu-HU" sz="1400" b="1" dirty="0" err="1" smtClean="0"/>
              <a:t>Kecskemét-Csalános</a:t>
            </a:r>
            <a:r>
              <a:rPr lang="hu-HU" sz="1400" b="1" dirty="0" smtClean="0"/>
              <a:t>, </a:t>
            </a:r>
            <a:r>
              <a:rPr lang="hu-HU" sz="1400" b="1" dirty="0"/>
              <a:t>2011)	</a:t>
            </a:r>
          </a:p>
        </p:txBody>
      </p:sp>
    </p:spTree>
    <p:extLst>
      <p:ext uri="{BB962C8B-B14F-4D97-AF65-F5344CB8AC3E}">
        <p14:creationId xmlns:p14="http://schemas.microsoft.com/office/powerpoint/2010/main" val="38620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66455" y="838166"/>
            <a:ext cx="8853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solidFill>
                  <a:prstClr val="black"/>
                </a:solidFill>
              </a:rPr>
              <a:t>Vegetatív szaporítás (gyökeresedési) vizsgálatok</a:t>
            </a:r>
            <a:endParaRPr lang="hu-HU" sz="3200" b="1" dirty="0">
              <a:solidFill>
                <a:prstClr val="black"/>
              </a:solidFill>
            </a:endParaRPr>
          </a:p>
        </p:txBody>
      </p:sp>
      <p:pic>
        <p:nvPicPr>
          <p:cNvPr id="9218" name="Picture 2" descr="D:\2023\AEE\képek gyökérdugvány\DSCN06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128" y="1441447"/>
            <a:ext cx="3803506" cy="253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2023\AEE\képek gyökérdugvány\DSCN06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291" y="2307358"/>
            <a:ext cx="5087535" cy="338686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2023\AEE\képek gyökérdugvány\DSCN06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127" y="4017815"/>
            <a:ext cx="3803507" cy="253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2023\AEE\képek gyökérdugvány\DSCN06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70" y="2084145"/>
            <a:ext cx="5266747" cy="350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4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66455" y="838166"/>
            <a:ext cx="8853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solidFill>
                  <a:prstClr val="black"/>
                </a:solidFill>
              </a:rPr>
              <a:t>Vegetatív szaporítás (gyökeresedési) vizsgálatok</a:t>
            </a:r>
            <a:endParaRPr lang="hu-HU" sz="3200" b="1" dirty="0">
              <a:solidFill>
                <a:prstClr val="black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77982" y="1797627"/>
            <a:ext cx="286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‚VILLAFRANCA’ (I-58/57)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77981" y="2551837"/>
            <a:ext cx="11170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/>
              <a:t>Termesztő közegként legjobban bevált a perlit és a homok 1-1 arányú keveréke. A </a:t>
            </a:r>
            <a:r>
              <a:rPr lang="hu-HU" dirty="0" smtClean="0"/>
              <a:t>két ígéretes klón </a:t>
            </a:r>
            <a:r>
              <a:rPr lang="hu-HU" dirty="0"/>
              <a:t>esetében az </a:t>
            </a:r>
            <a:r>
              <a:rPr lang="hu-HU" i="1" dirty="0"/>
              <a:t>INCIT-8 </a:t>
            </a:r>
            <a:r>
              <a:rPr lang="hu-HU" dirty="0" smtClean="0"/>
              <a:t>serkentő </a:t>
            </a:r>
            <a:r>
              <a:rPr lang="hu-HU" dirty="0"/>
              <a:t>anyagot (hatóanyaga:</a:t>
            </a:r>
            <a:r>
              <a:rPr lang="hu-HU" i="1" dirty="0"/>
              <a:t> </a:t>
            </a:r>
            <a:r>
              <a:rPr lang="hu-HU" dirty="0" err="1"/>
              <a:t>alfa-naftil-ecetsav</a:t>
            </a:r>
            <a:r>
              <a:rPr lang="hu-HU" dirty="0"/>
              <a:t>; </a:t>
            </a:r>
            <a:r>
              <a:rPr lang="hu-HU" i="1" dirty="0"/>
              <a:t>NES-0,8%</a:t>
            </a:r>
            <a:r>
              <a:rPr lang="hu-HU" dirty="0"/>
              <a:t>) használtuk. A 12 cm-es félfás- és gyökérdugványokat tövi részükön 1-2 cm-es hosszban a serkentőanyagba mártottuk be dugványozás előtt, s így raktuk a termesztő közegbe.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7982" y="3787605"/>
            <a:ext cx="111702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altLang="hu-HU" dirty="0"/>
              <a:t>Az elvégzett vizsgálatok alapján az említett serkentőszer hatása csak a félfás dugványozás estében volt kimutatható a ’H-337’ jelű klónnál, + 12 %-os gyökeresedési többlettel. A további kísérletes munkák feladata lesz annak megállapítása, hogy az </a:t>
            </a:r>
            <a:r>
              <a:rPr lang="hu-HU" altLang="hu-HU" dirty="0" smtClean="0"/>
              <a:t>alkalmazható, gyökeresedést </a:t>
            </a:r>
            <a:r>
              <a:rPr lang="hu-HU" altLang="hu-HU" dirty="0"/>
              <a:t>serkentő szerek szignifikáns eltéréssel fajta-, illetve </a:t>
            </a:r>
            <a:r>
              <a:rPr lang="hu-HU" altLang="hu-HU" dirty="0" err="1"/>
              <a:t>klónspecifikusak-e</a:t>
            </a:r>
            <a:r>
              <a:rPr lang="hu-HU" altLang="hu-HU" dirty="0"/>
              <a:t>. </a:t>
            </a:r>
            <a:endParaRPr lang="hu-HU" altLang="hu-HU" dirty="0" smtClean="0"/>
          </a:p>
          <a:p>
            <a:pPr algn="just"/>
            <a:endParaRPr lang="hu-HU" altLang="hu-HU" dirty="0"/>
          </a:p>
          <a:p>
            <a:pPr algn="just"/>
            <a:r>
              <a:rPr lang="hu-HU" altLang="hu-HU" dirty="0"/>
              <a:t>A fehér nyár szaporítható oltással és szemzéssel is. Ezeket az eljárásokat elsősorban értékes törzsfák oltványkészítésére, illetve más vegetatív eljárással nem szaporítható értékes klónok elszaporítására alkalmazzák.</a:t>
            </a:r>
          </a:p>
        </p:txBody>
      </p:sp>
    </p:spTree>
    <p:extLst>
      <p:ext uri="{BB962C8B-B14F-4D97-AF65-F5344CB8AC3E}">
        <p14:creationId xmlns:p14="http://schemas.microsoft.com/office/powerpoint/2010/main" val="30590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66455" y="838166"/>
            <a:ext cx="8853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solidFill>
                  <a:prstClr val="black"/>
                </a:solidFill>
              </a:rPr>
              <a:t>Vegetatív szaporítás (gyökeresedési) vizsgálatok</a:t>
            </a:r>
            <a:endParaRPr lang="hu-HU" sz="3200" b="1" dirty="0">
              <a:solidFill>
                <a:prstClr val="black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67590" y="2021762"/>
            <a:ext cx="112741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cap="small" dirty="0"/>
              <a:t>Borovics A. – Benke A. – Csintalan </a:t>
            </a:r>
            <a:r>
              <a:rPr lang="hu-HU" sz="2400" cap="small" dirty="0" err="1"/>
              <a:t>Zs</a:t>
            </a:r>
            <a:r>
              <a:rPr lang="hu-HU" sz="2400" cap="small" dirty="0"/>
              <a:t>. (2009): </a:t>
            </a:r>
            <a:r>
              <a:rPr lang="hu-HU" sz="2400" dirty="0"/>
              <a:t>Hazai </a:t>
            </a:r>
            <a:r>
              <a:rPr lang="hu-HU" sz="2400" dirty="0" err="1"/>
              <a:t>nyárak</a:t>
            </a:r>
            <a:r>
              <a:rPr lang="hu-HU" sz="2400" dirty="0"/>
              <a:t> populációgenetikai és élettani vizsgálata az erdészeti célú felhasználás fejlesztése céljából. OTKA Zárójelentés, 2009. </a:t>
            </a:r>
            <a:endParaRPr lang="hu-HU" sz="2400" dirty="0" smtClean="0"/>
          </a:p>
          <a:p>
            <a:pPr algn="just"/>
            <a:endParaRPr lang="hu-HU" sz="2400" dirty="0"/>
          </a:p>
          <a:p>
            <a:pPr marL="342900" indent="-342900" algn="just">
              <a:buFontTx/>
              <a:buChar char="-"/>
            </a:pPr>
            <a:r>
              <a:rPr lang="hu-HU" sz="2400" dirty="0" smtClean="0"/>
              <a:t>őshonos </a:t>
            </a:r>
            <a:r>
              <a:rPr lang="hu-HU" sz="2400" dirty="0" err="1" smtClean="0"/>
              <a:t>nyárak</a:t>
            </a:r>
            <a:r>
              <a:rPr lang="hu-HU" sz="2400" dirty="0" smtClean="0"/>
              <a:t> összehasonlító növényfiziológiai vizsgálata</a:t>
            </a:r>
          </a:p>
          <a:p>
            <a:pPr marL="342900" indent="-342900" algn="just">
              <a:buFontTx/>
              <a:buChar char="-"/>
            </a:pPr>
            <a:r>
              <a:rPr lang="hu-HU" sz="2400" dirty="0" smtClean="0"/>
              <a:t>nem-strukturális szénhidrát tartalom</a:t>
            </a:r>
          </a:p>
          <a:p>
            <a:pPr marL="342900" indent="-342900" algn="just">
              <a:buFontTx/>
              <a:buChar char="-"/>
            </a:pPr>
            <a:r>
              <a:rPr lang="hu-HU" sz="2400" dirty="0" err="1" smtClean="0"/>
              <a:t>auxin</a:t>
            </a:r>
            <a:r>
              <a:rPr lang="hu-HU" sz="2400" dirty="0" smtClean="0"/>
              <a:t> </a:t>
            </a:r>
            <a:r>
              <a:rPr lang="hu-HU" sz="2400" dirty="0"/>
              <a:t>kezelések, </a:t>
            </a:r>
            <a:r>
              <a:rPr lang="hu-HU" sz="2400" dirty="0" err="1"/>
              <a:t>auxin</a:t>
            </a:r>
            <a:r>
              <a:rPr lang="hu-HU" sz="2400" dirty="0"/>
              <a:t> transzport gátlása</a:t>
            </a:r>
          </a:p>
          <a:p>
            <a:pPr marL="342900" indent="-342900" algn="just">
              <a:buFontTx/>
              <a:buChar char="-"/>
            </a:pPr>
            <a:r>
              <a:rPr lang="hu-HU" sz="2400" dirty="0" smtClean="0"/>
              <a:t>etilénszintézis</a:t>
            </a:r>
            <a:r>
              <a:rPr lang="hu-HU" sz="2400" dirty="0"/>
              <a:t>, etilén szint</a:t>
            </a:r>
          </a:p>
          <a:p>
            <a:pPr algn="just"/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8261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023\AEE\képek csalános\20231003_150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192" y="2450350"/>
            <a:ext cx="6054765" cy="2727046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2023\AEE\képek csalános\20231003_1505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79" y="2486522"/>
            <a:ext cx="5974450" cy="2690874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2023\AEE\képek csalános\20231003_1511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43" y="2472515"/>
            <a:ext cx="5956335" cy="2682715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2023\AEE\képek csalános\20231003_1514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30" y="2450351"/>
            <a:ext cx="6054762" cy="2727045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615608" y="31173"/>
            <a:ext cx="6878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Faanyag-minőségi vizsgálatok</a:t>
            </a:r>
            <a:endParaRPr lang="hu-H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91246" y="914400"/>
            <a:ext cx="6878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Faanyag-minőségi vizsgálatok</a:t>
            </a:r>
            <a:endParaRPr lang="hu-HU" sz="3600" b="1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5B64F979-C801-4D89-7735-CBD0BB300E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365749"/>
              </p:ext>
            </p:extLst>
          </p:nvPr>
        </p:nvGraphicFramePr>
        <p:xfrm>
          <a:off x="183571" y="1718397"/>
          <a:ext cx="5947065" cy="3830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2A2CE5E9-6125-4D6E-9B21-8F55888E34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124483"/>
              </p:ext>
            </p:extLst>
          </p:nvPr>
        </p:nvGraphicFramePr>
        <p:xfrm>
          <a:off x="6130636" y="1718397"/>
          <a:ext cx="5576455" cy="3830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983206"/>
              </p:ext>
            </p:extLst>
          </p:nvPr>
        </p:nvGraphicFramePr>
        <p:xfrm>
          <a:off x="1598179" y="5463886"/>
          <a:ext cx="9064914" cy="1300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64914"/>
              </a:tblGrid>
              <a:tr h="1300595">
                <a:tc>
                  <a:txBody>
                    <a:bodyPr/>
                    <a:lstStyle/>
                    <a:p>
                      <a:pPr algn="just" fontAlgn="t"/>
                      <a:r>
                        <a:rPr lang="hu-HU" sz="1200" u="none" strike="noStrike" dirty="0">
                          <a:effectLst/>
                        </a:rPr>
                        <a:t>A korábban vizsgált 8 klón </a:t>
                      </a:r>
                      <a:r>
                        <a:rPr lang="hu-HU" sz="1200" u="none" strike="noStrike" dirty="0" err="1">
                          <a:effectLst/>
                        </a:rPr>
                        <a:t>juvenilis-határa</a:t>
                      </a:r>
                      <a:r>
                        <a:rPr lang="hu-HU" sz="1200" u="none" strike="noStrike" dirty="0">
                          <a:effectLst/>
                        </a:rPr>
                        <a:t> a rosthosszúság-vizsgálatok alapján jellemzően 16-17 év (Demjén et </a:t>
                      </a:r>
                      <a:r>
                        <a:rPr lang="hu-HU" sz="1200" u="none" strike="noStrike" dirty="0" err="1">
                          <a:effectLst/>
                        </a:rPr>
                        <a:t>al</a:t>
                      </a:r>
                      <a:r>
                        <a:rPr lang="hu-HU" sz="1200" u="none" strike="noStrike" dirty="0">
                          <a:effectLst/>
                        </a:rPr>
                        <a:t>. 2020). Mindkét újonnan vizsgált </a:t>
                      </a:r>
                      <a:r>
                        <a:rPr lang="hu-HU" sz="1200" u="none" strike="noStrike" dirty="0" err="1">
                          <a:effectLst/>
                        </a:rPr>
                        <a:t>Leuce-klón</a:t>
                      </a:r>
                      <a:r>
                        <a:rPr lang="hu-HU" sz="1200" u="none" strike="noStrike" dirty="0">
                          <a:effectLst/>
                        </a:rPr>
                        <a:t> 19 éves, ennek megfelelően a kéreghez közeli részekből vett 20x20x30 mm méretű (</a:t>
                      </a:r>
                      <a:r>
                        <a:rPr lang="hu-HU" sz="1200" u="none" strike="noStrike" dirty="0" err="1">
                          <a:effectLst/>
                        </a:rPr>
                        <a:t>HxSxR</a:t>
                      </a:r>
                      <a:r>
                        <a:rPr lang="hu-HU" sz="1200" u="none" strike="noStrike" dirty="0">
                          <a:effectLst/>
                        </a:rPr>
                        <a:t>) </a:t>
                      </a:r>
                      <a:r>
                        <a:rPr lang="hu-HU" sz="1200" u="none" strike="noStrike" dirty="0" smtClean="0">
                          <a:effectLst/>
                        </a:rPr>
                        <a:t>mintatestek</a:t>
                      </a:r>
                      <a:r>
                        <a:rPr lang="hu-HU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hu-HU" sz="1200" u="none" strike="noStrike" dirty="0" err="1" smtClean="0">
                          <a:effectLst/>
                        </a:rPr>
                        <a:t>érettfaként</a:t>
                      </a:r>
                      <a:r>
                        <a:rPr lang="hu-HU" sz="1200" u="none" strike="noStrike" dirty="0" smtClean="0">
                          <a:effectLst/>
                        </a:rPr>
                        <a:t> lettek kezelve </a:t>
                      </a:r>
                      <a:r>
                        <a:rPr lang="hu-HU" sz="1200" u="none" strike="noStrike" dirty="0">
                          <a:effectLst/>
                        </a:rPr>
                        <a:t>(a kéreg alatti 3 évgyűrűt </a:t>
                      </a:r>
                      <a:r>
                        <a:rPr lang="hu-HU" sz="1200" u="none" strike="noStrike" dirty="0" smtClean="0">
                          <a:effectLst/>
                        </a:rPr>
                        <a:t>kihagyták </a:t>
                      </a:r>
                      <a:r>
                        <a:rPr lang="hu-HU" sz="1200" u="none" strike="noStrike" dirty="0">
                          <a:effectLst/>
                        </a:rPr>
                        <a:t>a mintakészítés folyamán). </a:t>
                      </a:r>
                      <a:r>
                        <a:rPr lang="hu-HU" sz="1200" u="none" strike="noStrike" dirty="0" smtClean="0">
                          <a:effectLst/>
                        </a:rPr>
                        <a:t>A minták a </a:t>
                      </a:r>
                      <a:r>
                        <a:rPr lang="hu-HU" sz="1200" u="none" strike="noStrike" dirty="0">
                          <a:effectLst/>
                        </a:rPr>
                        <a:t>mellmagassági törzsszakaszból </a:t>
                      </a:r>
                      <a:r>
                        <a:rPr lang="hu-HU" sz="1200" u="none" strike="noStrike" dirty="0" smtClean="0">
                          <a:effectLst/>
                        </a:rPr>
                        <a:t>származnak. </a:t>
                      </a:r>
                      <a:r>
                        <a:rPr lang="hu-HU" sz="1200" u="none" strike="noStrike" dirty="0">
                          <a:effectLst/>
                        </a:rPr>
                        <a:t>A B25 és </a:t>
                      </a:r>
                      <a:r>
                        <a:rPr lang="hu-HU" sz="1200" u="none" strike="noStrike" dirty="0" smtClean="0">
                          <a:effectLst/>
                        </a:rPr>
                        <a:t>B31 </a:t>
                      </a:r>
                      <a:r>
                        <a:rPr lang="hu-HU" sz="1200" u="none" strike="noStrike" dirty="0">
                          <a:effectLst/>
                        </a:rPr>
                        <a:t>klónoknál 10-10 db mintából származnak az eredmények, 0% nedvességtartalomra történő átszámítást követően. A nyomóvizsgálati eredmények 12% nedvességtartalomra vonatkoznak minden esetben, a B25 és </a:t>
                      </a:r>
                      <a:r>
                        <a:rPr lang="hu-HU" sz="1200" u="none" strike="noStrike" dirty="0" smtClean="0">
                          <a:effectLst/>
                        </a:rPr>
                        <a:t>B31 </a:t>
                      </a:r>
                      <a:r>
                        <a:rPr lang="hu-HU" sz="1200" u="none" strike="noStrike" dirty="0">
                          <a:effectLst/>
                        </a:rPr>
                        <a:t>klónoknál magasabb nedvességtartalomról átszámítva.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0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 noGrp="1"/>
          </p:cNvSpPr>
          <p:nvPr>
            <p:ph type="title"/>
          </p:nvPr>
        </p:nvSpPr>
        <p:spPr>
          <a:xfrm>
            <a:off x="906463" y="935451"/>
            <a:ext cx="10515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Bevezetés</a:t>
            </a:r>
            <a:endParaRPr lang="hu-HU" sz="3600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5968" y="1631157"/>
            <a:ext cx="5593929" cy="4924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b="1" dirty="0" smtClean="0"/>
              <a:t>A </a:t>
            </a:r>
            <a:r>
              <a:rPr lang="hu-HU" b="1" dirty="0" err="1" smtClean="0"/>
              <a:t>Leuce-nyárak</a:t>
            </a:r>
            <a:r>
              <a:rPr lang="hu-HU" b="1" dirty="0" smtClean="0"/>
              <a:t> jelentősége a hazai erdőgazdálkodásban</a:t>
            </a:r>
          </a:p>
          <a:p>
            <a:pPr>
              <a:buFont typeface="Wingdings" panose="05000000000000000000" pitchFamily="2" charset="2"/>
              <a:buChar char="§"/>
            </a:pPr>
            <a:endParaRPr lang="hu-HU" sz="24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hu-HU" sz="2400" b="1" dirty="0" smtClean="0"/>
              <a:t>Terület, </a:t>
            </a:r>
            <a:r>
              <a:rPr lang="hu-HU" sz="2400" b="1" dirty="0" err="1" smtClean="0"/>
              <a:t>élőfakészlet</a:t>
            </a:r>
            <a:r>
              <a:rPr lang="hu-HU" sz="2400" b="1" dirty="0" smtClean="0"/>
              <a:t>, folyónövedék, </a:t>
            </a:r>
            <a:r>
              <a:rPr lang="hu-HU" sz="2400" b="1" dirty="0" err="1" smtClean="0"/>
              <a:t>vágásérettségi</a:t>
            </a:r>
            <a:r>
              <a:rPr lang="hu-HU" sz="2400" b="1" dirty="0" smtClean="0"/>
              <a:t> kor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b="1" dirty="0"/>
              <a:t>T</a:t>
            </a:r>
            <a:r>
              <a:rPr lang="hu-HU" sz="2400" b="1" dirty="0" smtClean="0"/>
              <a:t>ermészetvédelmi jelentőség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b="1" dirty="0" smtClean="0"/>
              <a:t>Erdőgazdasági jelentőség</a:t>
            </a:r>
            <a:endParaRPr lang="hu-HU" sz="2400" b="1" dirty="0"/>
          </a:p>
        </p:txBody>
      </p:sp>
      <p:pic>
        <p:nvPicPr>
          <p:cNvPr id="5122" name="Picture 2" descr="D:\2023\AEE\FRNY elterjedés 20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9" y="768057"/>
            <a:ext cx="5899812" cy="7812236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8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1"/>
          <p:cNvSpPr txBox="1">
            <a:spLocks/>
          </p:cNvSpPr>
          <p:nvPr/>
        </p:nvSpPr>
        <p:spPr>
          <a:xfrm>
            <a:off x="1316710" y="931786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smtClean="0">
                <a:latin typeface="+mn-lt"/>
              </a:rPr>
              <a:t>	Kutatási együttműködés bemutatása</a:t>
            </a:r>
            <a:br>
              <a:rPr lang="hu-HU" sz="3600" b="1" dirty="0" smtClean="0"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0" y="2507809"/>
            <a:ext cx="826140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Kedvezőtlen termőhelyeken alkalmazható ígéretes </a:t>
            </a:r>
            <a:r>
              <a:rPr lang="hu-H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Leuce-nyár</a:t>
            </a:r>
            <a:r>
              <a:rPr lang="hu-H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klónok vegetatív szaporítási eljárásának kidolgozása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hu-H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hu-H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EIP-</a:t>
            </a:r>
            <a:r>
              <a:rPr lang="hu-H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Innovációs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operatív csoportok létrehozása és az innovatív projekt megvalósításához szükséges beruházás támogatása </a:t>
            </a:r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(VP3-16.1.1-4.1.5-4.2.1-4.2.2-8.1.1-8.2.1-8.3.1-8.5.1-8.-8.5.2-8.6.1-17)</a:t>
            </a:r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endParaRPr lang="hu-HU" dirty="0"/>
          </a:p>
        </p:txBody>
      </p:sp>
      <p:pic>
        <p:nvPicPr>
          <p:cNvPr id="4" name="Picture 2" descr="D:\2022\Erdészeti Tud. Konf\Frn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05" y="1629094"/>
            <a:ext cx="3930594" cy="52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25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89299" y="1124626"/>
            <a:ext cx="876375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buSzPct val="130000"/>
            </a:pPr>
            <a:r>
              <a:rPr lang="hu-HU" sz="2400" b="1" dirty="0">
                <a:ea typeface="Cambria" panose="02040503050406030204" pitchFamily="18" charset="0"/>
                <a:cs typeface="Tahoma" panose="020B0604030504040204" pitchFamily="34" charset="0"/>
              </a:rPr>
              <a:t>A projekt célja</a:t>
            </a:r>
          </a:p>
          <a:p>
            <a:pPr algn="just">
              <a:lnSpc>
                <a:spcPts val="3000"/>
              </a:lnSpc>
              <a:buSzPct val="130000"/>
            </a:pPr>
            <a:endParaRPr lang="hu-HU" sz="1400" b="1" dirty="0"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just">
              <a:lnSpc>
                <a:spcPts val="3000"/>
              </a:lnSpc>
              <a:buSzPct val="130000"/>
            </a:pPr>
            <a:r>
              <a:rPr lang="hu-HU" dirty="0" smtClean="0">
                <a:ea typeface="Cambria" panose="02040503050406030204" pitchFamily="18" charset="0"/>
                <a:cs typeface="Tahoma" panose="020B0604030504040204" pitchFamily="34" charset="0"/>
              </a:rPr>
              <a:t>Ígéretes </a:t>
            </a:r>
            <a:r>
              <a:rPr lang="hu-HU" dirty="0" err="1">
                <a:ea typeface="Cambria" panose="02040503050406030204" pitchFamily="18" charset="0"/>
                <a:cs typeface="Tahoma" panose="020B0604030504040204" pitchFamily="34" charset="0"/>
              </a:rPr>
              <a:t>Leuce-nyárak</a:t>
            </a:r>
            <a:r>
              <a:rPr lang="hu-HU" dirty="0">
                <a:ea typeface="Cambria" panose="02040503050406030204" pitchFamily="18" charset="0"/>
                <a:cs typeface="Tahoma" panose="020B0604030504040204" pitchFamily="34" charset="0"/>
              </a:rPr>
              <a:t> vegetatív szaporíthatóságának </a:t>
            </a:r>
            <a:r>
              <a:rPr lang="hu-HU" dirty="0" smtClean="0">
                <a:ea typeface="Cambria" panose="02040503050406030204" pitchFamily="18" charset="0"/>
                <a:cs typeface="Tahoma" panose="020B0604030504040204" pitchFamily="34" charset="0"/>
              </a:rPr>
              <a:t>és faipari célokra való alkalmasságának vizsgálata </a:t>
            </a:r>
            <a:r>
              <a:rPr lang="hu-HU" dirty="0">
                <a:ea typeface="Cambria" panose="02040503050406030204" pitchFamily="18" charset="0"/>
                <a:cs typeface="Tahoma" panose="020B0604030504040204" pitchFamily="34" charset="0"/>
              </a:rPr>
              <a:t>üvegházi, csemetekerti és üzemi kísérleti (iparifa-ültetvények) körülmények </a:t>
            </a:r>
            <a:r>
              <a:rPr lang="hu-HU" dirty="0" smtClean="0">
                <a:ea typeface="Cambria" panose="02040503050406030204" pitchFamily="18" charset="0"/>
                <a:cs typeface="Tahoma" panose="020B0604030504040204" pitchFamily="34" charset="0"/>
              </a:rPr>
              <a:t>között.</a:t>
            </a:r>
            <a:endParaRPr lang="hu-HU" dirty="0"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D:\2022\Erdészeti Tud. Konf\fotók\EIP Leuce képek\20200219_112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9820" y="2677857"/>
            <a:ext cx="5652191" cy="25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89299" y="3544059"/>
            <a:ext cx="8763752" cy="121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  <a:buSzPct val="130000"/>
            </a:pPr>
            <a:r>
              <a:rPr lang="hu-HU" dirty="0">
                <a:ea typeface="Cambria" panose="02040503050406030204" pitchFamily="18" charset="0"/>
                <a:cs typeface="Tahoma" panose="020B0604030504040204" pitchFamily="34" charset="0"/>
              </a:rPr>
              <a:t>Alapvető célunk minél több olyan klón kiválasztása, illetve előállítása, amelyek olyan hasznos és szükséges tulajdonságokkal rendelkeznek, </a:t>
            </a:r>
            <a:r>
              <a:rPr lang="hu-HU" dirty="0" smtClean="0">
                <a:ea typeface="Cambria" panose="02040503050406030204" pitchFamily="18" charset="0"/>
                <a:cs typeface="Tahoma" panose="020B0604030504040204" pitchFamily="34" charset="0"/>
              </a:rPr>
              <a:t>amelyeket </a:t>
            </a:r>
            <a:r>
              <a:rPr lang="hu-HU" dirty="0">
                <a:ea typeface="Cambria" panose="02040503050406030204" pitchFamily="18" charset="0"/>
                <a:cs typeface="Tahoma" panose="020B0604030504040204" pitchFamily="34" charset="0"/>
              </a:rPr>
              <a:t>a nyárfatermesztés és a faipar igényel. </a:t>
            </a:r>
          </a:p>
        </p:txBody>
      </p:sp>
    </p:spTree>
    <p:extLst>
      <p:ext uri="{BB962C8B-B14F-4D97-AF65-F5344CB8AC3E}">
        <p14:creationId xmlns:p14="http://schemas.microsoft.com/office/powerpoint/2010/main" val="3360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8617" y="1628628"/>
            <a:ext cx="8610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kísérleti ültetvények megvalósítási helyszínei</a:t>
            </a:r>
          </a:p>
          <a:p>
            <a:r>
              <a:rPr lang="hu-H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különböző adottságú erdészeti kistáj</a:t>
            </a:r>
          </a:p>
          <a:p>
            <a:endParaRPr lang="hu-H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Földes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Külterület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0182/10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LAYM8315 </a:t>
            </a:r>
            <a:endParaRPr lang="hu-H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Nyíracsád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Külterület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0405/49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LXV5XT15 </a:t>
            </a:r>
            <a:endParaRPr lang="hu-H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Sátoraljaújhely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Külterület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051/2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FKFATW15 </a:t>
            </a:r>
            <a:endParaRPr lang="hu-H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Gyomaendrőd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Külterület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01411/3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E16HCR15 </a:t>
            </a:r>
            <a:endParaRPr lang="hu-H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Szentmártonkáta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Külterület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083/4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QHLUUU16</a:t>
            </a: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584357" y="969131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b="1" dirty="0" smtClean="0">
                <a:latin typeface="+mn-lt"/>
              </a:rPr>
              <a:t>	Elért eredmények ismertetése</a:t>
            </a:r>
            <a:br>
              <a:rPr lang="hu-HU" sz="3600" b="1" dirty="0" smtClean="0">
                <a:latin typeface="+mn-lt"/>
              </a:rPr>
            </a:br>
            <a:endParaRPr lang="hu-HU" sz="3600" dirty="0">
              <a:latin typeface="+mn-lt"/>
            </a:endParaRPr>
          </a:p>
        </p:txBody>
      </p:sp>
      <p:pic>
        <p:nvPicPr>
          <p:cNvPr id="7170" name="Picture 2" descr="D:\2022\Erdészeti Tud. Konf\M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8" y="2514137"/>
            <a:ext cx="6747811" cy="422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9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1240325" y="774106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200" b="1" dirty="0" smtClean="0">
                <a:latin typeface="+mn-lt"/>
              </a:rPr>
              <a:t>	</a:t>
            </a:r>
            <a:r>
              <a:rPr lang="hu-HU" sz="3200" b="1" dirty="0" err="1" smtClean="0">
                <a:latin typeface="+mn-lt"/>
              </a:rPr>
              <a:t>Termőhelyvizsgálat</a:t>
            </a:r>
            <a:r>
              <a:rPr lang="hu-HU" sz="3200" b="1" dirty="0" smtClean="0">
                <a:latin typeface="+mn-lt"/>
              </a:rPr>
              <a:t/>
            </a:r>
            <a:br>
              <a:rPr lang="hu-HU" sz="3200" b="1" dirty="0" smtClean="0">
                <a:latin typeface="+mn-lt"/>
              </a:rPr>
            </a:br>
            <a:endParaRPr lang="hu-HU" sz="3200" dirty="0">
              <a:latin typeface="+mn-lt"/>
            </a:endParaRP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18291"/>
              </p:ext>
            </p:extLst>
          </p:nvPr>
        </p:nvGraphicFramePr>
        <p:xfrm>
          <a:off x="3517827" y="1345606"/>
          <a:ext cx="8550443" cy="5497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5235"/>
                <a:gridCol w="1605510"/>
                <a:gridCol w="1696648"/>
                <a:gridCol w="1304475"/>
                <a:gridCol w="1305398"/>
                <a:gridCol w="1273177"/>
              </a:tblGrid>
              <a:tr h="55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Jellemzők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Szentmártonkáta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Gyomaendrőd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Földes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Sátoraljaújhely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Nyíracsád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4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Klíma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Erdőssztyepp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Erdőssztyepp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Erdőssztyepp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</a:rPr>
                        <a:t>Cseres-Kocsánytalan</a:t>
                      </a:r>
                      <a:r>
                        <a:rPr lang="hu-HU" sz="1200" dirty="0">
                          <a:effectLst/>
                        </a:rPr>
                        <a:t> tölgyes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Erdőssztyepp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69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Hidrológia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</a:rPr>
                        <a:t>Többletvízhatástól</a:t>
                      </a:r>
                      <a:r>
                        <a:rPr lang="hu-HU" sz="1200" dirty="0">
                          <a:effectLst/>
                        </a:rPr>
                        <a:t> független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</a:rPr>
                        <a:t>Többletvízhatástól</a:t>
                      </a:r>
                      <a:r>
                        <a:rPr lang="hu-HU" sz="1200" dirty="0">
                          <a:effectLst/>
                        </a:rPr>
                        <a:t> független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Többletvízhatástól független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Változó vízhatás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Többletvízhatástól független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Termőréteg vastagsága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Sekély/közepes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Sekély/Közepes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Igen mély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Igen mély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Sekély/Közepes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Fizikai talajféleség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Homok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Homok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vályog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agyagos vályog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Homok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43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Humusztartalom a termőrétegben [%]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1,07-0,99 gyengén humuszos/0,54-0,17 humuszban szegény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1,07-0,99 gyengén humuszos/0,54-0,17 humuszban szegény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2,96-0,57 igen jó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3,08-0,92 igen jó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1,07-0,99 gyengén humuszos/0,54-0,17 humuszban szegény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Ajánlható célállomány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KST, FNY, </a:t>
                      </a:r>
                      <a:r>
                        <a:rPr lang="hu-HU" sz="1200" dirty="0" smtClean="0">
                          <a:effectLst/>
                        </a:rPr>
                        <a:t>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u-HU" sz="12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KST, FNY, A</a:t>
                      </a:r>
                      <a:endParaRPr lang="hu-H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KST, A, FNY, NNY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KTT, FNY, FFÜ, NNY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KST, FNY, A</a:t>
                      </a: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7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Genetikai talajtípus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karbonátos csernozjom jellegű homoktalaj</a:t>
                      </a:r>
                      <a:endParaRPr lang="hu-HU" sz="1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szolonyeces</a:t>
                      </a:r>
                      <a:r>
                        <a:rPr lang="hu-H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réti talaj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karbonátos réti csernozjom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öntés réti talaj 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karbonátos humuszos homoktalaj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Kép 6" descr="A képen kültéri, személy látható&#10;&#10;Automatikusan generált leírá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893"/>
            <a:ext cx="2310130" cy="358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A képen kültéri látható&#10;&#10;Automatikusan generált leírá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25" y="3639492"/>
            <a:ext cx="2317078" cy="3218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51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2022\Erdészeti Tud. Konf\fotók\EIP Leuce képek\20200219_1050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07666" y="2544173"/>
            <a:ext cx="5723764" cy="257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2022\Erdészeti Tud. Konf\fotók\EIP Leuce képek\20200219_1102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7930" y="2545418"/>
            <a:ext cx="5728291" cy="258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2022\Erdészeti Tud. Konf\fotók\EIP Leuce képek\20200219_1120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2114" y="2545418"/>
            <a:ext cx="5728294" cy="258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2022\Erdészeti Tud. Konf\fotók\EIP Leuce képek\20220112_1200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26108" y="2544173"/>
            <a:ext cx="5723765" cy="257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519210"/>
              </p:ext>
            </p:extLst>
          </p:nvPr>
        </p:nvGraphicFramePr>
        <p:xfrm>
          <a:off x="642796" y="841972"/>
          <a:ext cx="9415604" cy="601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 Box 782"/>
          <p:cNvSpPr txBox="1">
            <a:spLocks noChangeArrowheads="1"/>
          </p:cNvSpPr>
          <p:nvPr/>
        </p:nvSpPr>
        <p:spPr bwMode="auto">
          <a:xfrm>
            <a:off x="1" y="737198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err="1">
                <a:solidFill>
                  <a:prstClr val="black"/>
                </a:solidFill>
              </a:rPr>
              <a:t>Leuce-nyár</a:t>
            </a:r>
            <a:r>
              <a:rPr lang="hu-HU" sz="2000" b="1" dirty="0">
                <a:solidFill>
                  <a:prstClr val="black"/>
                </a:solidFill>
              </a:rPr>
              <a:t> klónok fatermési </a:t>
            </a:r>
            <a:r>
              <a:rPr lang="hu-HU" sz="2000" b="1" dirty="0" smtClean="0">
                <a:solidFill>
                  <a:prstClr val="black"/>
                </a:solidFill>
              </a:rPr>
              <a:t>adatai 18 </a:t>
            </a:r>
            <a:r>
              <a:rPr lang="hu-HU" sz="2000" b="1" dirty="0">
                <a:solidFill>
                  <a:prstClr val="black"/>
                </a:solidFill>
              </a:rPr>
              <a:t>éves korban </a:t>
            </a:r>
          </a:p>
          <a:p>
            <a:pPr algn="ctr">
              <a:spcBef>
                <a:spcPct val="50000"/>
              </a:spcBef>
            </a:pPr>
            <a:r>
              <a:rPr lang="hu-HU" sz="2000" b="1" dirty="0">
                <a:solidFill>
                  <a:prstClr val="black"/>
                </a:solidFill>
              </a:rPr>
              <a:t>(</a:t>
            </a:r>
            <a:r>
              <a:rPr lang="hu-HU" sz="2000" b="1" dirty="0" err="1" smtClean="0">
                <a:solidFill>
                  <a:prstClr val="black"/>
                </a:solidFill>
              </a:rPr>
              <a:t>Kecskemét-Csalános</a:t>
            </a:r>
            <a:r>
              <a:rPr lang="hu-HU" sz="2000" b="1" dirty="0" smtClean="0">
                <a:solidFill>
                  <a:prstClr val="black"/>
                </a:solidFill>
              </a:rPr>
              <a:t>, 2021</a:t>
            </a:r>
            <a:r>
              <a:rPr lang="hu-HU" sz="2000" b="1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05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82"/>
          <p:cNvSpPr txBox="1">
            <a:spLocks noChangeArrowheads="1"/>
          </p:cNvSpPr>
          <p:nvPr/>
        </p:nvSpPr>
        <p:spPr bwMode="auto">
          <a:xfrm>
            <a:off x="0" y="845839"/>
            <a:ext cx="1219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 err="1">
                <a:solidFill>
                  <a:prstClr val="black"/>
                </a:solidFill>
              </a:rPr>
              <a:t>Leuce-nyár</a:t>
            </a:r>
            <a:r>
              <a:rPr lang="hu-HU" sz="2400" b="1" dirty="0">
                <a:solidFill>
                  <a:prstClr val="black"/>
                </a:solidFill>
              </a:rPr>
              <a:t> klónok fatermési </a:t>
            </a:r>
            <a:r>
              <a:rPr lang="hu-HU" sz="2400" b="1" dirty="0" smtClean="0">
                <a:solidFill>
                  <a:prstClr val="black"/>
                </a:solidFill>
              </a:rPr>
              <a:t>adatai 18 </a:t>
            </a:r>
            <a:r>
              <a:rPr lang="hu-HU" sz="2400" b="1" dirty="0">
                <a:solidFill>
                  <a:prstClr val="black"/>
                </a:solidFill>
              </a:rPr>
              <a:t>éves korban </a:t>
            </a:r>
          </a:p>
          <a:p>
            <a:pPr algn="ctr">
              <a:spcBef>
                <a:spcPct val="50000"/>
              </a:spcBef>
            </a:pPr>
            <a:r>
              <a:rPr lang="hu-HU" sz="2400" b="1" dirty="0">
                <a:solidFill>
                  <a:prstClr val="black"/>
                </a:solidFill>
              </a:rPr>
              <a:t>(</a:t>
            </a:r>
            <a:r>
              <a:rPr lang="hu-HU" sz="2400" b="1" dirty="0" err="1" smtClean="0">
                <a:solidFill>
                  <a:prstClr val="black"/>
                </a:solidFill>
              </a:rPr>
              <a:t>Kecskemét-Csalános</a:t>
            </a:r>
            <a:r>
              <a:rPr lang="hu-HU" sz="2400" b="1" dirty="0" smtClean="0">
                <a:solidFill>
                  <a:prstClr val="black"/>
                </a:solidFill>
              </a:rPr>
              <a:t>, 2021</a:t>
            </a:r>
            <a:r>
              <a:rPr lang="hu-HU" sz="2400" b="1" dirty="0">
                <a:solidFill>
                  <a:prstClr val="black"/>
                </a:solidFill>
              </a:rPr>
              <a:t>)</a:t>
            </a:r>
          </a:p>
        </p:txBody>
      </p:sp>
      <p:graphicFrame>
        <p:nvGraphicFramePr>
          <p:cNvPr id="4" name="Group 78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077515214"/>
              </p:ext>
            </p:extLst>
          </p:nvPr>
        </p:nvGraphicFramePr>
        <p:xfrm>
          <a:off x="1954010" y="2018812"/>
          <a:ext cx="7905214" cy="4644538"/>
        </p:xfrm>
        <a:graphic>
          <a:graphicData uri="http://schemas.openxmlformats.org/drawingml/2006/table">
            <a:tbl>
              <a:tblPr/>
              <a:tblGrid>
                <a:gridCol w="1850971"/>
                <a:gridCol w="1207311"/>
                <a:gridCol w="647218"/>
                <a:gridCol w="1696279"/>
                <a:gridCol w="620546"/>
                <a:gridCol w="1061509"/>
                <a:gridCol w="821380"/>
              </a:tblGrid>
              <a:tr h="12554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Klón neve</a:t>
                      </a:r>
                      <a:endParaRPr kumimoji="0" 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Átlagos magasság (m)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Átlagos mellmagassági átmérő (cm)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Átlagfa-térfogat (dm</a:t>
                      </a:r>
                      <a:r>
                        <a:rPr kumimoji="0" lang="hu-HU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76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H-325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14,56</a:t>
                      </a:r>
                      <a:endParaRPr kumimoji="0" 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147,64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781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H-337</a:t>
                      </a:r>
                      <a:endParaRPr kumimoji="0" lang="hu-H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20,86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131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17,06</a:t>
                      </a:r>
                      <a:endParaRPr kumimoji="0" lang="hu-H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120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234,03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+mn-lt"/>
                        </a:rPr>
                        <a:t>157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781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H-384</a:t>
                      </a:r>
                      <a:endParaRPr kumimoji="0" lang="hu-H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13,44</a:t>
                      </a:r>
                      <a:endParaRPr kumimoji="0" lang="hu-H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118,47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781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 425-4</a:t>
                      </a:r>
                      <a:endParaRPr kumimoji="0" 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12,05</a:t>
                      </a:r>
                      <a:endParaRPr kumimoji="0" 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93,78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781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Kontroll</a:t>
                      </a:r>
                      <a:r>
                        <a:rPr kumimoji="0" lang="en-GB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FRNY</a:t>
                      </a:r>
                      <a:endParaRPr kumimoji="0" lang="en-GB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14,12</a:t>
                      </a:r>
                      <a:endParaRPr kumimoji="0" lang="hu-H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  <a:endParaRPr kumimoji="0" lang="hu-H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148,95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  <a:endParaRPr kumimoji="0" lang="hu-H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1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2022\Erdészeti Tud. Konf\fotók\IMG_1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74" y="1515421"/>
            <a:ext cx="6107149" cy="4580361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2022\Erdészeti Tud. Konf\fotók\IMG_15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90" y="841972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922590" y="6269506"/>
            <a:ext cx="726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prstClr val="black"/>
                </a:solidFill>
              </a:rPr>
              <a:t>Leuce</a:t>
            </a:r>
            <a:r>
              <a:rPr lang="hu-HU" b="1" dirty="0" err="1">
                <a:solidFill>
                  <a:prstClr val="black"/>
                </a:solidFill>
              </a:rPr>
              <a:t>-</a:t>
            </a:r>
            <a:r>
              <a:rPr lang="hu-HU" b="1" dirty="0" err="1" smtClean="0">
                <a:solidFill>
                  <a:prstClr val="black"/>
                </a:solidFill>
              </a:rPr>
              <a:t>nyár</a:t>
            </a:r>
            <a:r>
              <a:rPr lang="hu-HU" b="1" dirty="0" smtClean="0">
                <a:solidFill>
                  <a:prstClr val="black"/>
                </a:solidFill>
              </a:rPr>
              <a:t> hajtások </a:t>
            </a:r>
            <a:r>
              <a:rPr lang="hu-HU" b="1" dirty="0" err="1" smtClean="0">
                <a:solidFill>
                  <a:prstClr val="black"/>
                </a:solidFill>
              </a:rPr>
              <a:t>mikroszaporítása</a:t>
            </a:r>
            <a:r>
              <a:rPr lang="hu-HU" b="1" dirty="0" smtClean="0">
                <a:solidFill>
                  <a:prstClr val="black"/>
                </a:solidFill>
              </a:rPr>
              <a:t> a szegedi FLORATOM Kft. laboratóriumában</a:t>
            </a:r>
            <a:endParaRPr lang="hu-H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906377" y="1060963"/>
            <a:ext cx="77002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A kísérleti faültetvényekben telepített nyár és fűz klónok</a:t>
            </a:r>
          </a:p>
          <a:p>
            <a:endParaRPr lang="hu-HU" dirty="0" smtClean="0">
              <a:solidFill>
                <a:prstClr val="black"/>
              </a:solidFill>
            </a:endParaRPr>
          </a:p>
          <a:p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Populus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>
                <a:solidFill>
                  <a:prstClr val="black"/>
                </a:solidFill>
              </a:rPr>
              <a:t>alba x </a:t>
            </a:r>
            <a:r>
              <a:rPr lang="hu-HU" dirty="0" err="1">
                <a:solidFill>
                  <a:prstClr val="black"/>
                </a:solidFill>
              </a:rPr>
              <a:t>Populus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grandidentata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cv</a:t>
            </a:r>
            <a:r>
              <a:rPr lang="hu-HU" dirty="0">
                <a:solidFill>
                  <a:prstClr val="black"/>
                </a:solidFill>
              </a:rPr>
              <a:t>.’H-337</a:t>
            </a:r>
            <a:r>
              <a:rPr lang="hu-HU" dirty="0" smtClean="0">
                <a:solidFill>
                  <a:prstClr val="black"/>
                </a:solidFill>
              </a:rPr>
              <a:t>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>
                <a:solidFill>
                  <a:prstClr val="black"/>
                </a:solidFill>
              </a:rPr>
              <a:t>Populus</a:t>
            </a:r>
            <a:r>
              <a:rPr lang="hu-HU" dirty="0">
                <a:solidFill>
                  <a:prstClr val="black"/>
                </a:solidFill>
              </a:rPr>
              <a:t> alba x </a:t>
            </a:r>
            <a:r>
              <a:rPr lang="hu-HU" dirty="0" err="1">
                <a:solidFill>
                  <a:prstClr val="black"/>
                </a:solidFill>
              </a:rPr>
              <a:t>Populus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grandidentata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cv</a:t>
            </a:r>
            <a:r>
              <a:rPr lang="hu-HU" dirty="0">
                <a:solidFill>
                  <a:prstClr val="black"/>
                </a:solidFill>
              </a:rPr>
              <a:t>.</a:t>
            </a:r>
            <a:r>
              <a:rPr lang="hu-HU" dirty="0" smtClean="0">
                <a:solidFill>
                  <a:prstClr val="black"/>
                </a:solidFill>
              </a:rPr>
              <a:t>’H-384’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Populus</a:t>
            </a:r>
            <a:r>
              <a:rPr lang="hu-HU" dirty="0" smtClean="0">
                <a:solidFill>
                  <a:prstClr val="black"/>
                </a:solidFill>
              </a:rPr>
              <a:t> x </a:t>
            </a:r>
            <a:r>
              <a:rPr lang="hu-HU" dirty="0" err="1" smtClean="0">
                <a:solidFill>
                  <a:prstClr val="black"/>
                </a:solidFill>
              </a:rPr>
              <a:t>euramericana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cv</a:t>
            </a:r>
            <a:r>
              <a:rPr lang="hu-HU" dirty="0" smtClean="0">
                <a:solidFill>
                  <a:prstClr val="black"/>
                </a:solidFill>
              </a:rPr>
              <a:t>. ’I-214’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Populus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tomentosa</a:t>
            </a:r>
            <a:endParaRPr lang="hu-H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Populus</a:t>
            </a:r>
            <a:r>
              <a:rPr lang="hu-HU" dirty="0" smtClean="0">
                <a:solidFill>
                  <a:prstClr val="black"/>
                </a:solidFill>
              </a:rPr>
              <a:t> alba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err="1" smtClean="0">
                <a:solidFill>
                  <a:prstClr val="black"/>
                </a:solidFill>
              </a:rPr>
              <a:t>Salix</a:t>
            </a:r>
            <a:r>
              <a:rPr lang="hu-HU" dirty="0" smtClean="0">
                <a:solidFill>
                  <a:prstClr val="black"/>
                </a:solidFill>
              </a:rPr>
              <a:t> alba </a:t>
            </a:r>
            <a:r>
              <a:rPr lang="hu-HU" dirty="0" err="1" smtClean="0">
                <a:solidFill>
                  <a:prstClr val="black"/>
                </a:solidFill>
              </a:rPr>
              <a:t>cv</a:t>
            </a:r>
            <a:r>
              <a:rPr lang="hu-HU" dirty="0" smtClean="0">
                <a:solidFill>
                  <a:prstClr val="black"/>
                </a:solidFill>
              </a:rPr>
              <a:t>. ’</a:t>
            </a:r>
            <a:r>
              <a:rPr lang="hu-HU" dirty="0" err="1" smtClean="0">
                <a:solidFill>
                  <a:prstClr val="black"/>
                </a:solidFill>
              </a:rPr>
              <a:t>Express</a:t>
            </a:r>
            <a:r>
              <a:rPr lang="hu-HU" dirty="0" smtClean="0">
                <a:solidFill>
                  <a:prstClr val="black"/>
                </a:solidFill>
              </a:rPr>
              <a:t>’</a:t>
            </a:r>
          </a:p>
          <a:p>
            <a:endParaRPr lang="hu-HU" dirty="0">
              <a:solidFill>
                <a:prstClr val="black"/>
              </a:solidFill>
            </a:endParaRPr>
          </a:p>
          <a:p>
            <a:endParaRPr lang="hu-HU" dirty="0">
              <a:solidFill>
                <a:prstClr val="black"/>
              </a:solidFill>
            </a:endParaRPr>
          </a:p>
          <a:p>
            <a:r>
              <a:rPr lang="hu-HU" dirty="0" smtClean="0">
                <a:solidFill>
                  <a:prstClr val="black"/>
                </a:solidFill>
              </a:rPr>
              <a:t> </a:t>
            </a: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5122" name="Picture 2" descr="D:\2022\Erdészeti Tud. Konf\fotók\EIP Leuce képek\20211122_1511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46" y="3382093"/>
            <a:ext cx="7556625" cy="34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207659" y="3001848"/>
            <a:ext cx="591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prstClr val="black"/>
                </a:solidFill>
              </a:rPr>
              <a:t>Földes 0182/10 hrsz. terület telepítési hálózatának kitűzése</a:t>
            </a:r>
            <a:endParaRPr lang="hu-H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023\AEE\képek ültetvények\BíróZ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4044"/>
            <a:ext cx="6123710" cy="462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2023\AEE\képek ültetvények\FrankóPatrícia-3-ültetvén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08" y="768927"/>
            <a:ext cx="6068291" cy="45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173432" y="1710824"/>
            <a:ext cx="1776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Földes</a:t>
            </a:r>
            <a:endParaRPr lang="hu-HU" sz="28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697930" y="5403272"/>
            <a:ext cx="291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Sátoraljaújhely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9029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 noGrp="1"/>
          </p:cNvSpPr>
          <p:nvPr>
            <p:ph type="title"/>
          </p:nvPr>
        </p:nvSpPr>
        <p:spPr>
          <a:xfrm>
            <a:off x="906463" y="1125574"/>
            <a:ext cx="10515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A kutatási téma jelentősége</a:t>
            </a:r>
            <a:endParaRPr lang="hu-HU" sz="3600" b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2049868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hu-H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Ökológiai tényezők kedvezőtlenebbé válása</a:t>
            </a:r>
          </a:p>
          <a:p>
            <a:pPr>
              <a:buFont typeface="Wingdings" pitchFamily="2" charset="2"/>
              <a:buNone/>
            </a:pPr>
            <a:r>
              <a:rPr lang="hu-H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(aszály, csapadékhiány, talajvízszint-csökkenés stb</a:t>
            </a:r>
            <a:r>
              <a:rPr lang="hu-HU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hu-HU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hu-H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Gyökérrontó tapló károsítása, </a:t>
            </a:r>
            <a:r>
              <a:rPr lang="hu-HU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nemesnyárasok</a:t>
            </a:r>
            <a:r>
              <a:rPr lang="hu-H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4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fafajcserés</a:t>
            </a:r>
            <a:r>
              <a:rPr lang="hu-H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átalakítása</a:t>
            </a:r>
          </a:p>
          <a:p>
            <a:pPr>
              <a:buFont typeface="Wingdings" pitchFamily="2" charset="2"/>
              <a:buChar char="Ø"/>
            </a:pPr>
            <a:r>
              <a:rPr lang="hu-HU" sz="24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Rentábilisan nem művelhető mezőgazdasági földterületek hasznosítása</a:t>
            </a:r>
          </a:p>
          <a:p>
            <a:pPr>
              <a:buFont typeface="Wingdings" pitchFamily="2" charset="2"/>
              <a:buNone/>
            </a:pPr>
            <a:endParaRPr lang="hu-HU" sz="24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Leromlott genetikai értékű </a:t>
            </a:r>
            <a:r>
              <a:rPr lang="hu-H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Leuce-nyár</a:t>
            </a:r>
            <a:r>
              <a:rPr lang="hu-H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állományok minőségi feljavítása, pl. nemesített klónok termesztésbe vonásával.</a:t>
            </a:r>
            <a:endParaRPr 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074" name="Picture 2" descr="D:\2022\Erdészeti Tud. Konf\fotók\Leuce-nyár kísérleti ültetvény gyengén humuszos homoktalaj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694" y="1781091"/>
            <a:ext cx="4098715" cy="275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2023\AEE\képek ültetvények\Gabna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2023\AEE\képek ültetvények\thumbnail_HorváthGáborné-4-ültetvén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986"/>
            <a:ext cx="6968836" cy="321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2023\AEE\képek ültetvények\thumbnail_RétlakiPéter-2-ültetvén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055" y="2366741"/>
            <a:ext cx="3338945" cy="445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76800" y="6141027"/>
            <a:ext cx="217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Nyíracsád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7138554" y="904009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Gyomaendrőd</a:t>
            </a:r>
            <a:endParaRPr lang="hu-HU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9322377" y="1905076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Szentmártonkáta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10262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697369" y="774958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Összefoglalás</a:t>
            </a:r>
            <a:endParaRPr lang="hu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32611" y="1677334"/>
            <a:ext cx="116545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buFont typeface="Calibri" panose="020F0502020204030204" pitchFamily="34" charset="0"/>
              <a:buChar char="•"/>
              <a:defRPr/>
            </a:pPr>
            <a:r>
              <a:rPr lang="hu-HU" sz="2000" dirty="0" smtClean="0"/>
              <a:t>A </a:t>
            </a:r>
            <a:r>
              <a:rPr lang="hu-HU" sz="2000" dirty="0"/>
              <a:t>kísérletbe vont </a:t>
            </a:r>
            <a:r>
              <a:rPr lang="hu-HU" sz="2000" dirty="0" err="1" smtClean="0"/>
              <a:t>Leuce</a:t>
            </a:r>
            <a:r>
              <a:rPr lang="hu-HU" sz="2000" dirty="0" smtClean="0"/>
              <a:t> nyár klónok kezdeti értékelése </a:t>
            </a:r>
            <a:r>
              <a:rPr lang="hu-HU" sz="2000" dirty="0"/>
              <a:t>alapján</a:t>
            </a:r>
            <a:r>
              <a:rPr lang="en-GB" sz="2000" dirty="0"/>
              <a:t> </a:t>
            </a:r>
            <a:r>
              <a:rPr lang="hu-HU" sz="2000" dirty="0" smtClean="0"/>
              <a:t>a </a:t>
            </a:r>
            <a:r>
              <a:rPr lang="en-GB" sz="2000" i="1" dirty="0"/>
              <a:t>‘H-337’</a:t>
            </a:r>
            <a:r>
              <a:rPr lang="hu-HU" sz="2000" i="1" dirty="0"/>
              <a:t> </a:t>
            </a:r>
            <a:r>
              <a:rPr lang="hu-HU" sz="2000" dirty="0"/>
              <a:t>és</a:t>
            </a:r>
            <a:r>
              <a:rPr lang="en-GB" sz="2000" dirty="0"/>
              <a:t> </a:t>
            </a:r>
            <a:r>
              <a:rPr lang="hu-HU" sz="2000" dirty="0"/>
              <a:t>a </a:t>
            </a:r>
            <a:r>
              <a:rPr lang="en-GB" sz="2000" i="1" dirty="0"/>
              <a:t>‘H-384</a:t>
            </a:r>
            <a:r>
              <a:rPr lang="en-GB" sz="2000" dirty="0"/>
              <a:t>‘ </a:t>
            </a:r>
            <a:r>
              <a:rPr lang="hu-HU" sz="2000" dirty="0"/>
              <a:t>jelű klónok mennyiségi és minőségi paraméterei </a:t>
            </a:r>
            <a:r>
              <a:rPr lang="hu-HU" sz="2000" dirty="0" smtClean="0"/>
              <a:t>voltak a </a:t>
            </a:r>
            <a:r>
              <a:rPr lang="hu-HU" sz="2000" dirty="0"/>
              <a:t>legjobbak, messze felülmúlva a kontroll szürke nyár  állományrészeket.</a:t>
            </a:r>
            <a:r>
              <a:rPr lang="en-GB" sz="2000" dirty="0"/>
              <a:t> </a:t>
            </a:r>
            <a:r>
              <a:rPr lang="hu-HU" sz="2000" dirty="0" smtClean="0"/>
              <a:t>Az utolsó felmérés alapján a legjobb mutatókat a ’H-337’ jelű klón produkálta.</a:t>
            </a:r>
            <a:endParaRPr lang="hu-HU" sz="2000" dirty="0"/>
          </a:p>
          <a:p>
            <a:pPr marL="342900" indent="-342900" algn="just">
              <a:lnSpc>
                <a:spcPct val="90000"/>
              </a:lnSpc>
              <a:buFont typeface="Calibri" panose="020F0502020204030204" pitchFamily="34" charset="0"/>
              <a:buChar char="•"/>
              <a:defRPr/>
            </a:pPr>
            <a:endParaRPr lang="hu-HU" sz="2000" dirty="0"/>
          </a:p>
          <a:p>
            <a:pPr marL="342900" indent="-342900" algn="just">
              <a:lnSpc>
                <a:spcPct val="90000"/>
              </a:lnSpc>
              <a:buFont typeface="Calibri" panose="020F0502020204030204" pitchFamily="34" charset="0"/>
              <a:buChar char="•"/>
              <a:defRPr/>
            </a:pPr>
            <a:r>
              <a:rPr lang="hu-HU" sz="2000" dirty="0"/>
              <a:t>A </a:t>
            </a:r>
            <a:r>
              <a:rPr lang="hu-HU" sz="2000" dirty="0" smtClean="0"/>
              <a:t>korábban létesített kísérlet (</a:t>
            </a:r>
            <a:r>
              <a:rPr lang="hu-HU" sz="2000" dirty="0" err="1" smtClean="0"/>
              <a:t>Kecskemét-Csalános</a:t>
            </a:r>
            <a:r>
              <a:rPr lang="hu-HU" sz="2000" dirty="0" smtClean="0"/>
              <a:t>) bizonyította</a:t>
            </a:r>
            <a:r>
              <a:rPr lang="hu-HU" sz="2000" dirty="0"/>
              <a:t>, hogy a </a:t>
            </a:r>
            <a:r>
              <a:rPr lang="hu-HU" sz="2000" dirty="0" err="1" smtClean="0"/>
              <a:t>mikroszaporítás</a:t>
            </a:r>
            <a:r>
              <a:rPr lang="hu-HU" sz="2000" dirty="0"/>
              <a:t>, mint vegetatív szaporítási mód  eredményesen alkalmazható a fehér nyár szelekciós nemesítése során. </a:t>
            </a:r>
            <a:endParaRPr lang="hu-HU" sz="2000" dirty="0" smtClean="0"/>
          </a:p>
          <a:p>
            <a:pPr marL="342900" indent="-342900" algn="just">
              <a:lnSpc>
                <a:spcPct val="90000"/>
              </a:lnSpc>
              <a:buFont typeface="Calibri" panose="020F0502020204030204" pitchFamily="34" charset="0"/>
              <a:buChar char="•"/>
              <a:defRPr/>
            </a:pPr>
            <a:endParaRPr lang="hu-HU" sz="2000" dirty="0"/>
          </a:p>
          <a:p>
            <a:pPr marL="342900" indent="-342900" algn="just">
              <a:lnSpc>
                <a:spcPct val="90000"/>
              </a:lnSpc>
              <a:buFont typeface="Calibri" panose="020F0502020204030204" pitchFamily="34" charset="0"/>
              <a:buChar char="•"/>
              <a:defRPr/>
            </a:pPr>
            <a:r>
              <a:rPr lang="hu-HU" sz="2000" dirty="0" smtClean="0"/>
              <a:t>A szelekciós többlet a nyárfatermesztés számára marginális termőhelyi viszonyok mellett is kimutatható.</a:t>
            </a:r>
          </a:p>
          <a:p>
            <a:pPr algn="just">
              <a:lnSpc>
                <a:spcPct val="90000"/>
              </a:lnSpc>
              <a:defRPr/>
            </a:pPr>
            <a:r>
              <a:rPr lang="en-GB" sz="2000" dirty="0" smtClean="0"/>
              <a:t> </a:t>
            </a:r>
            <a:endParaRPr lang="hu-HU" sz="2000" dirty="0" smtClean="0"/>
          </a:p>
          <a:p>
            <a:pPr marL="342900" indent="-342900" algn="just">
              <a:lnSpc>
                <a:spcPct val="90000"/>
              </a:lnSpc>
              <a:buFont typeface="Calibri" panose="020F0502020204030204" pitchFamily="34" charset="0"/>
              <a:buChar char="•"/>
              <a:defRPr/>
            </a:pPr>
            <a:r>
              <a:rPr lang="hu-HU" sz="2000" dirty="0" smtClean="0"/>
              <a:t>A kezdeti, faipari felhasználhatóságra irányuló vizsgálatok biztatóak.</a:t>
            </a:r>
          </a:p>
          <a:p>
            <a:pPr algn="just">
              <a:lnSpc>
                <a:spcPct val="90000"/>
              </a:lnSpc>
              <a:defRPr/>
            </a:pPr>
            <a:endParaRPr lang="hu-HU" sz="2000" dirty="0"/>
          </a:p>
        </p:txBody>
      </p:sp>
      <p:sp>
        <p:nvSpPr>
          <p:cNvPr id="7" name="Téglalap 6"/>
          <p:cNvSpPr/>
          <p:nvPr/>
        </p:nvSpPr>
        <p:spPr>
          <a:xfrm>
            <a:off x="232609" y="4742840"/>
            <a:ext cx="116545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buSzPct val="130000"/>
              <a:buFont typeface="Arial" panose="020B0604020202020204" pitchFamily="34" charset="0"/>
              <a:buChar char="•"/>
              <a:defRPr/>
            </a:pPr>
            <a:r>
              <a:rPr lang="hu-HU" sz="2000" dirty="0"/>
              <a:t>Az új, potenciális fajtákkal szemben alapvető elvárás az optimális hozam (mennyiségi) és faanyag-minőségi tulajdonságok mellett a környezethez való magas szintű alkalmazkodóképesség, az éghajlatváltozás szélső értékeivel szembeni tolerancia, a melegedő és </a:t>
            </a:r>
            <a:r>
              <a:rPr lang="hu-HU" sz="2000" dirty="0" err="1"/>
              <a:t>szárazodó</a:t>
            </a:r>
            <a:r>
              <a:rPr lang="hu-HU" sz="2000" dirty="0"/>
              <a:t> klimatikus körülmények között is jól érvényesülő termesztésbiztonság. A technológia kifejlesztéshez szükséges mintaültetvények a konzorciális együttműködés következtében eltérő agrárerdészeti termőtájakon és eltérő genetikai talajtípusokon, ökológiai környezetben </a:t>
            </a:r>
            <a:r>
              <a:rPr lang="hu-HU" sz="2000" dirty="0" smtClean="0"/>
              <a:t>valósultak </a:t>
            </a:r>
            <a:r>
              <a:rPr lang="hu-HU" sz="2000" dirty="0"/>
              <a:t>meg. </a:t>
            </a:r>
          </a:p>
        </p:txBody>
      </p:sp>
    </p:spTree>
    <p:extLst>
      <p:ext uri="{BB962C8B-B14F-4D97-AF65-F5344CB8AC3E}">
        <p14:creationId xmlns:p14="http://schemas.microsoft.com/office/powerpoint/2010/main" val="361091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769797" y="300211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Köszönjük a megtisztelő figyelmet!</a:t>
            </a:r>
            <a:endParaRPr lang="hu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 noGrp="1"/>
          </p:cNvSpPr>
          <p:nvPr>
            <p:ph type="title"/>
          </p:nvPr>
        </p:nvSpPr>
        <p:spPr>
          <a:xfrm>
            <a:off x="906463" y="1153274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Ígéretes </a:t>
            </a:r>
            <a:r>
              <a:rPr lang="hu-HU" sz="3200" b="1" dirty="0" err="1" smtClean="0"/>
              <a:t>Leuce</a:t>
            </a:r>
            <a:r>
              <a:rPr lang="hu-HU" sz="3200" b="1" dirty="0" smtClean="0"/>
              <a:t> nyár klónok szelekciós nemesítése</a:t>
            </a:r>
            <a:endParaRPr lang="hu-HU" sz="32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22552" y="2342217"/>
            <a:ext cx="561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Előzmények</a:t>
            </a:r>
            <a:endParaRPr lang="hu-HU" sz="24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522551" y="3049046"/>
            <a:ext cx="5614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Kopecky</a:t>
            </a:r>
            <a:r>
              <a:rPr lang="hu-HU" sz="2000" b="1" dirty="0" smtClean="0"/>
              <a:t> Ferenc nemesítői munkássága</a:t>
            </a:r>
            <a:endParaRPr lang="hu-HU" sz="20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22552" y="3897439"/>
            <a:ext cx="818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1974. 25 db fehér nyár mesterséges hibrid (klón-) szelekciójával kapcsolatos kutatómunka megindítása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22550" y="5100883"/>
            <a:ext cx="5474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’H 427-3’ (P. alba x P. alba </a:t>
            </a:r>
            <a:r>
              <a:rPr lang="hu-HU" dirty="0" err="1" smtClean="0"/>
              <a:t>cv</a:t>
            </a:r>
            <a:r>
              <a:rPr lang="hu-HU" dirty="0" smtClean="0"/>
              <a:t>. </a:t>
            </a:r>
            <a:r>
              <a:rPr lang="hu-HU" dirty="0" err="1" smtClean="0"/>
              <a:t>Bolleana</a:t>
            </a:r>
            <a:r>
              <a:rPr lang="hu-HU" dirty="0" smtClean="0"/>
              <a:t>)</a:t>
            </a:r>
          </a:p>
          <a:p>
            <a:r>
              <a:rPr lang="hu-HU" dirty="0" smtClean="0"/>
              <a:t>’H 758’ (P. alba Mosonmagyaróvár – 124)</a:t>
            </a:r>
          </a:p>
          <a:p>
            <a:r>
              <a:rPr lang="hu-HU" dirty="0" smtClean="0"/>
              <a:t>’H 425-4’ (P. alba x P. alba) ’</a:t>
            </a:r>
            <a:r>
              <a:rPr lang="hu-HU" dirty="0" err="1" smtClean="0"/>
              <a:t>Homoki</a:t>
            </a:r>
            <a:r>
              <a:rPr lang="hu-HU" dirty="0" smtClean="0"/>
              <a:t>’ fajtajelölt</a:t>
            </a:r>
          </a:p>
          <a:p>
            <a:r>
              <a:rPr lang="hu-HU" dirty="0" smtClean="0"/>
              <a:t>’H 422-9’ (P. alba x P. </a:t>
            </a:r>
            <a:r>
              <a:rPr lang="hu-HU" dirty="0" err="1" smtClean="0"/>
              <a:t>grandidentata</a:t>
            </a:r>
            <a:r>
              <a:rPr lang="hu-HU" dirty="0" smtClean="0"/>
              <a:t>) ‚</a:t>
            </a:r>
            <a:r>
              <a:rPr lang="hu-HU" dirty="0" err="1" smtClean="0"/>
              <a:t>Sudarlós</a:t>
            </a:r>
            <a:r>
              <a:rPr lang="hu-HU" dirty="0" smtClean="0"/>
              <a:t>’ fajtajelölt</a:t>
            </a:r>
            <a:endParaRPr lang="hu-HU" dirty="0"/>
          </a:p>
        </p:txBody>
      </p:sp>
      <p:pic>
        <p:nvPicPr>
          <p:cNvPr id="9" name="Picture 12" descr="Zöl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219" y="2154212"/>
            <a:ext cx="2879725" cy="215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frnygy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42" y="4313212"/>
            <a:ext cx="2987765" cy="19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2023\AEE\Kopecky 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914598" y="1910403"/>
            <a:ext cx="1472194" cy="1892669"/>
          </a:xfrm>
          <a:prstGeom prst="rect">
            <a:avLst/>
          </a:prstGeom>
          <a:noFill/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1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 noGrp="1"/>
          </p:cNvSpPr>
          <p:nvPr>
            <p:ph type="title"/>
          </p:nvPr>
        </p:nvSpPr>
        <p:spPr>
          <a:xfrm>
            <a:off x="906463" y="1153274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A </a:t>
            </a:r>
            <a:r>
              <a:rPr lang="hu-HU" sz="3200" b="1" dirty="0" err="1" smtClean="0"/>
              <a:t>balotaszállási</a:t>
            </a:r>
            <a:r>
              <a:rPr lang="hu-HU" sz="3200" b="1" dirty="0" smtClean="0"/>
              <a:t> őshonos nyár géngyűjtemény</a:t>
            </a:r>
            <a:endParaRPr lang="hu-HU" sz="3200" b="1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09610" y="1940062"/>
            <a:ext cx="799306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hu-HU" sz="2000" b="1" dirty="0" smtClean="0"/>
              <a:t>Kutatómunka újraindítása Rédei Károly vezetésével.</a:t>
            </a:r>
          </a:p>
          <a:p>
            <a:pPr>
              <a:lnSpc>
                <a:spcPct val="110000"/>
              </a:lnSpc>
            </a:pPr>
            <a:endParaRPr lang="hu-HU" sz="2000" b="1" dirty="0"/>
          </a:p>
          <a:p>
            <a:pPr>
              <a:lnSpc>
                <a:spcPct val="110000"/>
              </a:lnSpc>
            </a:pPr>
            <a:r>
              <a:rPr lang="hu-HU" sz="2000" b="1" dirty="0" smtClean="0"/>
              <a:t>Területe</a:t>
            </a:r>
            <a:r>
              <a:rPr lang="hu-HU" sz="2000" b="1" dirty="0"/>
              <a:t>:</a:t>
            </a:r>
            <a:r>
              <a:rPr lang="hu-HU" sz="2000" dirty="0"/>
              <a:t> 10 ha</a:t>
            </a:r>
            <a:endParaRPr lang="hu-HU" sz="2000" i="1" dirty="0"/>
          </a:p>
          <a:p>
            <a:pPr>
              <a:lnSpc>
                <a:spcPct val="110000"/>
              </a:lnSpc>
            </a:pPr>
            <a:r>
              <a:rPr lang="hu-HU" sz="2000" b="1" dirty="0" err="1"/>
              <a:t>Termőhelytípus-változat</a:t>
            </a:r>
            <a:r>
              <a:rPr lang="hu-HU" sz="2000" b="1" dirty="0"/>
              <a:t>:</a:t>
            </a:r>
            <a:r>
              <a:rPr lang="hu-HU" sz="2000" dirty="0"/>
              <a:t> erdőssztyepp klíma, </a:t>
            </a:r>
            <a:r>
              <a:rPr lang="hu-HU" sz="2000" dirty="0" err="1"/>
              <a:t>többletvízhatástól</a:t>
            </a:r>
            <a:r>
              <a:rPr lang="hu-HU" sz="2000" dirty="0"/>
              <a:t> független, sekély termőrétegű humuszos homoktalaj, homok alapkőzet.</a:t>
            </a:r>
            <a:endParaRPr lang="hu-HU" sz="2000" i="1" dirty="0"/>
          </a:p>
          <a:p>
            <a:pPr>
              <a:lnSpc>
                <a:spcPct val="110000"/>
              </a:lnSpc>
            </a:pPr>
            <a:r>
              <a:rPr lang="hu-HU" sz="2000" b="1" dirty="0"/>
              <a:t>Ültetési hálózat:</a:t>
            </a:r>
            <a:r>
              <a:rPr lang="hu-HU" sz="2000" dirty="0"/>
              <a:t> 5x5 m </a:t>
            </a:r>
          </a:p>
          <a:p>
            <a:pPr>
              <a:lnSpc>
                <a:spcPct val="110000"/>
              </a:lnSpc>
            </a:pPr>
            <a:r>
              <a:rPr lang="hu-HU" sz="2000" b="1" dirty="0"/>
              <a:t>Ültetés módja:</a:t>
            </a:r>
            <a:r>
              <a:rPr lang="hu-HU" sz="2000" dirty="0"/>
              <a:t> gödörfúróval, teljes </a:t>
            </a:r>
            <a:r>
              <a:rPr lang="hu-HU" sz="2000" dirty="0" err="1"/>
              <a:t>talajelőkészítést</a:t>
            </a:r>
            <a:r>
              <a:rPr lang="hu-HU" sz="2000" dirty="0"/>
              <a:t> követően</a:t>
            </a:r>
            <a:endParaRPr lang="hu-HU" sz="2000" i="1" dirty="0"/>
          </a:p>
          <a:p>
            <a:pPr>
              <a:lnSpc>
                <a:spcPct val="110000"/>
              </a:lnSpc>
            </a:pPr>
            <a:r>
              <a:rPr lang="hu-HU" sz="2000" b="1" dirty="0"/>
              <a:t>Ültetési anyag:</a:t>
            </a:r>
            <a:r>
              <a:rPr lang="hu-HU" sz="2000" dirty="0"/>
              <a:t> Az ERTI Sárvári Kísérleti Állomásán zölddugványból nevelt csemeték. A zölddugványok előállítása az ország egész területén kijelölt törzsfákról készült oltványokból történt. </a:t>
            </a:r>
            <a:endParaRPr lang="hu-HU" sz="2000" i="1" dirty="0"/>
          </a:p>
          <a:p>
            <a:pPr>
              <a:lnSpc>
                <a:spcPct val="110000"/>
              </a:lnSpc>
            </a:pPr>
            <a:r>
              <a:rPr lang="hu-HU" sz="2000" b="1" dirty="0"/>
              <a:t>Klónok száma:</a:t>
            </a:r>
            <a:r>
              <a:rPr lang="hu-HU" sz="2000" dirty="0"/>
              <a:t> </a:t>
            </a:r>
            <a:r>
              <a:rPr lang="hu-HU" sz="2000" dirty="0" smtClean="0"/>
              <a:t>120 </a:t>
            </a:r>
            <a:r>
              <a:rPr lang="hu-HU" sz="2000" dirty="0"/>
              <a:t>(folyamatos bővítéssel), klónonként 9 csemetével (négyzetrácsos elrendezéssel), 3 ismétléssel</a:t>
            </a:r>
            <a:r>
              <a:rPr lang="hu-HU" sz="2000" dirty="0" smtClean="0"/>
              <a:t>.</a:t>
            </a:r>
            <a:endParaRPr lang="hu-HU" sz="2000" dirty="0"/>
          </a:p>
          <a:p>
            <a:endParaRPr lang="hu-HU" sz="2000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5122" name="Picture 2" descr="D:\2023\AEE\képek Balotaszállás\20220330_1122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30" y="3076686"/>
            <a:ext cx="5143889" cy="2316791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9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812"/>
            <a:ext cx="4211638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717283"/>
              </p:ext>
            </p:extLst>
          </p:nvPr>
        </p:nvGraphicFramePr>
        <p:xfrm>
          <a:off x="7259638" y="404813"/>
          <a:ext cx="4932362" cy="645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Munkalap" r:id="rId6" imgW="5629180" imgH="6657957" progId="Excel.Sheet.8">
                  <p:embed/>
                </p:oleObj>
              </mc:Choice>
              <mc:Fallback>
                <p:oleObj name="Munkalap" r:id="rId6" imgW="5629180" imgH="6657957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9638" y="404813"/>
                        <a:ext cx="4932362" cy="64531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211638" y="6161508"/>
            <a:ext cx="3048000" cy="49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hu-HU" sz="1600" b="1" dirty="0"/>
              <a:t>A </a:t>
            </a:r>
            <a:r>
              <a:rPr lang="hu-HU" sz="1600" b="1" dirty="0" err="1"/>
              <a:t>balotaszállási</a:t>
            </a:r>
            <a:r>
              <a:rPr lang="hu-HU" sz="1600" b="1" dirty="0"/>
              <a:t> őshonos nyár               géngyűjtemény telepítési rajza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284066" y="715095"/>
            <a:ext cx="3048000" cy="49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hu-HU" sz="1600" b="1" dirty="0"/>
              <a:t>A </a:t>
            </a:r>
            <a:r>
              <a:rPr lang="hu-HU" sz="1600" b="1" dirty="0" err="1"/>
              <a:t>balotaszállási</a:t>
            </a:r>
            <a:r>
              <a:rPr lang="hu-HU" sz="1600" b="1" dirty="0"/>
              <a:t> őshonos nyár </a:t>
            </a:r>
            <a:r>
              <a:rPr lang="hu-HU" sz="1600" b="1" dirty="0" smtClean="0"/>
              <a:t>géngyűjtemény </a:t>
            </a:r>
            <a:r>
              <a:rPr lang="hu-HU" sz="1600" b="1" dirty="0"/>
              <a:t>klónjegyzéke </a:t>
            </a:r>
          </a:p>
        </p:txBody>
      </p:sp>
    </p:spTree>
    <p:extLst>
      <p:ext uri="{BB962C8B-B14F-4D97-AF65-F5344CB8AC3E}">
        <p14:creationId xmlns:p14="http://schemas.microsoft.com/office/powerpoint/2010/main" val="5376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 noGrp="1"/>
          </p:cNvSpPr>
          <p:nvPr>
            <p:ph type="title"/>
          </p:nvPr>
        </p:nvSpPr>
        <p:spPr>
          <a:xfrm>
            <a:off x="906463" y="1153274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Fajtakiválasztó klónkísérlet – Kecskemét, Csalános</a:t>
            </a:r>
            <a:endParaRPr lang="hu-HU" sz="3200" b="1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8313" y="1836015"/>
            <a:ext cx="655161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hu-HU" sz="2000" b="1" dirty="0"/>
              <a:t>Létesítés:</a:t>
            </a:r>
            <a:r>
              <a:rPr lang="hu-HU" sz="2000" dirty="0"/>
              <a:t> 2004. március</a:t>
            </a:r>
            <a:endParaRPr lang="hu-HU" sz="2000" i="1" dirty="0"/>
          </a:p>
          <a:p>
            <a:pPr>
              <a:lnSpc>
                <a:spcPct val="110000"/>
              </a:lnSpc>
            </a:pPr>
            <a:r>
              <a:rPr lang="hu-HU" sz="2000" b="1" dirty="0"/>
              <a:t>Terület:</a:t>
            </a:r>
            <a:r>
              <a:rPr lang="hu-HU" sz="2000" dirty="0"/>
              <a:t> 0,429 ha (védőszegély nélkül: 0,315 ha) </a:t>
            </a:r>
            <a:endParaRPr lang="hu-HU" sz="2000" i="1" dirty="0"/>
          </a:p>
          <a:p>
            <a:pPr>
              <a:lnSpc>
                <a:spcPct val="110000"/>
              </a:lnSpc>
            </a:pPr>
            <a:r>
              <a:rPr lang="hu-HU" sz="2000" b="1" dirty="0"/>
              <a:t>Ültetési hálózat:</a:t>
            </a:r>
            <a:r>
              <a:rPr lang="hu-HU" sz="2000" dirty="0"/>
              <a:t> 2,5 x 2,0 m </a:t>
            </a:r>
            <a:endParaRPr lang="hu-HU" sz="2000" i="1" dirty="0"/>
          </a:p>
          <a:p>
            <a:pPr>
              <a:lnSpc>
                <a:spcPct val="110000"/>
              </a:lnSpc>
            </a:pPr>
            <a:r>
              <a:rPr lang="hu-HU" sz="2000" b="1" dirty="0"/>
              <a:t>Ültetés:</a:t>
            </a:r>
            <a:r>
              <a:rPr lang="hu-HU" sz="2000" dirty="0"/>
              <a:t> gödrös, kézzel, teljes </a:t>
            </a:r>
            <a:r>
              <a:rPr lang="hu-HU" sz="2000" dirty="0" err="1"/>
              <a:t>talajelőkészítés</a:t>
            </a:r>
            <a:r>
              <a:rPr lang="hu-HU" sz="2000" dirty="0"/>
              <a:t> után</a:t>
            </a:r>
          </a:p>
          <a:p>
            <a:pPr>
              <a:lnSpc>
                <a:spcPct val="110000"/>
              </a:lnSpc>
            </a:pPr>
            <a:r>
              <a:rPr lang="hu-HU" sz="2000" b="1" dirty="0"/>
              <a:t>Ültetési anyag:</a:t>
            </a:r>
            <a:r>
              <a:rPr lang="hu-HU" sz="2000" dirty="0"/>
              <a:t> </a:t>
            </a:r>
            <a:r>
              <a:rPr lang="hu-HU" sz="2000" dirty="0" err="1"/>
              <a:t>mikroszaporítással</a:t>
            </a:r>
            <a:r>
              <a:rPr lang="hu-HU" sz="2000" dirty="0"/>
              <a:t> előállított 1 éves </a:t>
            </a:r>
          </a:p>
          <a:p>
            <a:pPr>
              <a:lnSpc>
                <a:spcPct val="110000"/>
              </a:lnSpc>
            </a:pPr>
            <a:r>
              <a:rPr lang="hu-HU" sz="2000" dirty="0"/>
              <a:t>konténeres csemeték</a:t>
            </a:r>
          </a:p>
          <a:p>
            <a:pPr>
              <a:lnSpc>
                <a:spcPct val="110000"/>
              </a:lnSpc>
            </a:pPr>
            <a:endParaRPr lang="hu-HU" sz="2000" dirty="0"/>
          </a:p>
          <a:p>
            <a:pPr>
              <a:lnSpc>
                <a:spcPct val="110000"/>
              </a:lnSpc>
            </a:pPr>
            <a:r>
              <a:rPr lang="hu-HU" sz="2000" dirty="0"/>
              <a:t>B-10	</a:t>
            </a:r>
            <a:r>
              <a:rPr lang="hu-HU" sz="2000" i="1" dirty="0" err="1"/>
              <a:t>Populus</a:t>
            </a:r>
            <a:r>
              <a:rPr lang="hu-HU" sz="2000" i="1" dirty="0"/>
              <a:t> alba </a:t>
            </a:r>
            <a:r>
              <a:rPr lang="hu-HU" sz="2000" dirty="0"/>
              <a:t>x</a:t>
            </a:r>
            <a:r>
              <a:rPr lang="hu-HU" sz="2000" i="1" dirty="0"/>
              <a:t> </a:t>
            </a:r>
            <a:r>
              <a:rPr lang="hu-HU" sz="2000" i="1" dirty="0" err="1"/>
              <a:t>Populus</a:t>
            </a:r>
            <a:r>
              <a:rPr lang="hu-HU" sz="2000" i="1" dirty="0"/>
              <a:t> </a:t>
            </a:r>
            <a:r>
              <a:rPr lang="hu-HU" sz="2000" i="1" dirty="0" err="1"/>
              <a:t>grandidentata</a:t>
            </a:r>
            <a:r>
              <a:rPr lang="hu-HU" sz="2000" i="1" dirty="0"/>
              <a:t> H-325</a:t>
            </a:r>
            <a:endParaRPr lang="hu-HU" sz="2000" dirty="0"/>
          </a:p>
          <a:p>
            <a:pPr>
              <a:lnSpc>
                <a:spcPct val="110000"/>
              </a:lnSpc>
            </a:pPr>
            <a:r>
              <a:rPr lang="hu-HU" sz="2000" dirty="0"/>
              <a:t>B-25	</a:t>
            </a:r>
            <a:r>
              <a:rPr lang="hu-HU" sz="2000" i="1" dirty="0" err="1"/>
              <a:t>Populus</a:t>
            </a:r>
            <a:r>
              <a:rPr lang="hu-HU" sz="2000" i="1" dirty="0"/>
              <a:t> alba </a:t>
            </a:r>
            <a:r>
              <a:rPr lang="hu-HU" sz="2000" dirty="0"/>
              <a:t>x</a:t>
            </a:r>
            <a:r>
              <a:rPr lang="hu-HU" sz="2000" i="1" dirty="0"/>
              <a:t> </a:t>
            </a:r>
            <a:r>
              <a:rPr lang="hu-HU" sz="2000" i="1" dirty="0" err="1"/>
              <a:t>Populus</a:t>
            </a:r>
            <a:r>
              <a:rPr lang="hu-HU" sz="2000" i="1" dirty="0"/>
              <a:t> </a:t>
            </a:r>
            <a:r>
              <a:rPr lang="hu-HU" sz="2000" i="1" dirty="0" err="1"/>
              <a:t>grandidentata</a:t>
            </a:r>
            <a:r>
              <a:rPr lang="hu-HU" sz="2000" i="1" dirty="0"/>
              <a:t> H-384</a:t>
            </a:r>
            <a:endParaRPr lang="hu-HU" sz="2000" dirty="0"/>
          </a:p>
          <a:p>
            <a:pPr>
              <a:lnSpc>
                <a:spcPct val="110000"/>
              </a:lnSpc>
            </a:pPr>
            <a:r>
              <a:rPr lang="hu-HU" sz="2000" dirty="0"/>
              <a:t>B-31	</a:t>
            </a:r>
            <a:r>
              <a:rPr lang="hu-HU" sz="2000" i="1" dirty="0" err="1"/>
              <a:t>Populus</a:t>
            </a:r>
            <a:r>
              <a:rPr lang="hu-HU" sz="2000" i="1" dirty="0"/>
              <a:t> alba </a:t>
            </a:r>
            <a:r>
              <a:rPr lang="hu-HU" sz="2000" dirty="0"/>
              <a:t>x</a:t>
            </a:r>
            <a:r>
              <a:rPr lang="hu-HU" sz="2000" i="1" dirty="0"/>
              <a:t> </a:t>
            </a:r>
            <a:r>
              <a:rPr lang="hu-HU" sz="2000" i="1" dirty="0" err="1"/>
              <a:t>Populus</a:t>
            </a:r>
            <a:r>
              <a:rPr lang="hu-HU" sz="2000" i="1" dirty="0"/>
              <a:t> </a:t>
            </a:r>
            <a:r>
              <a:rPr lang="hu-HU" sz="2000" i="1" dirty="0" err="1"/>
              <a:t>grandidentata</a:t>
            </a:r>
            <a:r>
              <a:rPr lang="hu-HU" sz="2000" i="1" dirty="0"/>
              <a:t> H-337</a:t>
            </a:r>
            <a:endParaRPr lang="hu-HU" sz="2000" dirty="0"/>
          </a:p>
          <a:p>
            <a:pPr>
              <a:lnSpc>
                <a:spcPct val="110000"/>
              </a:lnSpc>
            </a:pPr>
            <a:r>
              <a:rPr lang="hu-HU" sz="2000" dirty="0"/>
              <a:t>SZ-1	</a:t>
            </a:r>
            <a:r>
              <a:rPr lang="hu-HU" sz="2000" i="1" dirty="0" err="1"/>
              <a:t>Populus</a:t>
            </a:r>
            <a:r>
              <a:rPr lang="hu-HU" sz="2000" i="1" dirty="0"/>
              <a:t> alba </a:t>
            </a:r>
            <a:r>
              <a:rPr lang="hu-HU" sz="2000" dirty="0"/>
              <a:t>x</a:t>
            </a:r>
            <a:r>
              <a:rPr lang="hu-HU" sz="2000" i="1" dirty="0"/>
              <a:t> </a:t>
            </a:r>
            <a:r>
              <a:rPr lang="hu-HU" sz="2000" i="1" dirty="0" err="1"/>
              <a:t>Populus</a:t>
            </a:r>
            <a:r>
              <a:rPr lang="hu-HU" sz="2000" i="1" dirty="0"/>
              <a:t> alba H425-4/1</a:t>
            </a:r>
            <a:endParaRPr lang="hu-HU" sz="2000" dirty="0"/>
          </a:p>
          <a:p>
            <a:pPr>
              <a:lnSpc>
                <a:spcPct val="110000"/>
              </a:lnSpc>
            </a:pPr>
            <a:r>
              <a:rPr lang="hu-HU" sz="2000" dirty="0"/>
              <a:t>SZ-3	</a:t>
            </a:r>
            <a:r>
              <a:rPr lang="hu-HU" sz="2000" i="1" dirty="0" err="1"/>
              <a:t>Populus</a:t>
            </a:r>
            <a:r>
              <a:rPr lang="hu-HU" sz="2000" i="1" dirty="0"/>
              <a:t> alba </a:t>
            </a:r>
            <a:r>
              <a:rPr lang="hu-HU" sz="2000" dirty="0"/>
              <a:t>x</a:t>
            </a:r>
            <a:r>
              <a:rPr lang="hu-HU" sz="2000" i="1" dirty="0"/>
              <a:t> </a:t>
            </a:r>
            <a:r>
              <a:rPr lang="hu-HU" sz="2000" i="1" dirty="0" err="1"/>
              <a:t>Populus</a:t>
            </a:r>
            <a:r>
              <a:rPr lang="hu-HU" sz="2000" i="1" dirty="0"/>
              <a:t> alba H425-4/3</a:t>
            </a:r>
          </a:p>
          <a:p>
            <a:pPr>
              <a:lnSpc>
                <a:spcPct val="110000"/>
              </a:lnSpc>
            </a:pPr>
            <a:r>
              <a:rPr lang="hu-HU" sz="2000" dirty="0"/>
              <a:t>SZ-3 m.</a:t>
            </a:r>
            <a:r>
              <a:rPr lang="hu-HU" sz="2000" i="1" dirty="0"/>
              <a:t>	</a:t>
            </a:r>
            <a:r>
              <a:rPr lang="hu-HU" sz="2000" i="1" dirty="0" err="1"/>
              <a:t>Populus</a:t>
            </a:r>
            <a:r>
              <a:rPr lang="hu-HU" sz="2000" i="1" dirty="0"/>
              <a:t> alba </a:t>
            </a:r>
            <a:r>
              <a:rPr lang="hu-HU" sz="2000" dirty="0"/>
              <a:t>x</a:t>
            </a:r>
            <a:r>
              <a:rPr lang="hu-HU" sz="2000" i="1" dirty="0"/>
              <a:t> </a:t>
            </a:r>
            <a:r>
              <a:rPr lang="hu-HU" sz="2000" i="1" dirty="0" err="1"/>
              <a:t>Populus</a:t>
            </a:r>
            <a:r>
              <a:rPr lang="hu-HU" sz="2000" i="1" dirty="0"/>
              <a:t> alba H425-4/3 </a:t>
            </a:r>
            <a:r>
              <a:rPr lang="hu-HU" sz="2000" i="1" dirty="0" err="1"/>
              <a:t>mikorrhizált</a:t>
            </a:r>
            <a:endParaRPr lang="hu-HU" sz="2000" dirty="0"/>
          </a:p>
          <a:p>
            <a:pPr>
              <a:lnSpc>
                <a:spcPct val="110000"/>
              </a:lnSpc>
            </a:pPr>
            <a:r>
              <a:rPr lang="hu-HU" sz="2000" dirty="0"/>
              <a:t>Kontroll	</a:t>
            </a:r>
            <a:r>
              <a:rPr lang="hu-HU" sz="2000" i="1" dirty="0"/>
              <a:t>1 éves fehér nyár magágyi csemete</a:t>
            </a:r>
          </a:p>
          <a:p>
            <a:endParaRPr lang="hu-HU" sz="2000" i="1" dirty="0"/>
          </a:p>
        </p:txBody>
      </p:sp>
      <p:graphicFrame>
        <p:nvGraphicFramePr>
          <p:cNvPr id="10" name="Group 29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956373"/>
              </p:ext>
            </p:extLst>
          </p:nvPr>
        </p:nvGraphicFramePr>
        <p:xfrm>
          <a:off x="7845137" y="1836015"/>
          <a:ext cx="3599151" cy="4866121"/>
        </p:xfrm>
        <a:graphic>
          <a:graphicData uri="http://schemas.openxmlformats.org/drawingml/2006/table">
            <a:tbl>
              <a:tblPr/>
              <a:tblGrid>
                <a:gridCol w="1200417"/>
                <a:gridCol w="1223844"/>
                <a:gridCol w="1174890"/>
              </a:tblGrid>
              <a:tr h="69476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H-384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(B-25)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H-337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(B-31)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H425-4/3 m.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(SZ-3 m.)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730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H425-4/3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(SZ-3)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H425-4/1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(SZ-1)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Kontroll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840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Kontroll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H425-4/3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(SZ-3)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H-325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(B-10)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8497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H-337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(B-31)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H-384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(B-25)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H425-4/1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(SZ-1)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2007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H-325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(B-10)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H425-4/3 m.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(SZ-3 m.)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H-337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(B-31)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2073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H425-4/1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(SZ-1)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Kontroll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H-384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(B-25)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412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H425-4/3 m.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(SZ-3 m.)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H-325</a:t>
                      </a:r>
                      <a:endParaRPr kumimoji="0" lang="hu-H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(B-10)</a:t>
                      </a:r>
                      <a:endParaRPr kumimoji="0" 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H425-4/3</a:t>
                      </a:r>
                      <a:endParaRPr kumimoji="0" lang="hu-H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(SZ-3)</a:t>
                      </a:r>
                      <a:endParaRPr kumimoji="0" 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90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 noGrp="1"/>
          </p:cNvSpPr>
          <p:nvPr>
            <p:ph type="title"/>
          </p:nvPr>
        </p:nvSpPr>
        <p:spPr>
          <a:xfrm>
            <a:off x="906463" y="1153274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Klónok minősítése</a:t>
            </a:r>
            <a:endParaRPr lang="hu-HU" sz="3200" b="1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9325" y="1231270"/>
            <a:ext cx="8448094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u="sng" dirty="0"/>
              <a:t>Törzsminőség (törzsalak)</a:t>
            </a:r>
          </a:p>
          <a:p>
            <a:endParaRPr lang="hu-HU" dirty="0" smtClean="0"/>
          </a:p>
          <a:p>
            <a:r>
              <a:rPr lang="hu-HU" dirty="0" smtClean="0"/>
              <a:t>1 </a:t>
            </a:r>
            <a:r>
              <a:rPr lang="hu-HU" dirty="0"/>
              <a:t>– egyenes, hengeres, a törzs teljes hosszában a koronában is végig követhető</a:t>
            </a:r>
          </a:p>
          <a:p>
            <a:r>
              <a:rPr lang="hu-HU" dirty="0"/>
              <a:t>2 – enyhén elhajló, többé-kevésbé szabályos, nem hiányos koronával</a:t>
            </a:r>
          </a:p>
          <a:p>
            <a:r>
              <a:rPr lang="hu-HU" dirty="0"/>
              <a:t>3 – síkgörbe, féloldalas koronával</a:t>
            </a:r>
          </a:p>
          <a:p>
            <a:r>
              <a:rPr lang="hu-HU" dirty="0"/>
              <a:t>4 – térgörbe, szabálytalan koronával</a:t>
            </a:r>
          </a:p>
          <a:p>
            <a:pPr>
              <a:spcBef>
                <a:spcPct val="50000"/>
              </a:spcBef>
            </a:pPr>
            <a:r>
              <a:rPr lang="hu-HU" u="sng" dirty="0" smtClean="0"/>
              <a:t>Növekedési </a:t>
            </a:r>
            <a:r>
              <a:rPr lang="hu-HU" u="sng" dirty="0"/>
              <a:t>erély</a:t>
            </a:r>
          </a:p>
          <a:p>
            <a:pPr>
              <a:spcBef>
                <a:spcPct val="50000"/>
              </a:spcBef>
            </a:pPr>
            <a:endParaRPr lang="hu-HU" dirty="0"/>
          </a:p>
          <a:p>
            <a:r>
              <a:rPr lang="hu-HU" dirty="0"/>
              <a:t>1 – kiváló növekedésű </a:t>
            </a:r>
          </a:p>
          <a:p>
            <a:r>
              <a:rPr lang="hu-HU" dirty="0"/>
              <a:t>2 – jó </a:t>
            </a:r>
            <a:r>
              <a:rPr lang="hu-HU" dirty="0" smtClean="0"/>
              <a:t>növekedésű</a:t>
            </a:r>
            <a:endParaRPr lang="hu-HU" dirty="0"/>
          </a:p>
          <a:p>
            <a:r>
              <a:rPr lang="hu-HU" dirty="0"/>
              <a:t>3 – közepes, kielégítő növekedésű </a:t>
            </a:r>
          </a:p>
          <a:p>
            <a:r>
              <a:rPr lang="hu-HU" dirty="0"/>
              <a:t>4 – gyenge, elmaradó növekedésű </a:t>
            </a:r>
            <a:endParaRPr lang="hu-HU" dirty="0" smtClean="0"/>
          </a:p>
          <a:p>
            <a:endParaRPr lang="hu-HU" u="sng" dirty="0" smtClean="0"/>
          </a:p>
          <a:p>
            <a:pPr>
              <a:buFontTx/>
              <a:buNone/>
            </a:pPr>
            <a:r>
              <a:rPr lang="hu-HU" u="sng" dirty="0" smtClean="0"/>
              <a:t>Egészségi </a:t>
            </a:r>
            <a:r>
              <a:rPr lang="hu-HU" u="sng" dirty="0"/>
              <a:t>állapot</a:t>
            </a:r>
          </a:p>
          <a:p>
            <a:pPr>
              <a:buFontTx/>
              <a:buNone/>
            </a:pPr>
            <a:endParaRPr lang="hu-HU" dirty="0"/>
          </a:p>
          <a:p>
            <a:pPr>
              <a:buFontTx/>
              <a:buNone/>
            </a:pPr>
            <a:r>
              <a:rPr lang="hu-HU" dirty="0"/>
              <a:t>1 – teljesen egészséges fa</a:t>
            </a:r>
          </a:p>
          <a:p>
            <a:pPr>
              <a:buFontTx/>
              <a:buNone/>
            </a:pPr>
            <a:r>
              <a:rPr lang="hu-HU" dirty="0"/>
              <a:t>2 – többé-kevésbé egészséges fa, kisebb károsodással </a:t>
            </a:r>
          </a:p>
          <a:p>
            <a:pPr>
              <a:buFontTx/>
              <a:buNone/>
            </a:pPr>
            <a:r>
              <a:rPr lang="hu-HU" dirty="0"/>
              <a:t>3 – károsodott, de nem száradó fa</a:t>
            </a:r>
          </a:p>
          <a:p>
            <a:pPr>
              <a:buFontTx/>
              <a:buNone/>
            </a:pPr>
            <a:r>
              <a:rPr lang="hu-HU" dirty="0"/>
              <a:t>4 – beteg, kiszáradt </a:t>
            </a:r>
          </a:p>
          <a:p>
            <a:pPr>
              <a:spcBef>
                <a:spcPct val="50000"/>
              </a:spcBef>
            </a:pPr>
            <a:endParaRPr lang="hu-HU" sz="2000" dirty="0"/>
          </a:p>
        </p:txBody>
      </p:sp>
      <p:pic>
        <p:nvPicPr>
          <p:cNvPr id="10" name="Picture 4" descr="DSCN00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9811" y="2913651"/>
            <a:ext cx="5026056" cy="37689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52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 noGrp="1"/>
          </p:cNvSpPr>
          <p:nvPr>
            <p:ph type="title"/>
          </p:nvPr>
        </p:nvSpPr>
        <p:spPr>
          <a:xfrm>
            <a:off x="906463" y="931675"/>
            <a:ext cx="105156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Fajtakiválasztó klónkísérlet értékelése </a:t>
            </a:r>
            <a:br>
              <a:rPr lang="hu-HU" sz="3200" b="1" dirty="0" smtClean="0"/>
            </a:br>
            <a:r>
              <a:rPr lang="hu-HU" sz="3200" b="1" dirty="0" smtClean="0"/>
              <a:t>Kecskemét, Csalános</a:t>
            </a:r>
            <a:endParaRPr lang="hu-HU" sz="3200" b="1" dirty="0"/>
          </a:p>
        </p:txBody>
      </p:sp>
      <p:graphicFrame>
        <p:nvGraphicFramePr>
          <p:cNvPr id="2" name="Objektum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77050074"/>
              </p:ext>
            </p:extLst>
          </p:nvPr>
        </p:nvGraphicFramePr>
        <p:xfrm>
          <a:off x="399924" y="1984524"/>
          <a:ext cx="8612188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Dokumentum" r:id="rId5" imgW="5703648" imgH="1684666" progId="Word.Document.8">
                  <p:embed/>
                </p:oleObj>
              </mc:Choice>
              <mc:Fallback>
                <p:oleObj name="Dokumentum" r:id="rId5" imgW="5703648" imgH="1684666" progId="Word.Document.8">
                  <p:embed/>
                  <p:pic>
                    <p:nvPicPr>
                      <p:cNvPr id="0" name="Object 5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924" y="1984524"/>
                        <a:ext cx="8612188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ERTI%20FRNY%201_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00914" y="1984524"/>
            <a:ext cx="2972171" cy="3800640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7" name="Text Box 524"/>
          <p:cNvSpPr txBox="1">
            <a:spLocks noChangeArrowheads="1"/>
          </p:cNvSpPr>
          <p:nvPr/>
        </p:nvSpPr>
        <p:spPr bwMode="auto">
          <a:xfrm>
            <a:off x="513941" y="4399072"/>
            <a:ext cx="6985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400" b="1" dirty="0"/>
              <a:t>Az erdőrészlet </a:t>
            </a:r>
            <a:r>
              <a:rPr lang="hu-HU" sz="2400" b="1" dirty="0" err="1"/>
              <a:t>termőhelytípus-változata</a:t>
            </a:r>
            <a:r>
              <a:rPr lang="hu-HU" sz="2400" b="1" dirty="0"/>
              <a:t>:</a:t>
            </a:r>
            <a:r>
              <a:rPr lang="hu-HU" sz="2400" dirty="0"/>
              <a:t> </a:t>
            </a:r>
          </a:p>
          <a:p>
            <a:endParaRPr lang="hu-HU" sz="2400" dirty="0"/>
          </a:p>
          <a:p>
            <a:r>
              <a:rPr lang="hu-HU" sz="2400" dirty="0"/>
              <a:t>E</a:t>
            </a:r>
            <a:r>
              <a:rPr lang="hu-HU" sz="2400" dirty="0" smtClean="0"/>
              <a:t>rdőssztyepp </a:t>
            </a:r>
            <a:r>
              <a:rPr lang="hu-HU" sz="2400" dirty="0"/>
              <a:t>klíma, </a:t>
            </a:r>
            <a:r>
              <a:rPr lang="hu-HU" sz="2400" dirty="0" err="1"/>
              <a:t>többletvízhatástól</a:t>
            </a:r>
            <a:r>
              <a:rPr lang="hu-HU" sz="2400" dirty="0"/>
              <a:t> független, sekély termőrétegű, humuszos </a:t>
            </a:r>
            <a:r>
              <a:rPr lang="hu-HU" sz="2400" dirty="0" smtClean="0"/>
              <a:t>homoktalaj.</a:t>
            </a:r>
            <a:endParaRPr lang="hu-HU" sz="2400" dirty="0"/>
          </a:p>
          <a:p>
            <a:endParaRPr lang="hu-HU" sz="2400" dirty="0"/>
          </a:p>
          <a:p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484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1907</TotalTime>
  <Words>1545</Words>
  <Application>Microsoft Office PowerPoint</Application>
  <PresentationFormat>Egyéni</PresentationFormat>
  <Paragraphs>380</Paragraphs>
  <Slides>32</Slides>
  <Notes>21</Notes>
  <HiddenSlides>0</HiddenSlides>
  <MMClips>0</MMClips>
  <ScaleCrop>false</ScaleCrop>
  <HeadingPairs>
    <vt:vector size="6" baseType="variant">
      <vt:variant>
        <vt:lpstr>Téma</vt:lpstr>
      </vt:variant>
      <vt:variant>
        <vt:i4>6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32</vt:i4>
      </vt:variant>
    </vt:vector>
  </HeadingPairs>
  <TitlesOfParts>
    <vt:vector size="41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Munkalap</vt:lpstr>
      <vt:lpstr>Dokumentum</vt:lpstr>
      <vt:lpstr>Chart</vt:lpstr>
      <vt:lpstr>PowerPoint bemutató</vt:lpstr>
      <vt:lpstr>Bevezetés</vt:lpstr>
      <vt:lpstr>A kutatási téma jelentősége</vt:lpstr>
      <vt:lpstr>Ígéretes Leuce nyár klónok szelekciós nemesítése</vt:lpstr>
      <vt:lpstr>A balotaszállási őshonos nyár géngyűjtemény</vt:lpstr>
      <vt:lpstr>PowerPoint bemutató</vt:lpstr>
      <vt:lpstr>Fajtakiválasztó klónkísérlet – Kecskemét, Csalános</vt:lpstr>
      <vt:lpstr>Klónok minősítése</vt:lpstr>
      <vt:lpstr>Fajtakiválasztó klónkísérlet értékelése  Kecskemét, Csalános</vt:lpstr>
      <vt:lpstr>Évgyűrűelemzés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Bogáti Gergő</dc:creator>
  <cp:lastModifiedBy>user</cp:lastModifiedBy>
  <cp:revision>119</cp:revision>
  <dcterms:created xsi:type="dcterms:W3CDTF">2021-07-12T08:47:21Z</dcterms:created>
  <dcterms:modified xsi:type="dcterms:W3CDTF">2023-11-08T14:22:00Z</dcterms:modified>
</cp:coreProperties>
</file>