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5" r:id="rId7"/>
    <p:sldId id="262" r:id="rId8"/>
    <p:sldId id="266" r:id="rId9"/>
    <p:sldId id="264" r:id="rId10"/>
    <p:sldId id="263" r:id="rId11"/>
    <p:sldId id="268" r:id="rId12"/>
    <p:sldId id="273" r:id="rId13"/>
    <p:sldId id="274" r:id="rId14"/>
    <p:sldId id="275" r:id="rId15"/>
    <p:sldId id="277" r:id="rId16"/>
    <p:sldId id="278" r:id="rId17"/>
    <p:sldId id="279" r:id="rId18"/>
    <p:sldId id="281" r:id="rId19"/>
    <p:sldId id="282" r:id="rId20"/>
    <p:sldId id="283" r:id="rId21"/>
    <p:sldId id="284" r:id="rId22"/>
    <p:sldId id="287" r:id="rId2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8000"/>
    <a:srgbClr val="E7F5D7"/>
    <a:srgbClr val="E3F6DE"/>
    <a:srgbClr val="006600"/>
    <a:srgbClr val="D2F2D3"/>
    <a:srgbClr val="CCFFCC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&#233;sz&#225;ros%20M&#225;rk\Egy&#233;b\Alf&#246;ldi%20Erd&#337;k&#233;rt%20el&#337;ad&#225;s\Kapott%20anyagok\hny_stat_DAS_Final_03_2016-2055_v01_202309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&#233;sz&#225;ros%20M&#225;rk\Egy&#233;b\Alf&#246;ldi%20Erd&#337;k&#233;rt%20el&#337;ad&#225;s\Kapott%20anyagok\hny_stat_DAS_Final_03_2016-2055_v01_202309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M&#233;sz&#225;ros%20M&#225;rk\Egy&#233;b\Alf&#246;ldi%20Erd&#337;k&#233;rt%20el&#337;ad&#225;s\Kapott%20anyagok\hny_stat_DAS_Final_03_2016-2055_v01_20230912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51859142607178"/>
          <c:y val="5.2328432805711977E-2"/>
          <c:w val="0.83787524777882505"/>
          <c:h val="0.81517020769622084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prog_adat!$E$1</c:f>
              <c:strCache>
                <c:ptCount val="1"/>
                <c:pt idx="0">
                  <c:v>HNY_ter</c:v>
                </c:pt>
              </c:strCache>
            </c:strRef>
          </c:tx>
          <c:spPr>
            <a:gradFill>
              <a:gsLst>
                <a:gs pos="71000">
                  <a:srgbClr val="008000"/>
                </a:gs>
                <a:gs pos="100000">
                  <a:prstClr val="white">
                    <a:lumMod val="95000"/>
                  </a:prstClr>
                </a:gs>
              </a:gsLst>
              <a:lin ang="5400000" scaled="1"/>
            </a:gradFill>
          </c:spPr>
          <c:invertIfNegative val="0"/>
          <c:cat>
            <c:numRef>
              <c:f>prog_adat!$A$2:$A$42</c:f>
              <c:numCache>
                <c:formatCode>General</c:formatCode>
                <c:ptCount val="4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</c:numCache>
            </c:numRef>
          </c:cat>
          <c:val>
            <c:numRef>
              <c:f>prog_adat!$E$2:$E$42</c:f>
              <c:numCache>
                <c:formatCode>General</c:formatCode>
                <c:ptCount val="41"/>
                <c:pt idx="0" formatCode="#,##0">
                  <c:v>83284.479999999996</c:v>
                </c:pt>
                <c:pt idx="5" formatCode="#,##0">
                  <c:v>90658.9</c:v>
                </c:pt>
                <c:pt idx="10" formatCode="#,##0">
                  <c:v>96395.01</c:v>
                </c:pt>
                <c:pt idx="15" formatCode="#,##0">
                  <c:v>101662.84</c:v>
                </c:pt>
                <c:pt idx="20" formatCode="#,##0">
                  <c:v>106638.59</c:v>
                </c:pt>
                <c:pt idx="25" formatCode="#,##0">
                  <c:v>111206.13</c:v>
                </c:pt>
                <c:pt idx="30" formatCode="#,##0">
                  <c:v>116868.20999999999</c:v>
                </c:pt>
                <c:pt idx="35" formatCode="#,##0">
                  <c:v>120814.11</c:v>
                </c:pt>
                <c:pt idx="40" formatCode="#,##0">
                  <c:v>126368.98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1E-4FC6-804C-EB21CCAC09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085512"/>
        <c:axId val="406091784"/>
      </c:barChart>
      <c:catAx>
        <c:axId val="406085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6091784"/>
        <c:crosses val="autoZero"/>
        <c:auto val="1"/>
        <c:lblAlgn val="ctr"/>
        <c:lblOffset val="100"/>
        <c:noMultiLvlLbl val="0"/>
      </c:catAx>
      <c:valAx>
        <c:axId val="406091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 dirty="0"/>
                  <a:t>Fafaj </a:t>
                </a:r>
                <a:r>
                  <a:rPr lang="hu-HU" sz="1800" b="1" dirty="0" err="1"/>
                  <a:t>teület</a:t>
                </a:r>
                <a:r>
                  <a:rPr lang="hu-HU" sz="1800" b="1" dirty="0"/>
                  <a:t> (ha)</a:t>
                </a:r>
              </a:p>
            </c:rich>
          </c:tx>
          <c:layout>
            <c:manualLayout>
              <c:xMode val="edge"/>
              <c:yMode val="edge"/>
              <c:x val="1.5523482738230327E-2"/>
              <c:y val="0.3176663096461511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6085512"/>
        <c:crosses val="autoZero"/>
        <c:crossBetween val="between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hu-HU" sz="1600" b="1" dirty="0"/>
                    <a:t>ezer</a:t>
                  </a:r>
                  <a:endParaRPr lang="hu-HU" sz="1400" b="1" dirty="0"/>
                </a:p>
              </c:rich>
            </c:tx>
            <c:spPr>
              <a:noFill/>
              <a:ln>
                <a:noFill/>
              </a:ln>
              <a:effectLst/>
            </c:sp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 algn="just">
        <a:defRPr/>
      </a:pPr>
      <a:endParaRPr lang="hu-H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prog_adat!$F$1</c:f>
              <c:strCache>
                <c:ptCount val="1"/>
                <c:pt idx="0">
                  <c:v>HNY_m3</c:v>
                </c:pt>
              </c:strCache>
            </c:strRef>
          </c:tx>
          <c:spPr>
            <a:gradFill>
              <a:gsLst>
                <a:gs pos="59000">
                  <a:srgbClr val="008000"/>
                </a:gs>
                <a:gs pos="100000">
                  <a:prstClr val="white">
                    <a:lumMod val="95000"/>
                  </a:prstClr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cat>
            <c:numRef>
              <c:f>prog_adat!$A$2:$A$42</c:f>
              <c:numCache>
                <c:formatCode>General</c:formatCode>
                <c:ptCount val="4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</c:numCache>
            </c:numRef>
          </c:cat>
          <c:val>
            <c:numRef>
              <c:f>prog_adat!$F$2:$F$42</c:f>
              <c:numCache>
                <c:formatCode>General</c:formatCode>
                <c:ptCount val="41"/>
                <c:pt idx="0" formatCode="#,##0">
                  <c:v>15446944.300000004</c:v>
                </c:pt>
                <c:pt idx="5" formatCode="#,##0">
                  <c:v>18573195</c:v>
                </c:pt>
                <c:pt idx="10" formatCode="#,##0">
                  <c:v>21856259.600000001</c:v>
                </c:pt>
                <c:pt idx="15" formatCode="#,##0">
                  <c:v>25023354.100000001</c:v>
                </c:pt>
                <c:pt idx="20" formatCode="#,##0">
                  <c:v>27882237.699999999</c:v>
                </c:pt>
                <c:pt idx="25" formatCode="#,##0">
                  <c:v>30282706.5</c:v>
                </c:pt>
                <c:pt idx="30" formatCode="#,##0">
                  <c:v>32244971.399999999</c:v>
                </c:pt>
                <c:pt idx="35" formatCode="#,##0">
                  <c:v>33702787.200000003</c:v>
                </c:pt>
                <c:pt idx="40" formatCode="#,##0">
                  <c:v>35389141.5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87-46E9-95F5-8F2CB752E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088648"/>
        <c:axId val="406089824"/>
      </c:barChart>
      <c:catAx>
        <c:axId val="406088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6089824"/>
        <c:crosses val="autoZero"/>
        <c:auto val="1"/>
        <c:lblAlgn val="ctr"/>
        <c:lblOffset val="100"/>
        <c:noMultiLvlLbl val="0"/>
      </c:catAx>
      <c:valAx>
        <c:axId val="40608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 dirty="0" err="1"/>
                  <a:t>Élőfakészlet</a:t>
                </a:r>
                <a:r>
                  <a:rPr lang="hu-HU" sz="1800" b="1" dirty="0"/>
                  <a:t> </a:t>
                </a:r>
                <a:r>
                  <a:rPr lang="hu-HU" sz="1800" b="1" dirty="0" smtClean="0"/>
                  <a:t>(m</a:t>
                </a:r>
                <a:r>
                  <a:rPr lang="hu-HU" sz="1800" b="1" baseline="30000" dirty="0" smtClean="0"/>
                  <a:t>3</a:t>
                </a:r>
                <a:r>
                  <a:rPr lang="hu-HU" sz="1800" b="1" baseline="0" dirty="0" smtClean="0"/>
                  <a:t>)</a:t>
                </a:r>
                <a:endParaRPr lang="hu-HU" sz="1800" b="1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4060886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42236483527974"/>
          <c:y val="0.11290322580645162"/>
          <c:w val="0.83998159868324662"/>
          <c:h val="0.71791203754833854"/>
        </c:manualLayout>
      </c:layout>
      <c:barChart>
        <c:barDir val="col"/>
        <c:grouping val="clustered"/>
        <c:varyColors val="0"/>
        <c:ser>
          <c:idx val="1"/>
          <c:order val="0"/>
          <c:tx>
            <c:v>prog</c:v>
          </c:tx>
          <c:spPr>
            <a:solidFill>
              <a:srgbClr val="996666"/>
            </a:solidFill>
            <a:ln w="25400">
              <a:noFill/>
            </a:ln>
          </c:spPr>
          <c:invertIfNegative val="0"/>
          <c:cat>
            <c:numRef>
              <c:f>prog_adat!$A$3:$A$42</c:f>
              <c:numCache>
                <c:formatCode>General</c:formatCode>
                <c:ptCount val="4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  <c:pt idx="35">
                  <c:v>2051</c:v>
                </c:pt>
                <c:pt idx="36">
                  <c:v>2052</c:v>
                </c:pt>
                <c:pt idx="37">
                  <c:v>2053</c:v>
                </c:pt>
                <c:pt idx="38">
                  <c:v>2054</c:v>
                </c:pt>
                <c:pt idx="39">
                  <c:v>2055</c:v>
                </c:pt>
              </c:numCache>
            </c:numRef>
          </c:cat>
          <c:val>
            <c:numRef>
              <c:f>prog_adat!$C$3:$C$42</c:f>
              <c:numCache>
                <c:formatCode>#,##0</c:formatCode>
                <c:ptCount val="40"/>
                <c:pt idx="0">
                  <c:v>209553.2</c:v>
                </c:pt>
                <c:pt idx="1">
                  <c:v>198828.9</c:v>
                </c:pt>
                <c:pt idx="2">
                  <c:v>225204.5</c:v>
                </c:pt>
                <c:pt idx="3">
                  <c:v>222255.5</c:v>
                </c:pt>
                <c:pt idx="4">
                  <c:v>241232.5</c:v>
                </c:pt>
                <c:pt idx="5">
                  <c:v>245182.5</c:v>
                </c:pt>
                <c:pt idx="6">
                  <c:v>288829.09999999998</c:v>
                </c:pt>
                <c:pt idx="7">
                  <c:v>276735.40000000002</c:v>
                </c:pt>
                <c:pt idx="8">
                  <c:v>267481</c:v>
                </c:pt>
                <c:pt idx="9">
                  <c:v>273747.59999999998</c:v>
                </c:pt>
                <c:pt idx="10">
                  <c:v>315936.3</c:v>
                </c:pt>
                <c:pt idx="11">
                  <c:v>325138.90000000002</c:v>
                </c:pt>
                <c:pt idx="12">
                  <c:v>332729.59999999998</c:v>
                </c:pt>
                <c:pt idx="13">
                  <c:v>328180.7</c:v>
                </c:pt>
                <c:pt idx="14">
                  <c:v>310958.90000000002</c:v>
                </c:pt>
                <c:pt idx="15">
                  <c:v>357918.9</c:v>
                </c:pt>
                <c:pt idx="16">
                  <c:v>377322</c:v>
                </c:pt>
                <c:pt idx="17">
                  <c:v>402093.7</c:v>
                </c:pt>
                <c:pt idx="18">
                  <c:v>399585.8</c:v>
                </c:pt>
                <c:pt idx="19">
                  <c:v>398746.4</c:v>
                </c:pt>
                <c:pt idx="20">
                  <c:v>477427.1</c:v>
                </c:pt>
                <c:pt idx="21">
                  <c:v>450368.7</c:v>
                </c:pt>
                <c:pt idx="22">
                  <c:v>467101.5</c:v>
                </c:pt>
                <c:pt idx="23">
                  <c:v>494265</c:v>
                </c:pt>
                <c:pt idx="24">
                  <c:v>498773.6</c:v>
                </c:pt>
                <c:pt idx="25">
                  <c:v>547440.30000000005</c:v>
                </c:pt>
                <c:pt idx="26">
                  <c:v>530237.80000000005</c:v>
                </c:pt>
                <c:pt idx="27">
                  <c:v>574763.80000000005</c:v>
                </c:pt>
                <c:pt idx="28">
                  <c:v>575460.6</c:v>
                </c:pt>
                <c:pt idx="29">
                  <c:v>589802.80000000005</c:v>
                </c:pt>
                <c:pt idx="30">
                  <c:v>618882.1</c:v>
                </c:pt>
                <c:pt idx="31">
                  <c:v>694709.9</c:v>
                </c:pt>
                <c:pt idx="32">
                  <c:v>658169.9</c:v>
                </c:pt>
                <c:pt idx="33">
                  <c:v>681702.5</c:v>
                </c:pt>
                <c:pt idx="34">
                  <c:v>662137.80000000005</c:v>
                </c:pt>
                <c:pt idx="35">
                  <c:v>656466.5</c:v>
                </c:pt>
                <c:pt idx="36">
                  <c:v>608202.5</c:v>
                </c:pt>
                <c:pt idx="37">
                  <c:v>642091.19999999669</c:v>
                </c:pt>
                <c:pt idx="38">
                  <c:v>653907.30000000005</c:v>
                </c:pt>
                <c:pt idx="39">
                  <c:v>592257.4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C7-4A62-91F7-B8A5E518C18A}"/>
            </c:ext>
          </c:extLst>
        </c:ser>
        <c:ser>
          <c:idx val="0"/>
          <c:order val="1"/>
          <c:tx>
            <c:v>tény</c:v>
          </c:tx>
          <c:invertIfNegative val="0"/>
          <c:val>
            <c:numRef>
              <c:f>prog_adat!$D$3:$D$8</c:f>
              <c:numCache>
                <c:formatCode>#,##0</c:formatCode>
                <c:ptCount val="6"/>
                <c:pt idx="0">
                  <c:v>190552</c:v>
                </c:pt>
                <c:pt idx="1">
                  <c:v>207146</c:v>
                </c:pt>
                <c:pt idx="2">
                  <c:v>261980</c:v>
                </c:pt>
                <c:pt idx="3">
                  <c:v>190922</c:v>
                </c:pt>
                <c:pt idx="4">
                  <c:v>188466</c:v>
                </c:pt>
                <c:pt idx="5">
                  <c:v>234567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C9-4F63-93CE-3A4E62822C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6090216"/>
        <c:axId val="406087864"/>
      </c:barChart>
      <c:catAx>
        <c:axId val="4060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E3E3E3"/>
            </a:solidFill>
            <a:prstDash val="solid"/>
          </a:ln>
        </c:spPr>
        <c:txPr>
          <a:bodyPr rot="-5400000" vert="horz"/>
          <a:lstStyle/>
          <a:p>
            <a:pPr>
              <a:defRPr sz="1600" b="1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06087864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406087864"/>
        <c:scaling>
          <c:orientation val="minMax"/>
        </c:scaling>
        <c:delete val="0"/>
        <c:axPos val="l"/>
        <c:majorGridlines>
          <c:spPr>
            <a:ln w="3175">
              <a:solidFill>
                <a:srgbClr val="E3E3E3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424242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hu-HU" sz="1800" b="1" dirty="0"/>
                  <a:t>H</a:t>
                </a:r>
                <a:r>
                  <a:rPr lang="hu-HU" sz="1800" b="1" dirty="0" smtClean="0"/>
                  <a:t>ozami </a:t>
                </a:r>
                <a:r>
                  <a:rPr lang="hu-HU" sz="1800" b="1" dirty="0"/>
                  <a:t>fakészlet (m</a:t>
                </a:r>
                <a:r>
                  <a:rPr lang="hu-HU" sz="1800" b="1" baseline="30000" dirty="0"/>
                  <a:t>3</a:t>
                </a:r>
                <a:r>
                  <a:rPr lang="hu-HU" sz="18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1.0374664252991498E-2"/>
              <c:y val="0.23022561095511287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424242"/>
                </a:solidFill>
                <a:latin typeface="Calibri"/>
                <a:ea typeface="Calibri"/>
                <a:cs typeface="Calibri"/>
              </a:defRPr>
            </a:pPr>
            <a:endParaRPr lang="hu-HU"/>
          </a:p>
        </c:txPr>
        <c:crossAx val="4060902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0568863995954629"/>
          <c:y val="0.11268849495339348"/>
          <c:w val="6.368305820426079E-2"/>
          <c:h val="0.10020291094276049"/>
        </c:manualLayout>
      </c:layout>
      <c:overlay val="0"/>
      <c:txPr>
        <a:bodyPr/>
        <a:lstStyle/>
        <a:p>
          <a:pPr>
            <a:defRPr sz="1200" b="1"/>
          </a:pPr>
          <a:endParaRPr lang="hu-HU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E3E3E3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hu-H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6BDD7B-BDD3-4300-9435-4477A0F82139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A07BED1-B693-4F14-99D8-412284C5EEA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0603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7016-31A1-4BF6-B876-8101656EE0BB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07F25-6010-4311-8DEB-9E7662B6716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59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B065D-4654-4F14-9AF5-37693C5022D2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0BDED-4C02-4737-ACA5-92D105E8289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9527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4108-B371-4DC4-86CB-746E0E2EF599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B36BEF-54C4-4E51-990C-A88211D9B30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7016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84659-BB58-4531-B7D8-7EC2EAAFC720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A2FC3-B7B0-4FC2-9CD8-EA7D245979F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548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4DF97-ADB4-492B-9F9A-BC80E8214E68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F5EE7-59B9-41A4-9F05-AFB88F448A2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6799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5BF7C-3FDE-44BC-AE0B-31F110607564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37CF1D-D57A-45B7-9605-396D78E8A5A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5830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CAA9-8C2A-4D9E-A7D3-F7BAB7DBBBBA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68CF9-269D-4424-B509-E6176FC94C1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4124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2EC1E-36D9-43A5-A3D4-2ECB1371D0CA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2C2E4A-7097-44E0-89A7-9BB0133CDCD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5482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43DD2-8C27-4242-97EA-5D8CDB55D13F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76528-B8B5-4CFD-BF34-08B7D2E9B83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8464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6B248-33F5-4BF0-A4F6-01116FE2852A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D6112-C658-42FC-A411-4D0C97920D39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51462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50341-9A27-4348-8ADF-5368BC49B833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2790E5-DBD4-4605-BB2C-F668F5E95C4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3119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00"/>
            </a:gs>
            <a:gs pos="50000">
              <a:srgbClr val="008000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A4D7803-1FD5-4180-8E25-83FC1B48141F}" type="datetimeFigureOut">
              <a:rPr lang="hu-HU"/>
              <a:pPr>
                <a:defRPr/>
              </a:pPr>
              <a:t>2023.11.13.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CA2677D-150F-4D49-827D-AFC07C9F6800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A close up of leaves on a tre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333" b="13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323528" y="548680"/>
            <a:ext cx="8820472" cy="2448272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E3F6DE"/>
              </a:gs>
            </a:gsLst>
            <a:lin ang="5400000" scaled="1"/>
            <a:tileRect/>
          </a:gradFill>
          <a:effectLst>
            <a:softEdge rad="127000"/>
          </a:effectLst>
        </p:spPr>
        <p:txBody>
          <a:bodyPr anchor="ctr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endParaRPr lang="hu-HU" sz="4400" b="1" dirty="0">
              <a:solidFill>
                <a:schemeClr val="bg1"/>
              </a:solidFill>
              <a:latin typeface="+mj-lt"/>
              <a:ea typeface="+mj-lt"/>
              <a:cs typeface="+mj-lt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A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szürke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nyár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múltja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,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jelene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és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várható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jövője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,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az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Országos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Erdőállomány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Adattár</a:t>
            </a:r>
            <a:r>
              <a:rPr lang="en-US" sz="4400" b="1" dirty="0">
                <a:latin typeface="Arial Black" pitchFamily="34" charset="0"/>
                <a:ea typeface="+mj-lt"/>
                <a:cs typeface="Microsoft New Tai Lue" pitchFamily="34" charset="0"/>
              </a:rPr>
              <a:t> </a:t>
            </a:r>
            <a:r>
              <a:rPr lang="en-US" sz="4400" b="1" dirty="0" err="1">
                <a:latin typeface="Arial Black" pitchFamily="34" charset="0"/>
                <a:ea typeface="+mj-lt"/>
                <a:cs typeface="Microsoft New Tai Lue" pitchFamily="34" charset="0"/>
              </a:rPr>
              <a:t>alapján</a:t>
            </a:r>
            <a:endParaRPr lang="en-US" sz="4400" b="1" dirty="0">
              <a:latin typeface="Arial Black" pitchFamily="34" charset="0"/>
              <a:ea typeface="+mj-ea"/>
              <a:cs typeface="Microsoft New Tai Lue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hu-HU" sz="4600" dirty="0">
              <a:solidFill>
                <a:schemeClr val="bg1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9512" y="5085185"/>
            <a:ext cx="8640960" cy="1241365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E3F6DE"/>
              </a:gs>
            </a:gsLst>
            <a:lin ang="5400000" scaled="1"/>
          </a:gradFill>
          <a:effectLst>
            <a:innerShdw blurRad="114300">
              <a:prstClr val="black"/>
            </a:inn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200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u-HU" altLang="hu-HU" sz="3200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hu-HU" sz="3200" b="1" baseline="30000">
                <a:latin typeface="Calibri" panose="020F0502020204030204" pitchFamily="34" charset="0"/>
                <a:cs typeface="Calibri" panose="020F0502020204030204" pitchFamily="34" charset="0"/>
              </a:rPr>
              <a:t>Tobisch Tamás – Kottek Péter – Pálfa</a:t>
            </a:r>
            <a:r>
              <a:rPr lang="hu-HU" altLang="hu-HU" sz="3200" b="1" baseline="30000">
                <a:latin typeface="Calibri" panose="020F0502020204030204" pitchFamily="34" charset="0"/>
                <a:cs typeface="Calibri" panose="020F0502020204030204" pitchFamily="34" charset="0"/>
              </a:rPr>
              <a:t>lv</a:t>
            </a:r>
            <a:r>
              <a:rPr lang="en-US" altLang="hu-HU" sz="3200" b="1" baseline="30000">
                <a:latin typeface="Calibri" panose="020F0502020204030204" pitchFamily="34" charset="0"/>
                <a:cs typeface="Calibri" panose="020F0502020204030204" pitchFamily="34" charset="0"/>
              </a:rPr>
              <a:t>i Zsolt - Czirok István</a:t>
            </a:r>
            <a:r>
              <a:rPr lang="en-US" altLang="hu-HU" sz="3200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hu-HU" sz="3200" baseline="30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hu-HU" sz="3200" b="1">
                <a:latin typeface="Calibri" panose="020F0502020204030204" pitchFamily="34" charset="0"/>
                <a:cs typeface="Calibri" panose="020F0502020204030204" pitchFamily="34" charset="0"/>
              </a:rPr>
              <a:t>Nemzeti Földügyi Központ, Erdészeti Főosztály</a:t>
            </a:r>
            <a:endParaRPr lang="hu-HU" altLang="hu-HU" sz="3200" b="1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000"/>
            </a:gs>
            <a:gs pos="50000">
              <a:srgbClr val="008000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/>
          </p:cNvSpPr>
          <p:nvPr/>
        </p:nvSpPr>
        <p:spPr bwMode="auto">
          <a:xfrm>
            <a:off x="2819400" y="1504950"/>
            <a:ext cx="1762125" cy="1924050"/>
          </a:xfrm>
          <a:custGeom>
            <a:avLst/>
            <a:gdLst/>
            <a:ahLst/>
            <a:cxnLst>
              <a:cxn ang="0">
                <a:pos x="1098" y="1164"/>
              </a:cxn>
              <a:cxn ang="0">
                <a:pos x="1086" y="1068"/>
              </a:cxn>
              <a:cxn ang="0">
                <a:pos x="1068" y="972"/>
              </a:cxn>
              <a:cxn ang="0">
                <a:pos x="1056" y="870"/>
              </a:cxn>
              <a:cxn ang="0">
                <a:pos x="1038" y="774"/>
              </a:cxn>
              <a:cxn ang="0">
                <a:pos x="1026" y="678"/>
              </a:cxn>
              <a:cxn ang="0">
                <a:pos x="1008" y="582"/>
              </a:cxn>
              <a:cxn ang="0">
                <a:pos x="996" y="486"/>
              </a:cxn>
              <a:cxn ang="0">
                <a:pos x="978" y="384"/>
              </a:cxn>
              <a:cxn ang="0">
                <a:pos x="966" y="288"/>
              </a:cxn>
              <a:cxn ang="0">
                <a:pos x="948" y="192"/>
              </a:cxn>
              <a:cxn ang="0">
                <a:pos x="936" y="96"/>
              </a:cxn>
              <a:cxn ang="0">
                <a:pos x="918" y="0"/>
              </a:cxn>
              <a:cxn ang="0">
                <a:pos x="822" y="18"/>
              </a:cxn>
              <a:cxn ang="0">
                <a:pos x="726" y="42"/>
              </a:cxn>
              <a:cxn ang="0">
                <a:pos x="636" y="78"/>
              </a:cxn>
              <a:cxn ang="0">
                <a:pos x="546" y="120"/>
              </a:cxn>
              <a:cxn ang="0">
                <a:pos x="456" y="168"/>
              </a:cxn>
              <a:cxn ang="0">
                <a:pos x="378" y="222"/>
              </a:cxn>
              <a:cxn ang="0">
                <a:pos x="300" y="288"/>
              </a:cxn>
              <a:cxn ang="0">
                <a:pos x="228" y="354"/>
              </a:cxn>
              <a:cxn ang="0">
                <a:pos x="162" y="426"/>
              </a:cxn>
              <a:cxn ang="0">
                <a:pos x="102" y="504"/>
              </a:cxn>
              <a:cxn ang="0">
                <a:pos x="48" y="588"/>
              </a:cxn>
              <a:cxn ang="0">
                <a:pos x="0" y="678"/>
              </a:cxn>
              <a:cxn ang="0">
                <a:pos x="90" y="720"/>
              </a:cxn>
              <a:cxn ang="0">
                <a:pos x="180" y="762"/>
              </a:cxn>
              <a:cxn ang="0">
                <a:pos x="270" y="804"/>
              </a:cxn>
              <a:cxn ang="0">
                <a:pos x="354" y="846"/>
              </a:cxn>
              <a:cxn ang="0">
                <a:pos x="444" y="888"/>
              </a:cxn>
              <a:cxn ang="0">
                <a:pos x="534" y="936"/>
              </a:cxn>
              <a:cxn ang="0">
                <a:pos x="618" y="978"/>
              </a:cxn>
              <a:cxn ang="0">
                <a:pos x="708" y="1020"/>
              </a:cxn>
              <a:cxn ang="0">
                <a:pos x="798" y="1062"/>
              </a:cxn>
              <a:cxn ang="0">
                <a:pos x="888" y="1104"/>
              </a:cxn>
              <a:cxn ang="0">
                <a:pos x="972" y="1146"/>
              </a:cxn>
              <a:cxn ang="0">
                <a:pos x="1062" y="1188"/>
              </a:cxn>
              <a:cxn ang="0">
                <a:pos x="1110" y="1212"/>
              </a:cxn>
            </a:cxnLst>
            <a:rect l="0" t="0" r="r" b="b"/>
            <a:pathLst>
              <a:path w="1110" h="1212">
                <a:moveTo>
                  <a:pt x="1110" y="1212"/>
                </a:moveTo>
                <a:lnTo>
                  <a:pt x="1098" y="1164"/>
                </a:lnTo>
                <a:lnTo>
                  <a:pt x="1092" y="1116"/>
                </a:lnTo>
                <a:lnTo>
                  <a:pt x="1086" y="1068"/>
                </a:lnTo>
                <a:lnTo>
                  <a:pt x="1074" y="1020"/>
                </a:lnTo>
                <a:lnTo>
                  <a:pt x="1068" y="972"/>
                </a:lnTo>
                <a:lnTo>
                  <a:pt x="1062" y="918"/>
                </a:lnTo>
                <a:lnTo>
                  <a:pt x="1056" y="870"/>
                </a:lnTo>
                <a:lnTo>
                  <a:pt x="1044" y="822"/>
                </a:lnTo>
                <a:lnTo>
                  <a:pt x="1038" y="774"/>
                </a:lnTo>
                <a:lnTo>
                  <a:pt x="1032" y="726"/>
                </a:lnTo>
                <a:lnTo>
                  <a:pt x="1026" y="678"/>
                </a:lnTo>
                <a:lnTo>
                  <a:pt x="1014" y="630"/>
                </a:lnTo>
                <a:lnTo>
                  <a:pt x="1008" y="582"/>
                </a:lnTo>
                <a:lnTo>
                  <a:pt x="1002" y="534"/>
                </a:lnTo>
                <a:lnTo>
                  <a:pt x="996" y="486"/>
                </a:lnTo>
                <a:lnTo>
                  <a:pt x="984" y="438"/>
                </a:lnTo>
                <a:lnTo>
                  <a:pt x="978" y="384"/>
                </a:lnTo>
                <a:lnTo>
                  <a:pt x="972" y="336"/>
                </a:lnTo>
                <a:lnTo>
                  <a:pt x="966" y="288"/>
                </a:lnTo>
                <a:lnTo>
                  <a:pt x="954" y="240"/>
                </a:lnTo>
                <a:lnTo>
                  <a:pt x="948" y="192"/>
                </a:lnTo>
                <a:lnTo>
                  <a:pt x="942" y="144"/>
                </a:lnTo>
                <a:lnTo>
                  <a:pt x="936" y="96"/>
                </a:lnTo>
                <a:lnTo>
                  <a:pt x="924" y="48"/>
                </a:lnTo>
                <a:lnTo>
                  <a:pt x="918" y="0"/>
                </a:lnTo>
                <a:lnTo>
                  <a:pt x="870" y="6"/>
                </a:lnTo>
                <a:lnTo>
                  <a:pt x="822" y="18"/>
                </a:lnTo>
                <a:lnTo>
                  <a:pt x="774" y="30"/>
                </a:lnTo>
                <a:lnTo>
                  <a:pt x="726" y="42"/>
                </a:lnTo>
                <a:lnTo>
                  <a:pt x="678" y="60"/>
                </a:lnTo>
                <a:lnTo>
                  <a:pt x="636" y="78"/>
                </a:lnTo>
                <a:lnTo>
                  <a:pt x="588" y="96"/>
                </a:lnTo>
                <a:lnTo>
                  <a:pt x="546" y="120"/>
                </a:lnTo>
                <a:lnTo>
                  <a:pt x="504" y="144"/>
                </a:lnTo>
                <a:lnTo>
                  <a:pt x="456" y="168"/>
                </a:lnTo>
                <a:lnTo>
                  <a:pt x="420" y="198"/>
                </a:lnTo>
                <a:lnTo>
                  <a:pt x="378" y="222"/>
                </a:lnTo>
                <a:lnTo>
                  <a:pt x="336" y="252"/>
                </a:lnTo>
                <a:lnTo>
                  <a:pt x="300" y="288"/>
                </a:lnTo>
                <a:lnTo>
                  <a:pt x="264" y="318"/>
                </a:lnTo>
                <a:lnTo>
                  <a:pt x="228" y="354"/>
                </a:lnTo>
                <a:lnTo>
                  <a:pt x="192" y="390"/>
                </a:lnTo>
                <a:lnTo>
                  <a:pt x="162" y="426"/>
                </a:lnTo>
                <a:lnTo>
                  <a:pt x="132" y="468"/>
                </a:lnTo>
                <a:lnTo>
                  <a:pt x="102" y="504"/>
                </a:lnTo>
                <a:lnTo>
                  <a:pt x="72" y="546"/>
                </a:lnTo>
                <a:lnTo>
                  <a:pt x="48" y="588"/>
                </a:lnTo>
                <a:lnTo>
                  <a:pt x="24" y="630"/>
                </a:lnTo>
                <a:lnTo>
                  <a:pt x="0" y="678"/>
                </a:lnTo>
                <a:lnTo>
                  <a:pt x="48" y="696"/>
                </a:lnTo>
                <a:lnTo>
                  <a:pt x="90" y="720"/>
                </a:lnTo>
                <a:lnTo>
                  <a:pt x="132" y="738"/>
                </a:lnTo>
                <a:lnTo>
                  <a:pt x="180" y="762"/>
                </a:lnTo>
                <a:lnTo>
                  <a:pt x="222" y="786"/>
                </a:lnTo>
                <a:lnTo>
                  <a:pt x="270" y="804"/>
                </a:lnTo>
                <a:lnTo>
                  <a:pt x="312" y="828"/>
                </a:lnTo>
                <a:lnTo>
                  <a:pt x="354" y="846"/>
                </a:lnTo>
                <a:lnTo>
                  <a:pt x="402" y="870"/>
                </a:lnTo>
                <a:lnTo>
                  <a:pt x="444" y="888"/>
                </a:lnTo>
                <a:lnTo>
                  <a:pt x="486" y="912"/>
                </a:lnTo>
                <a:lnTo>
                  <a:pt x="534" y="936"/>
                </a:lnTo>
                <a:lnTo>
                  <a:pt x="576" y="954"/>
                </a:lnTo>
                <a:lnTo>
                  <a:pt x="618" y="978"/>
                </a:lnTo>
                <a:lnTo>
                  <a:pt x="666" y="996"/>
                </a:lnTo>
                <a:lnTo>
                  <a:pt x="708" y="1020"/>
                </a:lnTo>
                <a:lnTo>
                  <a:pt x="756" y="1038"/>
                </a:lnTo>
                <a:lnTo>
                  <a:pt x="798" y="1062"/>
                </a:lnTo>
                <a:lnTo>
                  <a:pt x="840" y="1086"/>
                </a:lnTo>
                <a:lnTo>
                  <a:pt x="888" y="1104"/>
                </a:lnTo>
                <a:lnTo>
                  <a:pt x="930" y="1128"/>
                </a:lnTo>
                <a:lnTo>
                  <a:pt x="972" y="1146"/>
                </a:lnTo>
                <a:lnTo>
                  <a:pt x="1020" y="1170"/>
                </a:lnTo>
                <a:lnTo>
                  <a:pt x="1062" y="1188"/>
                </a:lnTo>
                <a:lnTo>
                  <a:pt x="1110" y="1212"/>
                </a:lnTo>
                <a:lnTo>
                  <a:pt x="1110" y="121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1267" name="Freeform 7"/>
          <p:cNvSpPr>
            <a:spLocks/>
          </p:cNvSpPr>
          <p:nvPr/>
        </p:nvSpPr>
        <p:spPr bwMode="auto">
          <a:xfrm>
            <a:off x="2686050" y="2581275"/>
            <a:ext cx="1895475" cy="847725"/>
          </a:xfrm>
          <a:custGeom>
            <a:avLst/>
            <a:gdLst>
              <a:gd name="T0" fmla="*/ 1895475 w 1194"/>
              <a:gd name="T1" fmla="*/ 847725 h 534"/>
              <a:gd name="T2" fmla="*/ 1819275 w 1194"/>
              <a:gd name="T3" fmla="*/ 809625 h 534"/>
              <a:gd name="T4" fmla="*/ 1752600 w 1194"/>
              <a:gd name="T5" fmla="*/ 781050 h 534"/>
              <a:gd name="T6" fmla="*/ 1676400 w 1194"/>
              <a:gd name="T7" fmla="*/ 742950 h 534"/>
              <a:gd name="T8" fmla="*/ 1609725 w 1194"/>
              <a:gd name="T9" fmla="*/ 714375 h 534"/>
              <a:gd name="T10" fmla="*/ 1543050 w 1194"/>
              <a:gd name="T11" fmla="*/ 676275 h 534"/>
              <a:gd name="T12" fmla="*/ 1466850 w 1194"/>
              <a:gd name="T13" fmla="*/ 647700 h 534"/>
              <a:gd name="T14" fmla="*/ 1400175 w 1194"/>
              <a:gd name="T15" fmla="*/ 609600 h 534"/>
              <a:gd name="T16" fmla="*/ 1333500 w 1194"/>
              <a:gd name="T17" fmla="*/ 571500 h 534"/>
              <a:gd name="T18" fmla="*/ 1257300 w 1194"/>
              <a:gd name="T19" fmla="*/ 542925 h 534"/>
              <a:gd name="T20" fmla="*/ 1190625 w 1194"/>
              <a:gd name="T21" fmla="*/ 504825 h 534"/>
              <a:gd name="T22" fmla="*/ 1114425 w 1194"/>
              <a:gd name="T23" fmla="*/ 476250 h 534"/>
              <a:gd name="T24" fmla="*/ 1047750 w 1194"/>
              <a:gd name="T25" fmla="*/ 438150 h 534"/>
              <a:gd name="T26" fmla="*/ 981075 w 1194"/>
              <a:gd name="T27" fmla="*/ 409575 h 534"/>
              <a:gd name="T28" fmla="*/ 904875 w 1194"/>
              <a:gd name="T29" fmla="*/ 371475 h 534"/>
              <a:gd name="T30" fmla="*/ 838200 w 1194"/>
              <a:gd name="T31" fmla="*/ 333375 h 534"/>
              <a:gd name="T32" fmla="*/ 771525 w 1194"/>
              <a:gd name="T33" fmla="*/ 304800 h 534"/>
              <a:gd name="T34" fmla="*/ 695325 w 1194"/>
              <a:gd name="T35" fmla="*/ 266700 h 534"/>
              <a:gd name="T36" fmla="*/ 628650 w 1194"/>
              <a:gd name="T37" fmla="*/ 238125 h 534"/>
              <a:gd name="T38" fmla="*/ 561975 w 1194"/>
              <a:gd name="T39" fmla="*/ 200025 h 534"/>
              <a:gd name="T40" fmla="*/ 485775 w 1194"/>
              <a:gd name="T41" fmla="*/ 171450 h 534"/>
              <a:gd name="T42" fmla="*/ 419100 w 1194"/>
              <a:gd name="T43" fmla="*/ 133350 h 534"/>
              <a:gd name="T44" fmla="*/ 342900 w 1194"/>
              <a:gd name="T45" fmla="*/ 95250 h 534"/>
              <a:gd name="T46" fmla="*/ 276225 w 1194"/>
              <a:gd name="T47" fmla="*/ 66675 h 534"/>
              <a:gd name="T48" fmla="*/ 209550 w 1194"/>
              <a:gd name="T49" fmla="*/ 28575 h 534"/>
              <a:gd name="T50" fmla="*/ 133350 w 1194"/>
              <a:gd name="T51" fmla="*/ 0 h 534"/>
              <a:gd name="T52" fmla="*/ 104775 w 1194"/>
              <a:gd name="T53" fmla="*/ 66675 h 534"/>
              <a:gd name="T54" fmla="*/ 76200 w 1194"/>
              <a:gd name="T55" fmla="*/ 142875 h 534"/>
              <a:gd name="T56" fmla="*/ 47625 w 1194"/>
              <a:gd name="T57" fmla="*/ 219075 h 534"/>
              <a:gd name="T58" fmla="*/ 19050 w 1194"/>
              <a:gd name="T59" fmla="*/ 295275 h 534"/>
              <a:gd name="T60" fmla="*/ 0 w 1194"/>
              <a:gd name="T61" fmla="*/ 371475 h 534"/>
              <a:gd name="T62" fmla="*/ 76200 w 1194"/>
              <a:gd name="T63" fmla="*/ 390525 h 534"/>
              <a:gd name="T64" fmla="*/ 152400 w 1194"/>
              <a:gd name="T65" fmla="*/ 409575 h 534"/>
              <a:gd name="T66" fmla="*/ 228600 w 1194"/>
              <a:gd name="T67" fmla="*/ 428625 h 534"/>
              <a:gd name="T68" fmla="*/ 304800 w 1194"/>
              <a:gd name="T69" fmla="*/ 447675 h 534"/>
              <a:gd name="T70" fmla="*/ 381000 w 1194"/>
              <a:gd name="T71" fmla="*/ 466725 h 534"/>
              <a:gd name="T72" fmla="*/ 457200 w 1194"/>
              <a:gd name="T73" fmla="*/ 485775 h 534"/>
              <a:gd name="T74" fmla="*/ 533400 w 1194"/>
              <a:gd name="T75" fmla="*/ 504825 h 534"/>
              <a:gd name="T76" fmla="*/ 600075 w 1194"/>
              <a:gd name="T77" fmla="*/ 523875 h 534"/>
              <a:gd name="T78" fmla="*/ 676275 w 1194"/>
              <a:gd name="T79" fmla="*/ 542925 h 534"/>
              <a:gd name="T80" fmla="*/ 752475 w 1194"/>
              <a:gd name="T81" fmla="*/ 561975 h 534"/>
              <a:gd name="T82" fmla="*/ 828675 w 1194"/>
              <a:gd name="T83" fmla="*/ 581025 h 534"/>
              <a:gd name="T84" fmla="*/ 904875 w 1194"/>
              <a:gd name="T85" fmla="*/ 600075 h 534"/>
              <a:gd name="T86" fmla="*/ 981075 w 1194"/>
              <a:gd name="T87" fmla="*/ 619125 h 534"/>
              <a:gd name="T88" fmla="*/ 1057275 w 1194"/>
              <a:gd name="T89" fmla="*/ 638175 h 534"/>
              <a:gd name="T90" fmla="*/ 1133475 w 1194"/>
              <a:gd name="T91" fmla="*/ 657225 h 534"/>
              <a:gd name="T92" fmla="*/ 1209675 w 1194"/>
              <a:gd name="T93" fmla="*/ 676275 h 534"/>
              <a:gd name="T94" fmla="*/ 1285875 w 1194"/>
              <a:gd name="T95" fmla="*/ 695325 h 534"/>
              <a:gd name="T96" fmla="*/ 1362075 w 1194"/>
              <a:gd name="T97" fmla="*/ 714375 h 534"/>
              <a:gd name="T98" fmla="*/ 1438275 w 1194"/>
              <a:gd name="T99" fmla="*/ 733425 h 534"/>
              <a:gd name="T100" fmla="*/ 1514475 w 1194"/>
              <a:gd name="T101" fmla="*/ 752475 h 534"/>
              <a:gd name="T102" fmla="*/ 1590675 w 1194"/>
              <a:gd name="T103" fmla="*/ 771525 h 534"/>
              <a:gd name="T104" fmla="*/ 1666875 w 1194"/>
              <a:gd name="T105" fmla="*/ 790575 h 534"/>
              <a:gd name="T106" fmla="*/ 1743075 w 1194"/>
              <a:gd name="T107" fmla="*/ 809625 h 534"/>
              <a:gd name="T108" fmla="*/ 1819275 w 1194"/>
              <a:gd name="T109" fmla="*/ 828675 h 534"/>
              <a:gd name="T110" fmla="*/ 1895475 w 1194"/>
              <a:gd name="T111" fmla="*/ 847725 h 534"/>
              <a:gd name="T112" fmla="*/ 1895475 w 1194"/>
              <a:gd name="T113" fmla="*/ 847725 h 5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94"/>
              <a:gd name="T172" fmla="*/ 0 h 534"/>
              <a:gd name="T173" fmla="*/ 1194 w 1194"/>
              <a:gd name="T174" fmla="*/ 534 h 534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94" h="534">
                <a:moveTo>
                  <a:pt x="1194" y="534"/>
                </a:moveTo>
                <a:lnTo>
                  <a:pt x="1146" y="510"/>
                </a:lnTo>
                <a:lnTo>
                  <a:pt x="1104" y="492"/>
                </a:lnTo>
                <a:lnTo>
                  <a:pt x="1056" y="468"/>
                </a:lnTo>
                <a:lnTo>
                  <a:pt x="1014" y="450"/>
                </a:lnTo>
                <a:lnTo>
                  <a:pt x="972" y="426"/>
                </a:lnTo>
                <a:lnTo>
                  <a:pt x="924" y="408"/>
                </a:lnTo>
                <a:lnTo>
                  <a:pt x="882" y="384"/>
                </a:lnTo>
                <a:lnTo>
                  <a:pt x="840" y="360"/>
                </a:lnTo>
                <a:lnTo>
                  <a:pt x="792" y="342"/>
                </a:lnTo>
                <a:lnTo>
                  <a:pt x="750" y="318"/>
                </a:lnTo>
                <a:lnTo>
                  <a:pt x="702" y="300"/>
                </a:lnTo>
                <a:lnTo>
                  <a:pt x="660" y="276"/>
                </a:lnTo>
                <a:lnTo>
                  <a:pt x="618" y="258"/>
                </a:lnTo>
                <a:lnTo>
                  <a:pt x="570" y="234"/>
                </a:lnTo>
                <a:lnTo>
                  <a:pt x="528" y="210"/>
                </a:lnTo>
                <a:lnTo>
                  <a:pt x="486" y="192"/>
                </a:lnTo>
                <a:lnTo>
                  <a:pt x="438" y="168"/>
                </a:lnTo>
                <a:lnTo>
                  <a:pt x="396" y="150"/>
                </a:lnTo>
                <a:lnTo>
                  <a:pt x="354" y="126"/>
                </a:lnTo>
                <a:lnTo>
                  <a:pt x="306" y="108"/>
                </a:lnTo>
                <a:lnTo>
                  <a:pt x="264" y="84"/>
                </a:lnTo>
                <a:lnTo>
                  <a:pt x="216" y="60"/>
                </a:lnTo>
                <a:lnTo>
                  <a:pt x="174" y="42"/>
                </a:lnTo>
                <a:lnTo>
                  <a:pt x="132" y="18"/>
                </a:lnTo>
                <a:lnTo>
                  <a:pt x="84" y="0"/>
                </a:lnTo>
                <a:lnTo>
                  <a:pt x="66" y="42"/>
                </a:lnTo>
                <a:lnTo>
                  <a:pt x="48" y="90"/>
                </a:lnTo>
                <a:lnTo>
                  <a:pt x="30" y="138"/>
                </a:lnTo>
                <a:lnTo>
                  <a:pt x="12" y="186"/>
                </a:lnTo>
                <a:lnTo>
                  <a:pt x="0" y="234"/>
                </a:lnTo>
                <a:lnTo>
                  <a:pt x="48" y="246"/>
                </a:lnTo>
                <a:lnTo>
                  <a:pt x="96" y="258"/>
                </a:lnTo>
                <a:lnTo>
                  <a:pt x="144" y="270"/>
                </a:lnTo>
                <a:lnTo>
                  <a:pt x="192" y="282"/>
                </a:lnTo>
                <a:lnTo>
                  <a:pt x="240" y="294"/>
                </a:lnTo>
                <a:lnTo>
                  <a:pt x="288" y="306"/>
                </a:lnTo>
                <a:lnTo>
                  <a:pt x="336" y="318"/>
                </a:lnTo>
                <a:lnTo>
                  <a:pt x="378" y="330"/>
                </a:lnTo>
                <a:lnTo>
                  <a:pt x="426" y="342"/>
                </a:lnTo>
                <a:lnTo>
                  <a:pt x="474" y="354"/>
                </a:lnTo>
                <a:lnTo>
                  <a:pt x="522" y="366"/>
                </a:lnTo>
                <a:lnTo>
                  <a:pt x="570" y="378"/>
                </a:lnTo>
                <a:lnTo>
                  <a:pt x="618" y="390"/>
                </a:lnTo>
                <a:lnTo>
                  <a:pt x="666" y="402"/>
                </a:lnTo>
                <a:lnTo>
                  <a:pt x="714" y="414"/>
                </a:lnTo>
                <a:lnTo>
                  <a:pt x="762" y="426"/>
                </a:lnTo>
                <a:lnTo>
                  <a:pt x="810" y="438"/>
                </a:lnTo>
                <a:lnTo>
                  <a:pt x="858" y="450"/>
                </a:lnTo>
                <a:lnTo>
                  <a:pt x="906" y="462"/>
                </a:lnTo>
                <a:lnTo>
                  <a:pt x="954" y="474"/>
                </a:lnTo>
                <a:lnTo>
                  <a:pt x="1002" y="486"/>
                </a:lnTo>
                <a:lnTo>
                  <a:pt x="1050" y="498"/>
                </a:lnTo>
                <a:lnTo>
                  <a:pt x="1098" y="510"/>
                </a:lnTo>
                <a:lnTo>
                  <a:pt x="1146" y="522"/>
                </a:lnTo>
                <a:lnTo>
                  <a:pt x="1194" y="534"/>
                </a:lnTo>
                <a:close/>
              </a:path>
            </a:pathLst>
          </a:custGeom>
          <a:solidFill>
            <a:srgbClr val="4DA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68" name="Freeform 11"/>
          <p:cNvSpPr>
            <a:spLocks/>
          </p:cNvSpPr>
          <p:nvPr/>
        </p:nvSpPr>
        <p:spPr bwMode="auto">
          <a:xfrm>
            <a:off x="2628900" y="2952750"/>
            <a:ext cx="3448050" cy="2428875"/>
          </a:xfrm>
          <a:custGeom>
            <a:avLst/>
            <a:gdLst>
              <a:gd name="T0" fmla="*/ 1876425 w 2172"/>
              <a:gd name="T1" fmla="*/ 457200 h 1530"/>
              <a:gd name="T2" fmla="*/ 1724025 w 2172"/>
              <a:gd name="T3" fmla="*/ 419100 h 1530"/>
              <a:gd name="T4" fmla="*/ 1571625 w 2172"/>
              <a:gd name="T5" fmla="*/ 381000 h 1530"/>
              <a:gd name="T6" fmla="*/ 1419225 w 2172"/>
              <a:gd name="T7" fmla="*/ 342900 h 1530"/>
              <a:gd name="T8" fmla="*/ 1266825 w 2172"/>
              <a:gd name="T9" fmla="*/ 304800 h 1530"/>
              <a:gd name="T10" fmla="*/ 1114425 w 2172"/>
              <a:gd name="T11" fmla="*/ 266700 h 1530"/>
              <a:gd name="T12" fmla="*/ 962025 w 2172"/>
              <a:gd name="T13" fmla="*/ 228600 h 1530"/>
              <a:gd name="T14" fmla="*/ 809625 w 2172"/>
              <a:gd name="T15" fmla="*/ 190500 h 1530"/>
              <a:gd name="T16" fmla="*/ 657225 w 2172"/>
              <a:gd name="T17" fmla="*/ 152400 h 1530"/>
              <a:gd name="T18" fmla="*/ 514350 w 2172"/>
              <a:gd name="T19" fmla="*/ 114300 h 1530"/>
              <a:gd name="T20" fmla="*/ 361950 w 2172"/>
              <a:gd name="T21" fmla="*/ 76200 h 1530"/>
              <a:gd name="T22" fmla="*/ 209550 w 2172"/>
              <a:gd name="T23" fmla="*/ 38100 h 1530"/>
              <a:gd name="T24" fmla="*/ 57150 w 2172"/>
              <a:gd name="T25" fmla="*/ 0 h 1530"/>
              <a:gd name="T26" fmla="*/ 28575 w 2172"/>
              <a:gd name="T27" fmla="*/ 152400 h 1530"/>
              <a:gd name="T28" fmla="*/ 9525 w 2172"/>
              <a:gd name="T29" fmla="*/ 304800 h 1530"/>
              <a:gd name="T30" fmla="*/ 0 w 2172"/>
              <a:gd name="T31" fmla="*/ 466725 h 1530"/>
              <a:gd name="T32" fmla="*/ 0 w 2172"/>
              <a:gd name="T33" fmla="*/ 619125 h 1530"/>
              <a:gd name="T34" fmla="*/ 19050 w 2172"/>
              <a:gd name="T35" fmla="*/ 771525 h 1530"/>
              <a:gd name="T36" fmla="*/ 47625 w 2172"/>
              <a:gd name="T37" fmla="*/ 923925 h 1530"/>
              <a:gd name="T38" fmla="*/ 95250 w 2172"/>
              <a:gd name="T39" fmla="*/ 1066800 h 1530"/>
              <a:gd name="T40" fmla="*/ 142875 w 2172"/>
              <a:gd name="T41" fmla="*/ 1219200 h 1530"/>
              <a:gd name="T42" fmla="*/ 209550 w 2172"/>
              <a:gd name="T43" fmla="*/ 1352550 h 1530"/>
              <a:gd name="T44" fmla="*/ 285750 w 2172"/>
              <a:gd name="T45" fmla="*/ 1495425 h 1530"/>
              <a:gd name="T46" fmla="*/ 371475 w 2172"/>
              <a:gd name="T47" fmla="*/ 1619250 h 1530"/>
              <a:gd name="T48" fmla="*/ 466725 w 2172"/>
              <a:gd name="T49" fmla="*/ 1743075 h 1530"/>
              <a:gd name="T50" fmla="*/ 571500 w 2172"/>
              <a:gd name="T51" fmla="*/ 1857375 h 1530"/>
              <a:gd name="T52" fmla="*/ 685800 w 2172"/>
              <a:gd name="T53" fmla="*/ 1962150 h 1530"/>
              <a:gd name="T54" fmla="*/ 800100 w 2172"/>
              <a:gd name="T55" fmla="*/ 2057400 h 1530"/>
              <a:gd name="T56" fmla="*/ 933450 w 2172"/>
              <a:gd name="T57" fmla="*/ 2143125 h 1530"/>
              <a:gd name="T58" fmla="*/ 1066800 w 2172"/>
              <a:gd name="T59" fmla="*/ 2219325 h 1530"/>
              <a:gd name="T60" fmla="*/ 1209675 w 2172"/>
              <a:gd name="T61" fmla="*/ 2276475 h 1530"/>
              <a:gd name="T62" fmla="*/ 1352550 w 2172"/>
              <a:gd name="T63" fmla="*/ 2333625 h 1530"/>
              <a:gd name="T64" fmla="*/ 1504950 w 2172"/>
              <a:gd name="T65" fmla="*/ 2371725 h 1530"/>
              <a:gd name="T66" fmla="*/ 1647825 w 2172"/>
              <a:gd name="T67" fmla="*/ 2400300 h 1530"/>
              <a:gd name="T68" fmla="*/ 1809750 w 2172"/>
              <a:gd name="T69" fmla="*/ 2419350 h 1530"/>
              <a:gd name="T70" fmla="*/ 1962150 w 2172"/>
              <a:gd name="T71" fmla="*/ 2428875 h 1530"/>
              <a:gd name="T72" fmla="*/ 2114550 w 2172"/>
              <a:gd name="T73" fmla="*/ 2419350 h 1530"/>
              <a:gd name="T74" fmla="*/ 2266950 w 2172"/>
              <a:gd name="T75" fmla="*/ 2400300 h 1530"/>
              <a:gd name="T76" fmla="*/ 2419350 w 2172"/>
              <a:gd name="T77" fmla="*/ 2371725 h 1530"/>
              <a:gd name="T78" fmla="*/ 2562225 w 2172"/>
              <a:gd name="T79" fmla="*/ 2324100 h 1530"/>
              <a:gd name="T80" fmla="*/ 2714625 w 2172"/>
              <a:gd name="T81" fmla="*/ 2266950 h 1530"/>
              <a:gd name="T82" fmla="*/ 2847974 w 2172"/>
              <a:gd name="T83" fmla="*/ 2200275 h 1530"/>
              <a:gd name="T84" fmla="*/ 2981324 w 2172"/>
              <a:gd name="T85" fmla="*/ 2124075 h 1530"/>
              <a:gd name="T86" fmla="*/ 3114674 w 2172"/>
              <a:gd name="T87" fmla="*/ 2038350 h 1530"/>
              <a:gd name="T88" fmla="*/ 3228974 w 2172"/>
              <a:gd name="T89" fmla="*/ 1943100 h 1530"/>
              <a:gd name="T90" fmla="*/ 3343275 w 2172"/>
              <a:gd name="T91" fmla="*/ 1838325 h 1530"/>
              <a:gd name="T92" fmla="*/ 3448050 w 2172"/>
              <a:gd name="T93" fmla="*/ 1724025 h 1530"/>
              <a:gd name="T94" fmla="*/ 3324225 w 2172"/>
              <a:gd name="T95" fmla="*/ 1619250 h 1530"/>
              <a:gd name="T96" fmla="*/ 3209924 w 2172"/>
              <a:gd name="T97" fmla="*/ 1524000 h 1530"/>
              <a:gd name="T98" fmla="*/ 3086099 w 2172"/>
              <a:gd name="T99" fmla="*/ 1419225 h 1530"/>
              <a:gd name="T100" fmla="*/ 2971799 w 2172"/>
              <a:gd name="T101" fmla="*/ 1323975 h 1530"/>
              <a:gd name="T102" fmla="*/ 2847974 w 2172"/>
              <a:gd name="T103" fmla="*/ 1219200 h 1530"/>
              <a:gd name="T104" fmla="*/ 2724150 w 2172"/>
              <a:gd name="T105" fmla="*/ 1123950 h 1530"/>
              <a:gd name="T106" fmla="*/ 2609850 w 2172"/>
              <a:gd name="T107" fmla="*/ 1028700 h 1530"/>
              <a:gd name="T108" fmla="*/ 2486025 w 2172"/>
              <a:gd name="T109" fmla="*/ 923925 h 1530"/>
              <a:gd name="T110" fmla="*/ 2371725 w 2172"/>
              <a:gd name="T111" fmla="*/ 828675 h 1530"/>
              <a:gd name="T112" fmla="*/ 2247900 w 2172"/>
              <a:gd name="T113" fmla="*/ 723900 h 1530"/>
              <a:gd name="T114" fmla="*/ 2124075 w 2172"/>
              <a:gd name="T115" fmla="*/ 628650 h 1530"/>
              <a:gd name="T116" fmla="*/ 2009775 w 2172"/>
              <a:gd name="T117" fmla="*/ 523875 h 1530"/>
              <a:gd name="T118" fmla="*/ 1952625 w 2172"/>
              <a:gd name="T119" fmla="*/ 476250 h 153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72"/>
              <a:gd name="T181" fmla="*/ 0 h 1530"/>
              <a:gd name="T182" fmla="*/ 2172 w 2172"/>
              <a:gd name="T183" fmla="*/ 1530 h 153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72" h="1530">
                <a:moveTo>
                  <a:pt x="1230" y="300"/>
                </a:moveTo>
                <a:lnTo>
                  <a:pt x="1182" y="288"/>
                </a:lnTo>
                <a:lnTo>
                  <a:pt x="1134" y="276"/>
                </a:lnTo>
                <a:lnTo>
                  <a:pt x="1086" y="264"/>
                </a:lnTo>
                <a:lnTo>
                  <a:pt x="1038" y="252"/>
                </a:lnTo>
                <a:lnTo>
                  <a:pt x="990" y="240"/>
                </a:lnTo>
                <a:lnTo>
                  <a:pt x="942" y="228"/>
                </a:lnTo>
                <a:lnTo>
                  <a:pt x="894" y="216"/>
                </a:lnTo>
                <a:lnTo>
                  <a:pt x="846" y="204"/>
                </a:lnTo>
                <a:lnTo>
                  <a:pt x="798" y="192"/>
                </a:lnTo>
                <a:lnTo>
                  <a:pt x="750" y="180"/>
                </a:lnTo>
                <a:lnTo>
                  <a:pt x="702" y="168"/>
                </a:lnTo>
                <a:lnTo>
                  <a:pt x="654" y="156"/>
                </a:lnTo>
                <a:lnTo>
                  <a:pt x="606" y="144"/>
                </a:lnTo>
                <a:lnTo>
                  <a:pt x="558" y="132"/>
                </a:lnTo>
                <a:lnTo>
                  <a:pt x="510" y="120"/>
                </a:lnTo>
                <a:lnTo>
                  <a:pt x="462" y="108"/>
                </a:lnTo>
                <a:lnTo>
                  <a:pt x="414" y="96"/>
                </a:lnTo>
                <a:lnTo>
                  <a:pt x="372" y="84"/>
                </a:lnTo>
                <a:lnTo>
                  <a:pt x="324" y="72"/>
                </a:lnTo>
                <a:lnTo>
                  <a:pt x="276" y="60"/>
                </a:lnTo>
                <a:lnTo>
                  <a:pt x="228" y="48"/>
                </a:lnTo>
                <a:lnTo>
                  <a:pt x="180" y="36"/>
                </a:lnTo>
                <a:lnTo>
                  <a:pt x="132" y="24"/>
                </a:lnTo>
                <a:lnTo>
                  <a:pt x="84" y="12"/>
                </a:lnTo>
                <a:lnTo>
                  <a:pt x="36" y="0"/>
                </a:lnTo>
                <a:lnTo>
                  <a:pt x="24" y="48"/>
                </a:lnTo>
                <a:lnTo>
                  <a:pt x="18" y="96"/>
                </a:lnTo>
                <a:lnTo>
                  <a:pt x="6" y="144"/>
                </a:lnTo>
                <a:lnTo>
                  <a:pt x="6" y="192"/>
                </a:lnTo>
                <a:lnTo>
                  <a:pt x="0" y="240"/>
                </a:lnTo>
                <a:lnTo>
                  <a:pt x="0" y="294"/>
                </a:lnTo>
                <a:lnTo>
                  <a:pt x="0" y="342"/>
                </a:lnTo>
                <a:lnTo>
                  <a:pt x="0" y="390"/>
                </a:lnTo>
                <a:lnTo>
                  <a:pt x="6" y="438"/>
                </a:lnTo>
                <a:lnTo>
                  <a:pt x="12" y="486"/>
                </a:lnTo>
                <a:lnTo>
                  <a:pt x="24" y="534"/>
                </a:lnTo>
                <a:lnTo>
                  <a:pt x="30" y="582"/>
                </a:lnTo>
                <a:lnTo>
                  <a:pt x="42" y="630"/>
                </a:lnTo>
                <a:lnTo>
                  <a:pt x="60" y="672"/>
                </a:lnTo>
                <a:lnTo>
                  <a:pt x="72" y="720"/>
                </a:lnTo>
                <a:lnTo>
                  <a:pt x="90" y="768"/>
                </a:lnTo>
                <a:lnTo>
                  <a:pt x="108" y="810"/>
                </a:lnTo>
                <a:lnTo>
                  <a:pt x="132" y="852"/>
                </a:lnTo>
                <a:lnTo>
                  <a:pt x="156" y="900"/>
                </a:lnTo>
                <a:lnTo>
                  <a:pt x="180" y="942"/>
                </a:lnTo>
                <a:lnTo>
                  <a:pt x="204" y="978"/>
                </a:lnTo>
                <a:lnTo>
                  <a:pt x="234" y="1020"/>
                </a:lnTo>
                <a:lnTo>
                  <a:pt x="264" y="1062"/>
                </a:lnTo>
                <a:lnTo>
                  <a:pt x="294" y="1098"/>
                </a:lnTo>
                <a:lnTo>
                  <a:pt x="324" y="1134"/>
                </a:lnTo>
                <a:lnTo>
                  <a:pt x="360" y="1170"/>
                </a:lnTo>
                <a:lnTo>
                  <a:pt x="396" y="1200"/>
                </a:lnTo>
                <a:lnTo>
                  <a:pt x="432" y="1236"/>
                </a:lnTo>
                <a:lnTo>
                  <a:pt x="468" y="1266"/>
                </a:lnTo>
                <a:lnTo>
                  <a:pt x="504" y="1296"/>
                </a:lnTo>
                <a:lnTo>
                  <a:pt x="546" y="1320"/>
                </a:lnTo>
                <a:lnTo>
                  <a:pt x="588" y="1350"/>
                </a:lnTo>
                <a:lnTo>
                  <a:pt x="630" y="1374"/>
                </a:lnTo>
                <a:lnTo>
                  <a:pt x="672" y="1398"/>
                </a:lnTo>
                <a:lnTo>
                  <a:pt x="714" y="1416"/>
                </a:lnTo>
                <a:lnTo>
                  <a:pt x="762" y="1434"/>
                </a:lnTo>
                <a:lnTo>
                  <a:pt x="804" y="1452"/>
                </a:lnTo>
                <a:lnTo>
                  <a:pt x="852" y="1470"/>
                </a:lnTo>
                <a:lnTo>
                  <a:pt x="900" y="1482"/>
                </a:lnTo>
                <a:lnTo>
                  <a:pt x="948" y="1494"/>
                </a:lnTo>
                <a:lnTo>
                  <a:pt x="990" y="1506"/>
                </a:lnTo>
                <a:lnTo>
                  <a:pt x="1038" y="1512"/>
                </a:lnTo>
                <a:lnTo>
                  <a:pt x="1092" y="1518"/>
                </a:lnTo>
                <a:lnTo>
                  <a:pt x="1140" y="1524"/>
                </a:lnTo>
                <a:lnTo>
                  <a:pt x="1188" y="1530"/>
                </a:lnTo>
                <a:lnTo>
                  <a:pt x="1236" y="1530"/>
                </a:lnTo>
                <a:lnTo>
                  <a:pt x="1284" y="1524"/>
                </a:lnTo>
                <a:lnTo>
                  <a:pt x="1332" y="1524"/>
                </a:lnTo>
                <a:lnTo>
                  <a:pt x="1380" y="1518"/>
                </a:lnTo>
                <a:lnTo>
                  <a:pt x="1428" y="1512"/>
                </a:lnTo>
                <a:lnTo>
                  <a:pt x="1476" y="1500"/>
                </a:lnTo>
                <a:lnTo>
                  <a:pt x="1524" y="1494"/>
                </a:lnTo>
                <a:lnTo>
                  <a:pt x="1572" y="1482"/>
                </a:lnTo>
                <a:lnTo>
                  <a:pt x="1614" y="1464"/>
                </a:lnTo>
                <a:lnTo>
                  <a:pt x="1662" y="1446"/>
                </a:lnTo>
                <a:lnTo>
                  <a:pt x="1710" y="1428"/>
                </a:lnTo>
                <a:lnTo>
                  <a:pt x="1752" y="1410"/>
                </a:lnTo>
                <a:lnTo>
                  <a:pt x="1794" y="1386"/>
                </a:lnTo>
                <a:lnTo>
                  <a:pt x="1836" y="1368"/>
                </a:lnTo>
                <a:lnTo>
                  <a:pt x="1878" y="1338"/>
                </a:lnTo>
                <a:lnTo>
                  <a:pt x="1920" y="1314"/>
                </a:lnTo>
                <a:lnTo>
                  <a:pt x="1962" y="1284"/>
                </a:lnTo>
                <a:lnTo>
                  <a:pt x="1998" y="1254"/>
                </a:lnTo>
                <a:lnTo>
                  <a:pt x="2034" y="1224"/>
                </a:lnTo>
                <a:lnTo>
                  <a:pt x="2070" y="1194"/>
                </a:lnTo>
                <a:lnTo>
                  <a:pt x="2106" y="1158"/>
                </a:lnTo>
                <a:lnTo>
                  <a:pt x="2142" y="1122"/>
                </a:lnTo>
                <a:lnTo>
                  <a:pt x="2172" y="1086"/>
                </a:lnTo>
                <a:lnTo>
                  <a:pt x="2136" y="1056"/>
                </a:lnTo>
                <a:lnTo>
                  <a:pt x="2094" y="1020"/>
                </a:lnTo>
                <a:lnTo>
                  <a:pt x="2058" y="990"/>
                </a:lnTo>
                <a:lnTo>
                  <a:pt x="2022" y="960"/>
                </a:lnTo>
                <a:lnTo>
                  <a:pt x="1980" y="930"/>
                </a:lnTo>
                <a:lnTo>
                  <a:pt x="1944" y="894"/>
                </a:lnTo>
                <a:lnTo>
                  <a:pt x="1908" y="864"/>
                </a:lnTo>
                <a:lnTo>
                  <a:pt x="1872" y="834"/>
                </a:lnTo>
                <a:lnTo>
                  <a:pt x="1830" y="804"/>
                </a:lnTo>
                <a:lnTo>
                  <a:pt x="1794" y="768"/>
                </a:lnTo>
                <a:lnTo>
                  <a:pt x="1758" y="738"/>
                </a:lnTo>
                <a:lnTo>
                  <a:pt x="1716" y="708"/>
                </a:lnTo>
                <a:lnTo>
                  <a:pt x="1680" y="678"/>
                </a:lnTo>
                <a:lnTo>
                  <a:pt x="1644" y="648"/>
                </a:lnTo>
                <a:lnTo>
                  <a:pt x="1602" y="612"/>
                </a:lnTo>
                <a:lnTo>
                  <a:pt x="1566" y="582"/>
                </a:lnTo>
                <a:lnTo>
                  <a:pt x="1530" y="552"/>
                </a:lnTo>
                <a:lnTo>
                  <a:pt x="1494" y="522"/>
                </a:lnTo>
                <a:lnTo>
                  <a:pt x="1452" y="486"/>
                </a:lnTo>
                <a:lnTo>
                  <a:pt x="1416" y="456"/>
                </a:lnTo>
                <a:lnTo>
                  <a:pt x="1380" y="426"/>
                </a:lnTo>
                <a:lnTo>
                  <a:pt x="1338" y="396"/>
                </a:lnTo>
                <a:lnTo>
                  <a:pt x="1302" y="360"/>
                </a:lnTo>
                <a:lnTo>
                  <a:pt x="1266" y="330"/>
                </a:lnTo>
                <a:lnTo>
                  <a:pt x="1230" y="30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4276725" y="1476375"/>
            <a:ext cx="304800" cy="1952625"/>
          </a:xfrm>
          <a:custGeom>
            <a:avLst/>
            <a:gdLst/>
            <a:ahLst/>
            <a:cxnLst>
              <a:cxn ang="0">
                <a:pos x="192" y="1230"/>
              </a:cxn>
              <a:cxn ang="0">
                <a:pos x="192" y="1182"/>
              </a:cxn>
              <a:cxn ang="0">
                <a:pos x="192" y="1134"/>
              </a:cxn>
              <a:cxn ang="0">
                <a:pos x="192" y="1080"/>
              </a:cxn>
              <a:cxn ang="0">
                <a:pos x="192" y="1032"/>
              </a:cxn>
              <a:cxn ang="0">
                <a:pos x="192" y="984"/>
              </a:cxn>
              <a:cxn ang="0">
                <a:pos x="192" y="936"/>
              </a:cxn>
              <a:cxn ang="0">
                <a:pos x="192" y="888"/>
              </a:cxn>
              <a:cxn ang="0">
                <a:pos x="192" y="840"/>
              </a:cxn>
              <a:cxn ang="0">
                <a:pos x="192" y="786"/>
              </a:cxn>
              <a:cxn ang="0">
                <a:pos x="192" y="738"/>
              </a:cxn>
              <a:cxn ang="0">
                <a:pos x="192" y="690"/>
              </a:cxn>
              <a:cxn ang="0">
                <a:pos x="192" y="642"/>
              </a:cxn>
              <a:cxn ang="0">
                <a:pos x="192" y="594"/>
              </a:cxn>
              <a:cxn ang="0">
                <a:pos x="192" y="540"/>
              </a:cxn>
              <a:cxn ang="0">
                <a:pos x="192" y="492"/>
              </a:cxn>
              <a:cxn ang="0">
                <a:pos x="192" y="444"/>
              </a:cxn>
              <a:cxn ang="0">
                <a:pos x="192" y="396"/>
              </a:cxn>
              <a:cxn ang="0">
                <a:pos x="192" y="348"/>
              </a:cxn>
              <a:cxn ang="0">
                <a:pos x="192" y="294"/>
              </a:cxn>
              <a:cxn ang="0">
                <a:pos x="192" y="246"/>
              </a:cxn>
              <a:cxn ang="0">
                <a:pos x="192" y="198"/>
              </a:cxn>
              <a:cxn ang="0">
                <a:pos x="192" y="150"/>
              </a:cxn>
              <a:cxn ang="0">
                <a:pos x="192" y="102"/>
              </a:cxn>
              <a:cxn ang="0">
                <a:pos x="192" y="54"/>
              </a:cxn>
              <a:cxn ang="0">
                <a:pos x="192" y="0"/>
              </a:cxn>
              <a:cxn ang="0">
                <a:pos x="126" y="6"/>
              </a:cxn>
              <a:cxn ang="0">
                <a:pos x="66" y="6"/>
              </a:cxn>
              <a:cxn ang="0">
                <a:pos x="0" y="18"/>
              </a:cxn>
              <a:cxn ang="0">
                <a:pos x="6" y="66"/>
              </a:cxn>
              <a:cxn ang="0">
                <a:pos x="18" y="114"/>
              </a:cxn>
              <a:cxn ang="0">
                <a:pos x="24" y="162"/>
              </a:cxn>
              <a:cxn ang="0">
                <a:pos x="30" y="210"/>
              </a:cxn>
              <a:cxn ang="0">
                <a:pos x="36" y="258"/>
              </a:cxn>
              <a:cxn ang="0">
                <a:pos x="48" y="306"/>
              </a:cxn>
              <a:cxn ang="0">
                <a:pos x="54" y="354"/>
              </a:cxn>
              <a:cxn ang="0">
                <a:pos x="60" y="402"/>
              </a:cxn>
              <a:cxn ang="0">
                <a:pos x="66" y="456"/>
              </a:cxn>
              <a:cxn ang="0">
                <a:pos x="78" y="504"/>
              </a:cxn>
              <a:cxn ang="0">
                <a:pos x="84" y="552"/>
              </a:cxn>
              <a:cxn ang="0">
                <a:pos x="90" y="600"/>
              </a:cxn>
              <a:cxn ang="0">
                <a:pos x="96" y="648"/>
              </a:cxn>
              <a:cxn ang="0">
                <a:pos x="108" y="696"/>
              </a:cxn>
              <a:cxn ang="0">
                <a:pos x="114" y="744"/>
              </a:cxn>
              <a:cxn ang="0">
                <a:pos x="120" y="792"/>
              </a:cxn>
              <a:cxn ang="0">
                <a:pos x="126" y="840"/>
              </a:cxn>
              <a:cxn ang="0">
                <a:pos x="138" y="888"/>
              </a:cxn>
              <a:cxn ang="0">
                <a:pos x="144" y="936"/>
              </a:cxn>
              <a:cxn ang="0">
                <a:pos x="150" y="990"/>
              </a:cxn>
              <a:cxn ang="0">
                <a:pos x="156" y="1038"/>
              </a:cxn>
              <a:cxn ang="0">
                <a:pos x="168" y="1086"/>
              </a:cxn>
              <a:cxn ang="0">
                <a:pos x="174" y="1134"/>
              </a:cxn>
              <a:cxn ang="0">
                <a:pos x="180" y="1182"/>
              </a:cxn>
              <a:cxn ang="0">
                <a:pos x="192" y="1230"/>
              </a:cxn>
              <a:cxn ang="0">
                <a:pos x="192" y="1230"/>
              </a:cxn>
            </a:cxnLst>
            <a:rect l="0" t="0" r="r" b="b"/>
            <a:pathLst>
              <a:path w="192" h="1230">
                <a:moveTo>
                  <a:pt x="192" y="1230"/>
                </a:moveTo>
                <a:lnTo>
                  <a:pt x="192" y="1182"/>
                </a:lnTo>
                <a:lnTo>
                  <a:pt x="192" y="1134"/>
                </a:lnTo>
                <a:lnTo>
                  <a:pt x="192" y="1080"/>
                </a:lnTo>
                <a:lnTo>
                  <a:pt x="192" y="1032"/>
                </a:lnTo>
                <a:lnTo>
                  <a:pt x="192" y="984"/>
                </a:lnTo>
                <a:lnTo>
                  <a:pt x="192" y="936"/>
                </a:lnTo>
                <a:lnTo>
                  <a:pt x="192" y="888"/>
                </a:lnTo>
                <a:lnTo>
                  <a:pt x="192" y="840"/>
                </a:lnTo>
                <a:lnTo>
                  <a:pt x="192" y="786"/>
                </a:lnTo>
                <a:lnTo>
                  <a:pt x="192" y="738"/>
                </a:lnTo>
                <a:lnTo>
                  <a:pt x="192" y="690"/>
                </a:lnTo>
                <a:lnTo>
                  <a:pt x="192" y="642"/>
                </a:lnTo>
                <a:lnTo>
                  <a:pt x="192" y="594"/>
                </a:lnTo>
                <a:lnTo>
                  <a:pt x="192" y="540"/>
                </a:lnTo>
                <a:lnTo>
                  <a:pt x="192" y="492"/>
                </a:lnTo>
                <a:lnTo>
                  <a:pt x="192" y="444"/>
                </a:lnTo>
                <a:lnTo>
                  <a:pt x="192" y="396"/>
                </a:lnTo>
                <a:lnTo>
                  <a:pt x="192" y="348"/>
                </a:lnTo>
                <a:lnTo>
                  <a:pt x="192" y="294"/>
                </a:lnTo>
                <a:lnTo>
                  <a:pt x="192" y="246"/>
                </a:lnTo>
                <a:lnTo>
                  <a:pt x="192" y="198"/>
                </a:lnTo>
                <a:lnTo>
                  <a:pt x="192" y="150"/>
                </a:lnTo>
                <a:lnTo>
                  <a:pt x="192" y="102"/>
                </a:lnTo>
                <a:lnTo>
                  <a:pt x="192" y="54"/>
                </a:lnTo>
                <a:lnTo>
                  <a:pt x="192" y="0"/>
                </a:lnTo>
                <a:lnTo>
                  <a:pt x="126" y="6"/>
                </a:lnTo>
                <a:lnTo>
                  <a:pt x="66" y="6"/>
                </a:lnTo>
                <a:lnTo>
                  <a:pt x="0" y="18"/>
                </a:lnTo>
                <a:lnTo>
                  <a:pt x="6" y="66"/>
                </a:lnTo>
                <a:lnTo>
                  <a:pt x="18" y="114"/>
                </a:lnTo>
                <a:lnTo>
                  <a:pt x="24" y="162"/>
                </a:lnTo>
                <a:lnTo>
                  <a:pt x="30" y="210"/>
                </a:lnTo>
                <a:lnTo>
                  <a:pt x="36" y="258"/>
                </a:lnTo>
                <a:lnTo>
                  <a:pt x="48" y="306"/>
                </a:lnTo>
                <a:lnTo>
                  <a:pt x="54" y="354"/>
                </a:lnTo>
                <a:lnTo>
                  <a:pt x="60" y="402"/>
                </a:lnTo>
                <a:lnTo>
                  <a:pt x="66" y="456"/>
                </a:lnTo>
                <a:lnTo>
                  <a:pt x="78" y="504"/>
                </a:lnTo>
                <a:lnTo>
                  <a:pt x="84" y="552"/>
                </a:lnTo>
                <a:lnTo>
                  <a:pt x="90" y="600"/>
                </a:lnTo>
                <a:lnTo>
                  <a:pt x="96" y="648"/>
                </a:lnTo>
                <a:lnTo>
                  <a:pt x="108" y="696"/>
                </a:lnTo>
                <a:lnTo>
                  <a:pt x="114" y="744"/>
                </a:lnTo>
                <a:lnTo>
                  <a:pt x="120" y="792"/>
                </a:lnTo>
                <a:lnTo>
                  <a:pt x="126" y="840"/>
                </a:lnTo>
                <a:lnTo>
                  <a:pt x="138" y="888"/>
                </a:lnTo>
                <a:lnTo>
                  <a:pt x="144" y="936"/>
                </a:lnTo>
                <a:lnTo>
                  <a:pt x="150" y="990"/>
                </a:lnTo>
                <a:lnTo>
                  <a:pt x="156" y="1038"/>
                </a:lnTo>
                <a:lnTo>
                  <a:pt x="168" y="1086"/>
                </a:lnTo>
                <a:lnTo>
                  <a:pt x="174" y="1134"/>
                </a:lnTo>
                <a:lnTo>
                  <a:pt x="180" y="1182"/>
                </a:lnTo>
                <a:lnTo>
                  <a:pt x="192" y="1230"/>
                </a:lnTo>
                <a:lnTo>
                  <a:pt x="192" y="123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>
              <a:latin typeface="+mn-lt"/>
              <a:cs typeface="+mn-cs"/>
            </a:endParaRPr>
          </a:p>
        </p:txBody>
      </p:sp>
      <p:sp>
        <p:nvSpPr>
          <p:cNvPr id="11270" name="Rectangle 17"/>
          <p:cNvSpPr>
            <a:spLocks noChangeArrowheads="1"/>
          </p:cNvSpPr>
          <p:nvPr/>
        </p:nvSpPr>
        <p:spPr bwMode="auto">
          <a:xfrm>
            <a:off x="1692275" y="1557338"/>
            <a:ext cx="17922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Akácosok  -  15  %</a:t>
            </a:r>
          </a:p>
        </p:txBody>
      </p:sp>
      <p:sp>
        <p:nvSpPr>
          <p:cNvPr id="11271" name="Rectangle 21"/>
          <p:cNvSpPr>
            <a:spLocks noChangeArrowheads="1"/>
          </p:cNvSpPr>
          <p:nvPr/>
        </p:nvSpPr>
        <p:spPr bwMode="auto">
          <a:xfrm>
            <a:off x="323850" y="2565400"/>
            <a:ext cx="23987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 Egyéb k. lombos  -  3  %</a:t>
            </a:r>
          </a:p>
        </p:txBody>
      </p:sp>
      <p:sp>
        <p:nvSpPr>
          <p:cNvPr id="11272" name="Rectangle 27"/>
          <p:cNvSpPr>
            <a:spLocks noChangeArrowheads="1"/>
          </p:cNvSpPr>
          <p:nvPr/>
        </p:nvSpPr>
        <p:spPr bwMode="auto">
          <a:xfrm>
            <a:off x="468313" y="4365625"/>
            <a:ext cx="2590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Nemes nyárasok és nemes füzesek  -  43  %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>
            <a:off x="3348038" y="1196975"/>
            <a:ext cx="17129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Tölgyesek  -  2  %</a:t>
            </a:r>
          </a:p>
        </p:txBody>
      </p:sp>
      <p:pic>
        <p:nvPicPr>
          <p:cNvPr id="11274" name="Content Placeholder 4" descr="A close-up of a leaf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r="62584" b="23721"/>
          <a:stretch>
            <a:fillRect/>
          </a:stretch>
        </p:blipFill>
        <p:spPr bwMode="auto">
          <a:xfrm>
            <a:off x="6443663" y="0"/>
            <a:ext cx="2700337" cy="6858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0"/>
            <a:ext cx="8675687" cy="1143000"/>
          </a:xfrm>
          <a:solidFill>
            <a:srgbClr val="008000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Szürke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ny</a:t>
            </a:r>
            <a:r>
              <a:rPr lang="hu-HU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á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utódállományú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fafajcserés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erdőfelújítások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anyaállomány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eloszlása</a:t>
            </a:r>
            <a:endParaRPr lang="hu-HU" sz="32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76" name="Freeform 9"/>
          <p:cNvSpPr>
            <a:spLocks/>
          </p:cNvSpPr>
          <p:nvPr/>
        </p:nvSpPr>
        <p:spPr bwMode="auto">
          <a:xfrm>
            <a:off x="4581525" y="1476375"/>
            <a:ext cx="1943100" cy="3200400"/>
          </a:xfrm>
          <a:custGeom>
            <a:avLst/>
            <a:gdLst>
              <a:gd name="T0" fmla="*/ 57150 w 1224"/>
              <a:gd name="T1" fmla="*/ 2000250 h 2016"/>
              <a:gd name="T2" fmla="*/ 171450 w 1224"/>
              <a:gd name="T3" fmla="*/ 2105025 h 2016"/>
              <a:gd name="T4" fmla="*/ 295275 w 1224"/>
              <a:gd name="T5" fmla="*/ 2200275 h 2016"/>
              <a:gd name="T6" fmla="*/ 419100 w 1224"/>
              <a:gd name="T7" fmla="*/ 2305050 h 2016"/>
              <a:gd name="T8" fmla="*/ 533400 w 1224"/>
              <a:gd name="T9" fmla="*/ 2400300 h 2016"/>
              <a:gd name="T10" fmla="*/ 657225 w 1224"/>
              <a:gd name="T11" fmla="*/ 2505075 h 2016"/>
              <a:gd name="T12" fmla="*/ 771525 w 1224"/>
              <a:gd name="T13" fmla="*/ 2600325 h 2016"/>
              <a:gd name="T14" fmla="*/ 895350 w 1224"/>
              <a:gd name="T15" fmla="*/ 2695575 h 2016"/>
              <a:gd name="T16" fmla="*/ 1019175 w 1224"/>
              <a:gd name="T17" fmla="*/ 2800350 h 2016"/>
              <a:gd name="T18" fmla="*/ 1133475 w 1224"/>
              <a:gd name="T19" fmla="*/ 2895600 h 2016"/>
              <a:gd name="T20" fmla="*/ 1257300 w 1224"/>
              <a:gd name="T21" fmla="*/ 3000375 h 2016"/>
              <a:gd name="T22" fmla="*/ 1371600 w 1224"/>
              <a:gd name="T23" fmla="*/ 3095625 h 2016"/>
              <a:gd name="T24" fmla="*/ 1495425 w 1224"/>
              <a:gd name="T25" fmla="*/ 3200400 h 2016"/>
              <a:gd name="T26" fmla="*/ 1590675 w 1224"/>
              <a:gd name="T27" fmla="*/ 3076575 h 2016"/>
              <a:gd name="T28" fmla="*/ 1676400 w 1224"/>
              <a:gd name="T29" fmla="*/ 2943225 h 2016"/>
              <a:gd name="T30" fmla="*/ 1743075 w 1224"/>
              <a:gd name="T31" fmla="*/ 2809875 h 2016"/>
              <a:gd name="T32" fmla="*/ 1809750 w 1224"/>
              <a:gd name="T33" fmla="*/ 2667000 h 2016"/>
              <a:gd name="T34" fmla="*/ 1857375 w 1224"/>
              <a:gd name="T35" fmla="*/ 2524125 h 2016"/>
              <a:gd name="T36" fmla="*/ 1895475 w 1224"/>
              <a:gd name="T37" fmla="*/ 2371725 h 2016"/>
              <a:gd name="T38" fmla="*/ 1924050 w 1224"/>
              <a:gd name="T39" fmla="*/ 2219325 h 2016"/>
              <a:gd name="T40" fmla="*/ 1943100 w 1224"/>
              <a:gd name="T41" fmla="*/ 2066925 h 2016"/>
              <a:gd name="T42" fmla="*/ 1943100 w 1224"/>
              <a:gd name="T43" fmla="*/ 1914525 h 2016"/>
              <a:gd name="T44" fmla="*/ 1933575 w 1224"/>
              <a:gd name="T45" fmla="*/ 1752600 h 2016"/>
              <a:gd name="T46" fmla="*/ 1914525 w 1224"/>
              <a:gd name="T47" fmla="*/ 1600200 h 2016"/>
              <a:gd name="T48" fmla="*/ 1876425 w 1224"/>
              <a:gd name="T49" fmla="*/ 1447800 h 2016"/>
              <a:gd name="T50" fmla="*/ 1838325 w 1224"/>
              <a:gd name="T51" fmla="*/ 1304925 h 2016"/>
              <a:gd name="T52" fmla="*/ 1771650 w 1224"/>
              <a:gd name="T53" fmla="*/ 1162050 h 2016"/>
              <a:gd name="T54" fmla="*/ 1704975 w 1224"/>
              <a:gd name="T55" fmla="*/ 1019175 h 2016"/>
              <a:gd name="T56" fmla="*/ 1628775 w 1224"/>
              <a:gd name="T57" fmla="*/ 885825 h 2016"/>
              <a:gd name="T58" fmla="*/ 1543050 w 1224"/>
              <a:gd name="T59" fmla="*/ 762000 h 2016"/>
              <a:gd name="T60" fmla="*/ 1438275 w 1224"/>
              <a:gd name="T61" fmla="*/ 638175 h 2016"/>
              <a:gd name="T62" fmla="*/ 1333500 w 1224"/>
              <a:gd name="T63" fmla="*/ 533400 h 2016"/>
              <a:gd name="T64" fmla="*/ 1209675 w 1224"/>
              <a:gd name="T65" fmla="*/ 428625 h 2016"/>
              <a:gd name="T66" fmla="*/ 1085850 w 1224"/>
              <a:gd name="T67" fmla="*/ 342900 h 2016"/>
              <a:gd name="T68" fmla="*/ 962025 w 1224"/>
              <a:gd name="T69" fmla="*/ 257175 h 2016"/>
              <a:gd name="T70" fmla="*/ 819150 w 1224"/>
              <a:gd name="T71" fmla="*/ 190500 h 2016"/>
              <a:gd name="T72" fmla="*/ 676275 w 1224"/>
              <a:gd name="T73" fmla="*/ 123825 h 2016"/>
              <a:gd name="T74" fmla="*/ 533400 w 1224"/>
              <a:gd name="T75" fmla="*/ 76200 h 2016"/>
              <a:gd name="T76" fmla="*/ 381000 w 1224"/>
              <a:gd name="T77" fmla="*/ 38100 h 2016"/>
              <a:gd name="T78" fmla="*/ 228600 w 1224"/>
              <a:gd name="T79" fmla="*/ 19050 h 2016"/>
              <a:gd name="T80" fmla="*/ 76200 w 1224"/>
              <a:gd name="T81" fmla="*/ 0 h 2016"/>
              <a:gd name="T82" fmla="*/ 0 w 1224"/>
              <a:gd name="T83" fmla="*/ 85725 h 2016"/>
              <a:gd name="T84" fmla="*/ 0 w 1224"/>
              <a:gd name="T85" fmla="*/ 238125 h 2016"/>
              <a:gd name="T86" fmla="*/ 0 w 1224"/>
              <a:gd name="T87" fmla="*/ 390525 h 2016"/>
              <a:gd name="T88" fmla="*/ 0 w 1224"/>
              <a:gd name="T89" fmla="*/ 552450 h 2016"/>
              <a:gd name="T90" fmla="*/ 0 w 1224"/>
              <a:gd name="T91" fmla="*/ 704850 h 2016"/>
              <a:gd name="T92" fmla="*/ 0 w 1224"/>
              <a:gd name="T93" fmla="*/ 857250 h 2016"/>
              <a:gd name="T94" fmla="*/ 0 w 1224"/>
              <a:gd name="T95" fmla="*/ 1019175 h 2016"/>
              <a:gd name="T96" fmla="*/ 0 w 1224"/>
              <a:gd name="T97" fmla="*/ 1171575 h 2016"/>
              <a:gd name="T98" fmla="*/ 0 w 1224"/>
              <a:gd name="T99" fmla="*/ 1333500 h 2016"/>
              <a:gd name="T100" fmla="*/ 0 w 1224"/>
              <a:gd name="T101" fmla="*/ 1485900 h 2016"/>
              <a:gd name="T102" fmla="*/ 0 w 1224"/>
              <a:gd name="T103" fmla="*/ 1638300 h 2016"/>
              <a:gd name="T104" fmla="*/ 0 w 1224"/>
              <a:gd name="T105" fmla="*/ 1800225 h 2016"/>
              <a:gd name="T106" fmla="*/ 0 w 1224"/>
              <a:gd name="T107" fmla="*/ 1952625 h 20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224"/>
              <a:gd name="T163" fmla="*/ 0 h 2016"/>
              <a:gd name="T164" fmla="*/ 1224 w 1224"/>
              <a:gd name="T165" fmla="*/ 2016 h 201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224" h="2016">
                <a:moveTo>
                  <a:pt x="0" y="1230"/>
                </a:moveTo>
                <a:lnTo>
                  <a:pt x="36" y="1260"/>
                </a:lnTo>
                <a:lnTo>
                  <a:pt x="72" y="1290"/>
                </a:lnTo>
                <a:lnTo>
                  <a:pt x="108" y="1326"/>
                </a:lnTo>
                <a:lnTo>
                  <a:pt x="150" y="1356"/>
                </a:lnTo>
                <a:lnTo>
                  <a:pt x="186" y="1386"/>
                </a:lnTo>
                <a:lnTo>
                  <a:pt x="222" y="1416"/>
                </a:lnTo>
                <a:lnTo>
                  <a:pt x="264" y="1452"/>
                </a:lnTo>
                <a:lnTo>
                  <a:pt x="300" y="1482"/>
                </a:lnTo>
                <a:lnTo>
                  <a:pt x="336" y="1512"/>
                </a:lnTo>
                <a:lnTo>
                  <a:pt x="372" y="1542"/>
                </a:lnTo>
                <a:lnTo>
                  <a:pt x="414" y="1578"/>
                </a:lnTo>
                <a:lnTo>
                  <a:pt x="450" y="1608"/>
                </a:lnTo>
                <a:lnTo>
                  <a:pt x="486" y="1638"/>
                </a:lnTo>
                <a:lnTo>
                  <a:pt x="528" y="1668"/>
                </a:lnTo>
                <a:lnTo>
                  <a:pt x="564" y="1698"/>
                </a:lnTo>
                <a:lnTo>
                  <a:pt x="600" y="1734"/>
                </a:lnTo>
                <a:lnTo>
                  <a:pt x="642" y="1764"/>
                </a:lnTo>
                <a:lnTo>
                  <a:pt x="678" y="1794"/>
                </a:lnTo>
                <a:lnTo>
                  <a:pt x="714" y="1824"/>
                </a:lnTo>
                <a:lnTo>
                  <a:pt x="750" y="1860"/>
                </a:lnTo>
                <a:lnTo>
                  <a:pt x="792" y="1890"/>
                </a:lnTo>
                <a:lnTo>
                  <a:pt x="828" y="1920"/>
                </a:lnTo>
                <a:lnTo>
                  <a:pt x="864" y="1950"/>
                </a:lnTo>
                <a:lnTo>
                  <a:pt x="906" y="1986"/>
                </a:lnTo>
                <a:lnTo>
                  <a:pt x="942" y="2016"/>
                </a:lnTo>
                <a:lnTo>
                  <a:pt x="972" y="1974"/>
                </a:lnTo>
                <a:lnTo>
                  <a:pt x="1002" y="1938"/>
                </a:lnTo>
                <a:lnTo>
                  <a:pt x="1026" y="1896"/>
                </a:lnTo>
                <a:lnTo>
                  <a:pt x="1056" y="1854"/>
                </a:lnTo>
                <a:lnTo>
                  <a:pt x="1080" y="1812"/>
                </a:lnTo>
                <a:lnTo>
                  <a:pt x="1098" y="1770"/>
                </a:lnTo>
                <a:lnTo>
                  <a:pt x="1122" y="1728"/>
                </a:lnTo>
                <a:lnTo>
                  <a:pt x="1140" y="1680"/>
                </a:lnTo>
                <a:lnTo>
                  <a:pt x="1158" y="1632"/>
                </a:lnTo>
                <a:lnTo>
                  <a:pt x="1170" y="1590"/>
                </a:lnTo>
                <a:lnTo>
                  <a:pt x="1182" y="1542"/>
                </a:lnTo>
                <a:lnTo>
                  <a:pt x="1194" y="1494"/>
                </a:lnTo>
                <a:lnTo>
                  <a:pt x="1206" y="1446"/>
                </a:lnTo>
                <a:lnTo>
                  <a:pt x="1212" y="1398"/>
                </a:lnTo>
                <a:lnTo>
                  <a:pt x="1218" y="1350"/>
                </a:lnTo>
                <a:lnTo>
                  <a:pt x="1224" y="1302"/>
                </a:lnTo>
                <a:lnTo>
                  <a:pt x="1224" y="1254"/>
                </a:lnTo>
                <a:lnTo>
                  <a:pt x="1224" y="1206"/>
                </a:lnTo>
                <a:lnTo>
                  <a:pt x="1224" y="1152"/>
                </a:lnTo>
                <a:lnTo>
                  <a:pt x="1218" y="1104"/>
                </a:lnTo>
                <a:lnTo>
                  <a:pt x="1212" y="1056"/>
                </a:lnTo>
                <a:lnTo>
                  <a:pt x="1206" y="1008"/>
                </a:lnTo>
                <a:lnTo>
                  <a:pt x="1194" y="960"/>
                </a:lnTo>
                <a:lnTo>
                  <a:pt x="1182" y="912"/>
                </a:lnTo>
                <a:lnTo>
                  <a:pt x="1170" y="870"/>
                </a:lnTo>
                <a:lnTo>
                  <a:pt x="1158" y="822"/>
                </a:lnTo>
                <a:lnTo>
                  <a:pt x="1140" y="774"/>
                </a:lnTo>
                <a:lnTo>
                  <a:pt x="1116" y="732"/>
                </a:lnTo>
                <a:lnTo>
                  <a:pt x="1098" y="684"/>
                </a:lnTo>
                <a:lnTo>
                  <a:pt x="1074" y="642"/>
                </a:lnTo>
                <a:lnTo>
                  <a:pt x="1050" y="600"/>
                </a:lnTo>
                <a:lnTo>
                  <a:pt x="1026" y="558"/>
                </a:lnTo>
                <a:lnTo>
                  <a:pt x="996" y="516"/>
                </a:lnTo>
                <a:lnTo>
                  <a:pt x="972" y="480"/>
                </a:lnTo>
                <a:lnTo>
                  <a:pt x="936" y="444"/>
                </a:lnTo>
                <a:lnTo>
                  <a:pt x="906" y="402"/>
                </a:lnTo>
                <a:lnTo>
                  <a:pt x="876" y="372"/>
                </a:lnTo>
                <a:lnTo>
                  <a:pt x="840" y="336"/>
                </a:lnTo>
                <a:lnTo>
                  <a:pt x="804" y="300"/>
                </a:lnTo>
                <a:lnTo>
                  <a:pt x="762" y="270"/>
                </a:lnTo>
                <a:lnTo>
                  <a:pt x="726" y="240"/>
                </a:lnTo>
                <a:lnTo>
                  <a:pt x="684" y="216"/>
                </a:lnTo>
                <a:lnTo>
                  <a:pt x="648" y="186"/>
                </a:lnTo>
                <a:lnTo>
                  <a:pt x="606" y="162"/>
                </a:lnTo>
                <a:lnTo>
                  <a:pt x="558" y="138"/>
                </a:lnTo>
                <a:lnTo>
                  <a:pt x="516" y="120"/>
                </a:lnTo>
                <a:lnTo>
                  <a:pt x="474" y="96"/>
                </a:lnTo>
                <a:lnTo>
                  <a:pt x="426" y="78"/>
                </a:lnTo>
                <a:lnTo>
                  <a:pt x="378" y="66"/>
                </a:lnTo>
                <a:lnTo>
                  <a:pt x="336" y="48"/>
                </a:lnTo>
                <a:lnTo>
                  <a:pt x="288" y="36"/>
                </a:lnTo>
                <a:lnTo>
                  <a:pt x="240" y="24"/>
                </a:lnTo>
                <a:lnTo>
                  <a:pt x="192" y="18"/>
                </a:lnTo>
                <a:lnTo>
                  <a:pt x="144" y="12"/>
                </a:lnTo>
                <a:lnTo>
                  <a:pt x="96" y="6"/>
                </a:lnTo>
                <a:lnTo>
                  <a:pt x="48" y="0"/>
                </a:lnTo>
                <a:lnTo>
                  <a:pt x="0" y="0"/>
                </a:lnTo>
                <a:lnTo>
                  <a:pt x="0" y="54"/>
                </a:lnTo>
                <a:lnTo>
                  <a:pt x="0" y="102"/>
                </a:lnTo>
                <a:lnTo>
                  <a:pt x="0" y="150"/>
                </a:lnTo>
                <a:lnTo>
                  <a:pt x="0" y="198"/>
                </a:lnTo>
                <a:lnTo>
                  <a:pt x="0" y="246"/>
                </a:lnTo>
                <a:lnTo>
                  <a:pt x="0" y="294"/>
                </a:lnTo>
                <a:lnTo>
                  <a:pt x="0" y="348"/>
                </a:lnTo>
                <a:lnTo>
                  <a:pt x="0" y="396"/>
                </a:lnTo>
                <a:lnTo>
                  <a:pt x="0" y="444"/>
                </a:lnTo>
                <a:lnTo>
                  <a:pt x="0" y="492"/>
                </a:lnTo>
                <a:lnTo>
                  <a:pt x="0" y="540"/>
                </a:lnTo>
                <a:lnTo>
                  <a:pt x="0" y="594"/>
                </a:lnTo>
                <a:lnTo>
                  <a:pt x="0" y="642"/>
                </a:lnTo>
                <a:lnTo>
                  <a:pt x="0" y="690"/>
                </a:lnTo>
                <a:lnTo>
                  <a:pt x="0" y="738"/>
                </a:lnTo>
                <a:lnTo>
                  <a:pt x="0" y="786"/>
                </a:lnTo>
                <a:lnTo>
                  <a:pt x="0" y="840"/>
                </a:lnTo>
                <a:lnTo>
                  <a:pt x="0" y="888"/>
                </a:lnTo>
                <a:lnTo>
                  <a:pt x="0" y="936"/>
                </a:lnTo>
                <a:lnTo>
                  <a:pt x="0" y="984"/>
                </a:lnTo>
                <a:lnTo>
                  <a:pt x="0" y="1032"/>
                </a:lnTo>
                <a:lnTo>
                  <a:pt x="0" y="1080"/>
                </a:lnTo>
                <a:lnTo>
                  <a:pt x="0" y="1134"/>
                </a:lnTo>
                <a:lnTo>
                  <a:pt x="0" y="1182"/>
                </a:lnTo>
                <a:lnTo>
                  <a:pt x="0" y="1230"/>
                </a:lnTo>
                <a:close/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11277" name="Rectangle 24"/>
          <p:cNvSpPr>
            <a:spLocks noChangeArrowheads="1"/>
          </p:cNvSpPr>
          <p:nvPr/>
        </p:nvSpPr>
        <p:spPr bwMode="auto">
          <a:xfrm>
            <a:off x="5364163" y="1412875"/>
            <a:ext cx="18716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Fenyvesek  -  36 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00"/>
            </a:gs>
            <a:gs pos="50000">
              <a:srgbClr val="008000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sz="3600" b="1" smtClean="0">
                <a:solidFill>
                  <a:schemeClr val="bg1"/>
                </a:solidFill>
              </a:rPr>
              <a:t>Élőfakészlet (millió m</a:t>
            </a:r>
            <a:r>
              <a:rPr lang="hu-HU" altLang="hu-HU" sz="3600" b="1" baseline="30000" smtClean="0">
                <a:solidFill>
                  <a:schemeClr val="bg1"/>
                </a:solidFill>
              </a:rPr>
              <a:t>3</a:t>
            </a:r>
            <a:r>
              <a:rPr lang="hu-HU" altLang="hu-HU" sz="3600" b="1" smtClean="0">
                <a:solidFill>
                  <a:schemeClr val="bg1"/>
                </a:solidFill>
              </a:rPr>
              <a:t>) Natura 2000</a:t>
            </a:r>
            <a:endParaRPr lang="hu-HU" altLang="hu-HU" sz="3600" smtClean="0"/>
          </a:p>
        </p:txBody>
      </p:sp>
      <p:grpSp>
        <p:nvGrpSpPr>
          <p:cNvPr id="13315" name="Group 4"/>
          <p:cNvGrpSpPr>
            <a:grpSpLocks noChangeAspect="1"/>
          </p:cNvGrpSpPr>
          <p:nvPr/>
        </p:nvGrpSpPr>
        <p:grpSpPr bwMode="auto">
          <a:xfrm>
            <a:off x="611188" y="1484313"/>
            <a:ext cx="8321675" cy="5243512"/>
            <a:chOff x="35" y="114"/>
            <a:chExt cx="5968" cy="4155"/>
          </a:xfrm>
        </p:grpSpPr>
        <p:sp>
          <p:nvSpPr>
            <p:cNvPr id="13316" name="Rectangle 5"/>
            <p:cNvSpPr>
              <a:spLocks noChangeArrowheads="1"/>
            </p:cNvSpPr>
            <p:nvPr/>
          </p:nvSpPr>
          <p:spPr bwMode="auto">
            <a:xfrm>
              <a:off x="294" y="114"/>
              <a:ext cx="5184" cy="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17" name="Rectangle 7"/>
            <p:cNvSpPr>
              <a:spLocks noChangeArrowheads="1"/>
            </p:cNvSpPr>
            <p:nvPr/>
          </p:nvSpPr>
          <p:spPr bwMode="auto">
            <a:xfrm>
              <a:off x="570" y="156"/>
              <a:ext cx="3618" cy="3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18" name="Line 8"/>
            <p:cNvSpPr>
              <a:spLocks noChangeShapeType="1"/>
            </p:cNvSpPr>
            <p:nvPr/>
          </p:nvSpPr>
          <p:spPr bwMode="auto">
            <a:xfrm>
              <a:off x="570" y="3390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19" name="Line 9"/>
            <p:cNvSpPr>
              <a:spLocks noChangeShapeType="1"/>
            </p:cNvSpPr>
            <p:nvPr/>
          </p:nvSpPr>
          <p:spPr bwMode="auto">
            <a:xfrm>
              <a:off x="570" y="2412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0" name="Line 10"/>
            <p:cNvSpPr>
              <a:spLocks noChangeShapeType="1"/>
            </p:cNvSpPr>
            <p:nvPr/>
          </p:nvSpPr>
          <p:spPr bwMode="auto">
            <a:xfrm>
              <a:off x="570" y="1428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1" name="Line 11"/>
            <p:cNvSpPr>
              <a:spLocks noChangeShapeType="1"/>
            </p:cNvSpPr>
            <p:nvPr/>
          </p:nvSpPr>
          <p:spPr bwMode="auto">
            <a:xfrm>
              <a:off x="570" y="444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2" name="Line 12"/>
            <p:cNvSpPr>
              <a:spLocks noChangeShapeType="1"/>
            </p:cNvSpPr>
            <p:nvPr/>
          </p:nvSpPr>
          <p:spPr bwMode="auto">
            <a:xfrm flipV="1">
              <a:off x="1080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3" name="Line 13"/>
            <p:cNvSpPr>
              <a:spLocks noChangeShapeType="1"/>
            </p:cNvSpPr>
            <p:nvPr/>
          </p:nvSpPr>
          <p:spPr bwMode="auto">
            <a:xfrm flipV="1">
              <a:off x="2022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4" name="Line 14"/>
            <p:cNvSpPr>
              <a:spLocks noChangeShapeType="1"/>
            </p:cNvSpPr>
            <p:nvPr/>
          </p:nvSpPr>
          <p:spPr bwMode="auto">
            <a:xfrm flipV="1">
              <a:off x="2970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5" name="Line 15"/>
            <p:cNvSpPr>
              <a:spLocks noChangeShapeType="1"/>
            </p:cNvSpPr>
            <p:nvPr/>
          </p:nvSpPr>
          <p:spPr bwMode="auto">
            <a:xfrm flipV="1">
              <a:off x="3912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6" name="Line 16"/>
            <p:cNvSpPr>
              <a:spLocks noChangeShapeType="1"/>
            </p:cNvSpPr>
            <p:nvPr/>
          </p:nvSpPr>
          <p:spPr bwMode="auto">
            <a:xfrm>
              <a:off x="570" y="3882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7" name="Line 17"/>
            <p:cNvSpPr>
              <a:spLocks noChangeShapeType="1"/>
            </p:cNvSpPr>
            <p:nvPr/>
          </p:nvSpPr>
          <p:spPr bwMode="auto">
            <a:xfrm>
              <a:off x="570" y="2898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8" name="Line 18"/>
            <p:cNvSpPr>
              <a:spLocks noChangeShapeType="1"/>
            </p:cNvSpPr>
            <p:nvPr/>
          </p:nvSpPr>
          <p:spPr bwMode="auto">
            <a:xfrm>
              <a:off x="570" y="1920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29" name="Line 19"/>
            <p:cNvSpPr>
              <a:spLocks noChangeShapeType="1"/>
            </p:cNvSpPr>
            <p:nvPr/>
          </p:nvSpPr>
          <p:spPr bwMode="auto">
            <a:xfrm>
              <a:off x="570" y="936"/>
              <a:ext cx="361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30" name="Line 20"/>
            <p:cNvSpPr>
              <a:spLocks noChangeShapeType="1"/>
            </p:cNvSpPr>
            <p:nvPr/>
          </p:nvSpPr>
          <p:spPr bwMode="auto">
            <a:xfrm flipV="1">
              <a:off x="606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31" name="Line 21"/>
            <p:cNvSpPr>
              <a:spLocks noChangeShapeType="1"/>
            </p:cNvSpPr>
            <p:nvPr/>
          </p:nvSpPr>
          <p:spPr bwMode="auto">
            <a:xfrm flipV="1">
              <a:off x="1548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32" name="Line 22"/>
            <p:cNvSpPr>
              <a:spLocks noChangeShapeType="1"/>
            </p:cNvSpPr>
            <p:nvPr/>
          </p:nvSpPr>
          <p:spPr bwMode="auto">
            <a:xfrm flipV="1">
              <a:off x="2496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33" name="Line 23"/>
            <p:cNvSpPr>
              <a:spLocks noChangeShapeType="1"/>
            </p:cNvSpPr>
            <p:nvPr/>
          </p:nvSpPr>
          <p:spPr bwMode="auto">
            <a:xfrm flipV="1">
              <a:off x="3444" y="156"/>
              <a:ext cx="1" cy="3906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34" name="Rectangle 24"/>
            <p:cNvSpPr>
              <a:spLocks noChangeArrowheads="1"/>
            </p:cNvSpPr>
            <p:nvPr/>
          </p:nvSpPr>
          <p:spPr bwMode="auto">
            <a:xfrm>
              <a:off x="732" y="1914"/>
              <a:ext cx="216" cy="115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35" name="Rectangle 25"/>
            <p:cNvSpPr>
              <a:spLocks noChangeArrowheads="1"/>
            </p:cNvSpPr>
            <p:nvPr/>
          </p:nvSpPr>
          <p:spPr bwMode="auto">
            <a:xfrm>
              <a:off x="972" y="1806"/>
              <a:ext cx="210" cy="122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36" name="Rectangle 26"/>
            <p:cNvSpPr>
              <a:spLocks noChangeArrowheads="1"/>
            </p:cNvSpPr>
            <p:nvPr/>
          </p:nvSpPr>
          <p:spPr bwMode="auto">
            <a:xfrm>
              <a:off x="1206" y="1740"/>
              <a:ext cx="216" cy="126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37" name="Rectangle 27"/>
            <p:cNvSpPr>
              <a:spLocks noChangeArrowheads="1"/>
            </p:cNvSpPr>
            <p:nvPr/>
          </p:nvSpPr>
          <p:spPr bwMode="auto">
            <a:xfrm>
              <a:off x="1446" y="1626"/>
              <a:ext cx="210" cy="133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38" name="Rectangle 28"/>
            <p:cNvSpPr>
              <a:spLocks noChangeArrowheads="1"/>
            </p:cNvSpPr>
            <p:nvPr/>
          </p:nvSpPr>
          <p:spPr bwMode="auto">
            <a:xfrm>
              <a:off x="1680" y="1518"/>
              <a:ext cx="216" cy="139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39" name="Rectangle 29"/>
            <p:cNvSpPr>
              <a:spLocks noChangeArrowheads="1"/>
            </p:cNvSpPr>
            <p:nvPr/>
          </p:nvSpPr>
          <p:spPr bwMode="auto">
            <a:xfrm>
              <a:off x="1914" y="1404"/>
              <a:ext cx="216" cy="146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0" name="Rectangle 30"/>
            <p:cNvSpPr>
              <a:spLocks noChangeArrowheads="1"/>
            </p:cNvSpPr>
            <p:nvPr/>
          </p:nvSpPr>
          <p:spPr bwMode="auto">
            <a:xfrm>
              <a:off x="2154" y="1290"/>
              <a:ext cx="210" cy="154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1" name="Rectangle 31"/>
            <p:cNvSpPr>
              <a:spLocks noChangeArrowheads="1"/>
            </p:cNvSpPr>
            <p:nvPr/>
          </p:nvSpPr>
          <p:spPr bwMode="auto">
            <a:xfrm>
              <a:off x="2388" y="1170"/>
              <a:ext cx="216" cy="161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2" name="Rectangle 32"/>
            <p:cNvSpPr>
              <a:spLocks noChangeArrowheads="1"/>
            </p:cNvSpPr>
            <p:nvPr/>
          </p:nvSpPr>
          <p:spPr bwMode="auto">
            <a:xfrm>
              <a:off x="2628" y="1026"/>
              <a:ext cx="210" cy="171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3" name="Rectangle 33"/>
            <p:cNvSpPr>
              <a:spLocks noChangeArrowheads="1"/>
            </p:cNvSpPr>
            <p:nvPr/>
          </p:nvSpPr>
          <p:spPr bwMode="auto">
            <a:xfrm>
              <a:off x="2862" y="906"/>
              <a:ext cx="216" cy="178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4" name="Rectangle 34"/>
            <p:cNvSpPr>
              <a:spLocks noChangeArrowheads="1"/>
            </p:cNvSpPr>
            <p:nvPr/>
          </p:nvSpPr>
          <p:spPr bwMode="auto">
            <a:xfrm>
              <a:off x="3102" y="756"/>
              <a:ext cx="210" cy="188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5" name="Rectangle 35"/>
            <p:cNvSpPr>
              <a:spLocks noChangeArrowheads="1"/>
            </p:cNvSpPr>
            <p:nvPr/>
          </p:nvSpPr>
          <p:spPr bwMode="auto">
            <a:xfrm>
              <a:off x="3336" y="618"/>
              <a:ext cx="210" cy="195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6" name="Rectangle 36"/>
            <p:cNvSpPr>
              <a:spLocks noChangeArrowheads="1"/>
            </p:cNvSpPr>
            <p:nvPr/>
          </p:nvSpPr>
          <p:spPr bwMode="auto">
            <a:xfrm>
              <a:off x="3570" y="456"/>
              <a:ext cx="216" cy="20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7" name="Rectangle 37"/>
            <p:cNvSpPr>
              <a:spLocks noChangeArrowheads="1"/>
            </p:cNvSpPr>
            <p:nvPr/>
          </p:nvSpPr>
          <p:spPr bwMode="auto">
            <a:xfrm>
              <a:off x="3810" y="330"/>
              <a:ext cx="210" cy="210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8" name="Rectangle 38"/>
            <p:cNvSpPr>
              <a:spLocks noChangeArrowheads="1"/>
            </p:cNvSpPr>
            <p:nvPr/>
          </p:nvSpPr>
          <p:spPr bwMode="auto">
            <a:xfrm>
              <a:off x="732" y="3072"/>
              <a:ext cx="216" cy="81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49" name="Rectangle 39"/>
            <p:cNvSpPr>
              <a:spLocks noChangeArrowheads="1"/>
            </p:cNvSpPr>
            <p:nvPr/>
          </p:nvSpPr>
          <p:spPr bwMode="auto">
            <a:xfrm>
              <a:off x="972" y="3030"/>
              <a:ext cx="210" cy="8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0" name="Rectangle 40"/>
            <p:cNvSpPr>
              <a:spLocks noChangeArrowheads="1"/>
            </p:cNvSpPr>
            <p:nvPr/>
          </p:nvSpPr>
          <p:spPr bwMode="auto">
            <a:xfrm>
              <a:off x="1206" y="3006"/>
              <a:ext cx="216" cy="87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1" name="Rectangle 41"/>
            <p:cNvSpPr>
              <a:spLocks noChangeArrowheads="1"/>
            </p:cNvSpPr>
            <p:nvPr/>
          </p:nvSpPr>
          <p:spPr bwMode="auto">
            <a:xfrm>
              <a:off x="1446" y="2958"/>
              <a:ext cx="210" cy="92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2" name="Rectangle 42"/>
            <p:cNvSpPr>
              <a:spLocks noChangeArrowheads="1"/>
            </p:cNvSpPr>
            <p:nvPr/>
          </p:nvSpPr>
          <p:spPr bwMode="auto">
            <a:xfrm>
              <a:off x="1680" y="2916"/>
              <a:ext cx="216" cy="96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3" name="Rectangle 43"/>
            <p:cNvSpPr>
              <a:spLocks noChangeArrowheads="1"/>
            </p:cNvSpPr>
            <p:nvPr/>
          </p:nvSpPr>
          <p:spPr bwMode="auto">
            <a:xfrm>
              <a:off x="1914" y="2868"/>
              <a:ext cx="216" cy="101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4" name="Rectangle 44"/>
            <p:cNvSpPr>
              <a:spLocks noChangeArrowheads="1"/>
            </p:cNvSpPr>
            <p:nvPr/>
          </p:nvSpPr>
          <p:spPr bwMode="auto">
            <a:xfrm>
              <a:off x="2154" y="2832"/>
              <a:ext cx="210" cy="105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5" name="Rectangle 45"/>
            <p:cNvSpPr>
              <a:spLocks noChangeArrowheads="1"/>
            </p:cNvSpPr>
            <p:nvPr/>
          </p:nvSpPr>
          <p:spPr bwMode="auto">
            <a:xfrm>
              <a:off x="2388" y="2784"/>
              <a:ext cx="216" cy="109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6" name="Rectangle 46"/>
            <p:cNvSpPr>
              <a:spLocks noChangeArrowheads="1"/>
            </p:cNvSpPr>
            <p:nvPr/>
          </p:nvSpPr>
          <p:spPr bwMode="auto">
            <a:xfrm>
              <a:off x="2628" y="2736"/>
              <a:ext cx="210" cy="114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7" name="Rectangle 47"/>
            <p:cNvSpPr>
              <a:spLocks noChangeArrowheads="1"/>
            </p:cNvSpPr>
            <p:nvPr/>
          </p:nvSpPr>
          <p:spPr bwMode="auto">
            <a:xfrm>
              <a:off x="2862" y="2694"/>
              <a:ext cx="216" cy="118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8" name="Rectangle 48"/>
            <p:cNvSpPr>
              <a:spLocks noChangeArrowheads="1"/>
            </p:cNvSpPr>
            <p:nvPr/>
          </p:nvSpPr>
          <p:spPr bwMode="auto">
            <a:xfrm>
              <a:off x="3102" y="2640"/>
              <a:ext cx="210" cy="124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59" name="Rectangle 49"/>
            <p:cNvSpPr>
              <a:spLocks noChangeArrowheads="1"/>
            </p:cNvSpPr>
            <p:nvPr/>
          </p:nvSpPr>
          <p:spPr bwMode="auto">
            <a:xfrm>
              <a:off x="3336" y="2574"/>
              <a:ext cx="210" cy="130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60" name="Rectangle 50"/>
            <p:cNvSpPr>
              <a:spLocks noChangeArrowheads="1"/>
            </p:cNvSpPr>
            <p:nvPr/>
          </p:nvSpPr>
          <p:spPr bwMode="auto">
            <a:xfrm>
              <a:off x="3570" y="2496"/>
              <a:ext cx="216" cy="138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61" name="Rectangle 51"/>
            <p:cNvSpPr>
              <a:spLocks noChangeArrowheads="1"/>
            </p:cNvSpPr>
            <p:nvPr/>
          </p:nvSpPr>
          <p:spPr bwMode="auto">
            <a:xfrm>
              <a:off x="3810" y="2430"/>
              <a:ext cx="210" cy="14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62" name="Rectangle 54"/>
            <p:cNvSpPr>
              <a:spLocks noChangeArrowheads="1"/>
            </p:cNvSpPr>
            <p:nvPr/>
          </p:nvSpPr>
          <p:spPr bwMode="auto">
            <a:xfrm>
              <a:off x="750" y="2406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5,9</a:t>
              </a:r>
              <a:endParaRPr lang="hu-HU" altLang="hu-HU" b="1"/>
            </a:p>
          </p:txBody>
        </p:sp>
        <p:sp>
          <p:nvSpPr>
            <p:cNvPr id="13363" name="Rectangle 57"/>
            <p:cNvSpPr>
              <a:spLocks noChangeArrowheads="1"/>
            </p:cNvSpPr>
            <p:nvPr/>
          </p:nvSpPr>
          <p:spPr bwMode="auto">
            <a:xfrm>
              <a:off x="990" y="233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6,2</a:t>
              </a:r>
              <a:endParaRPr lang="hu-HU" altLang="hu-HU" b="1"/>
            </a:p>
          </p:txBody>
        </p:sp>
        <p:sp>
          <p:nvSpPr>
            <p:cNvPr id="13364" name="Rectangle 60"/>
            <p:cNvSpPr>
              <a:spLocks noChangeArrowheads="1"/>
            </p:cNvSpPr>
            <p:nvPr/>
          </p:nvSpPr>
          <p:spPr bwMode="auto">
            <a:xfrm>
              <a:off x="1224" y="2286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6,4</a:t>
              </a:r>
              <a:endParaRPr lang="hu-HU" altLang="hu-HU" b="1"/>
            </a:p>
          </p:txBody>
        </p:sp>
        <p:sp>
          <p:nvSpPr>
            <p:cNvPr id="13365" name="Rectangle 63"/>
            <p:cNvSpPr>
              <a:spLocks noChangeArrowheads="1"/>
            </p:cNvSpPr>
            <p:nvPr/>
          </p:nvSpPr>
          <p:spPr bwMode="auto">
            <a:xfrm>
              <a:off x="1458" y="2208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6,8</a:t>
              </a:r>
              <a:endParaRPr lang="hu-HU" altLang="hu-HU" b="1"/>
            </a:p>
          </p:txBody>
        </p:sp>
        <p:sp>
          <p:nvSpPr>
            <p:cNvPr id="13366" name="Rectangle 66"/>
            <p:cNvSpPr>
              <a:spLocks noChangeArrowheads="1"/>
            </p:cNvSpPr>
            <p:nvPr/>
          </p:nvSpPr>
          <p:spPr bwMode="auto">
            <a:xfrm>
              <a:off x="1698" y="2130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7,1</a:t>
              </a:r>
              <a:endParaRPr lang="hu-HU" altLang="hu-HU" b="1"/>
            </a:p>
          </p:txBody>
        </p:sp>
        <p:sp>
          <p:nvSpPr>
            <p:cNvPr id="13367" name="Rectangle 69"/>
            <p:cNvSpPr>
              <a:spLocks noChangeArrowheads="1"/>
            </p:cNvSpPr>
            <p:nvPr/>
          </p:nvSpPr>
          <p:spPr bwMode="auto">
            <a:xfrm>
              <a:off x="1932" y="2052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7,5</a:t>
              </a:r>
              <a:endParaRPr lang="hu-HU" altLang="hu-HU" b="1"/>
            </a:p>
          </p:txBody>
        </p:sp>
        <p:sp>
          <p:nvSpPr>
            <p:cNvPr id="13368" name="Rectangle 72"/>
            <p:cNvSpPr>
              <a:spLocks noChangeArrowheads="1"/>
            </p:cNvSpPr>
            <p:nvPr/>
          </p:nvSpPr>
          <p:spPr bwMode="auto">
            <a:xfrm>
              <a:off x="2172" y="197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7,9</a:t>
              </a:r>
              <a:endParaRPr lang="hu-HU" altLang="hu-HU" b="1"/>
            </a:p>
          </p:txBody>
        </p:sp>
        <p:sp>
          <p:nvSpPr>
            <p:cNvPr id="13369" name="Rectangle 75"/>
            <p:cNvSpPr>
              <a:spLocks noChangeArrowheads="1"/>
            </p:cNvSpPr>
            <p:nvPr/>
          </p:nvSpPr>
          <p:spPr bwMode="auto">
            <a:xfrm>
              <a:off x="2406" y="1890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8,2</a:t>
              </a:r>
              <a:endParaRPr lang="hu-HU" altLang="hu-HU" b="1"/>
            </a:p>
          </p:txBody>
        </p:sp>
        <p:sp>
          <p:nvSpPr>
            <p:cNvPr id="13370" name="Rectangle 78"/>
            <p:cNvSpPr>
              <a:spLocks noChangeArrowheads="1"/>
            </p:cNvSpPr>
            <p:nvPr/>
          </p:nvSpPr>
          <p:spPr bwMode="auto">
            <a:xfrm>
              <a:off x="2640" y="179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8,7</a:t>
              </a:r>
              <a:endParaRPr lang="hu-HU" altLang="hu-HU" b="1"/>
            </a:p>
          </p:txBody>
        </p:sp>
        <p:sp>
          <p:nvSpPr>
            <p:cNvPr id="13371" name="Rectangle 81"/>
            <p:cNvSpPr>
              <a:spLocks noChangeArrowheads="1"/>
            </p:cNvSpPr>
            <p:nvPr/>
          </p:nvSpPr>
          <p:spPr bwMode="auto">
            <a:xfrm>
              <a:off x="2880" y="1716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9,1</a:t>
              </a:r>
              <a:endParaRPr lang="hu-HU" altLang="hu-HU" b="1"/>
            </a:p>
          </p:txBody>
        </p:sp>
        <p:sp>
          <p:nvSpPr>
            <p:cNvPr id="13372" name="Rectangle 84"/>
            <p:cNvSpPr>
              <a:spLocks noChangeArrowheads="1"/>
            </p:cNvSpPr>
            <p:nvPr/>
          </p:nvSpPr>
          <p:spPr bwMode="auto">
            <a:xfrm>
              <a:off x="3102" y="161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 9,6</a:t>
              </a:r>
              <a:endParaRPr lang="hu-HU" altLang="hu-HU" b="1"/>
            </a:p>
          </p:txBody>
        </p:sp>
        <p:sp>
          <p:nvSpPr>
            <p:cNvPr id="13373" name="Rectangle 87"/>
            <p:cNvSpPr>
              <a:spLocks noChangeArrowheads="1"/>
            </p:cNvSpPr>
            <p:nvPr/>
          </p:nvSpPr>
          <p:spPr bwMode="auto">
            <a:xfrm>
              <a:off x="3330" y="151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10,0</a:t>
              </a:r>
              <a:endParaRPr lang="hu-HU" altLang="hu-HU" b="1"/>
            </a:p>
          </p:txBody>
        </p:sp>
        <p:sp>
          <p:nvSpPr>
            <p:cNvPr id="13374" name="Rectangle 90"/>
            <p:cNvSpPr>
              <a:spLocks noChangeArrowheads="1"/>
            </p:cNvSpPr>
            <p:nvPr/>
          </p:nvSpPr>
          <p:spPr bwMode="auto">
            <a:xfrm>
              <a:off x="3564" y="139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10,4</a:t>
              </a:r>
              <a:endParaRPr lang="hu-HU" altLang="hu-HU" b="1"/>
            </a:p>
          </p:txBody>
        </p:sp>
        <p:sp>
          <p:nvSpPr>
            <p:cNvPr id="13375" name="Rectangle 93"/>
            <p:cNvSpPr>
              <a:spLocks noChangeArrowheads="1"/>
            </p:cNvSpPr>
            <p:nvPr/>
          </p:nvSpPr>
          <p:spPr bwMode="auto">
            <a:xfrm>
              <a:off x="3798" y="1296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10,7</a:t>
              </a:r>
              <a:endParaRPr lang="hu-HU" altLang="hu-HU" b="1"/>
            </a:p>
          </p:txBody>
        </p:sp>
        <p:sp>
          <p:nvSpPr>
            <p:cNvPr id="13376" name="Rectangle 96"/>
            <p:cNvSpPr>
              <a:spLocks noChangeArrowheads="1"/>
            </p:cNvSpPr>
            <p:nvPr/>
          </p:nvSpPr>
          <p:spPr bwMode="auto">
            <a:xfrm>
              <a:off x="738" y="3390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4,1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77" name="Rectangle 99"/>
            <p:cNvSpPr>
              <a:spLocks noChangeArrowheads="1"/>
            </p:cNvSpPr>
            <p:nvPr/>
          </p:nvSpPr>
          <p:spPr bwMode="auto">
            <a:xfrm>
              <a:off x="978" y="3372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4,3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78" name="Rectangle 102"/>
            <p:cNvSpPr>
              <a:spLocks noChangeArrowheads="1"/>
            </p:cNvSpPr>
            <p:nvPr/>
          </p:nvSpPr>
          <p:spPr bwMode="auto">
            <a:xfrm>
              <a:off x="1212" y="3360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4,5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79" name="Rectangle 105"/>
            <p:cNvSpPr>
              <a:spLocks noChangeArrowheads="1"/>
            </p:cNvSpPr>
            <p:nvPr/>
          </p:nvSpPr>
          <p:spPr bwMode="auto">
            <a:xfrm>
              <a:off x="1446" y="3336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4,7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0" name="Rectangle 108"/>
            <p:cNvSpPr>
              <a:spLocks noChangeArrowheads="1"/>
            </p:cNvSpPr>
            <p:nvPr/>
          </p:nvSpPr>
          <p:spPr bwMode="auto">
            <a:xfrm>
              <a:off x="1686" y="3312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4,9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1" name="Rectangle 111"/>
            <p:cNvSpPr>
              <a:spLocks noChangeArrowheads="1"/>
            </p:cNvSpPr>
            <p:nvPr/>
          </p:nvSpPr>
          <p:spPr bwMode="auto">
            <a:xfrm>
              <a:off x="1920" y="3288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5,2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2" name="Rectangle 114"/>
            <p:cNvSpPr>
              <a:spLocks noChangeArrowheads="1"/>
            </p:cNvSpPr>
            <p:nvPr/>
          </p:nvSpPr>
          <p:spPr bwMode="auto">
            <a:xfrm>
              <a:off x="2160" y="3270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5,3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3" name="Rectangle 117"/>
            <p:cNvSpPr>
              <a:spLocks noChangeArrowheads="1"/>
            </p:cNvSpPr>
            <p:nvPr/>
          </p:nvSpPr>
          <p:spPr bwMode="auto">
            <a:xfrm>
              <a:off x="2394" y="3246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5,6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4" name="Rectangle 120"/>
            <p:cNvSpPr>
              <a:spLocks noChangeArrowheads="1"/>
            </p:cNvSpPr>
            <p:nvPr/>
          </p:nvSpPr>
          <p:spPr bwMode="auto">
            <a:xfrm>
              <a:off x="2628" y="3222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5,8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5" name="Rectangle 123"/>
            <p:cNvSpPr>
              <a:spLocks noChangeArrowheads="1"/>
            </p:cNvSpPr>
            <p:nvPr/>
          </p:nvSpPr>
          <p:spPr bwMode="auto">
            <a:xfrm>
              <a:off x="2868" y="320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6,0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6" name="Rectangle 126"/>
            <p:cNvSpPr>
              <a:spLocks noChangeArrowheads="1"/>
            </p:cNvSpPr>
            <p:nvPr/>
          </p:nvSpPr>
          <p:spPr bwMode="auto">
            <a:xfrm>
              <a:off x="3102" y="317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6,3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7" name="Rectangle 129"/>
            <p:cNvSpPr>
              <a:spLocks noChangeArrowheads="1"/>
            </p:cNvSpPr>
            <p:nvPr/>
          </p:nvSpPr>
          <p:spPr bwMode="auto">
            <a:xfrm>
              <a:off x="3342" y="3144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6,7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8" name="Rectangle 132"/>
            <p:cNvSpPr>
              <a:spLocks noChangeArrowheads="1"/>
            </p:cNvSpPr>
            <p:nvPr/>
          </p:nvSpPr>
          <p:spPr bwMode="auto">
            <a:xfrm>
              <a:off x="3576" y="3102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7,0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89" name="Rectangle 135"/>
            <p:cNvSpPr>
              <a:spLocks noChangeArrowheads="1"/>
            </p:cNvSpPr>
            <p:nvPr/>
          </p:nvSpPr>
          <p:spPr bwMode="auto">
            <a:xfrm>
              <a:off x="3810" y="3072"/>
              <a:ext cx="14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 7,4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13390" name="Rectangle 136"/>
            <p:cNvSpPr>
              <a:spLocks noChangeArrowheads="1"/>
            </p:cNvSpPr>
            <p:nvPr/>
          </p:nvSpPr>
          <p:spPr bwMode="auto">
            <a:xfrm>
              <a:off x="570" y="156"/>
              <a:ext cx="3618" cy="3906"/>
            </a:xfrm>
            <a:prstGeom prst="rect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391" name="Rectangle 137"/>
            <p:cNvSpPr>
              <a:spLocks noChangeArrowheads="1"/>
            </p:cNvSpPr>
            <p:nvPr/>
          </p:nvSpPr>
          <p:spPr bwMode="auto">
            <a:xfrm>
              <a:off x="456" y="3852"/>
              <a:ext cx="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0</a:t>
              </a:r>
              <a:endParaRPr lang="hu-HU" altLang="hu-HU" sz="1400"/>
            </a:p>
          </p:txBody>
        </p:sp>
        <p:sp>
          <p:nvSpPr>
            <p:cNvPr id="13392" name="Rectangle 138"/>
            <p:cNvSpPr>
              <a:spLocks noChangeArrowheads="1"/>
            </p:cNvSpPr>
            <p:nvPr/>
          </p:nvSpPr>
          <p:spPr bwMode="auto">
            <a:xfrm>
              <a:off x="456" y="2868"/>
              <a:ext cx="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5</a:t>
              </a:r>
              <a:endParaRPr lang="hu-HU" altLang="hu-HU" sz="1400"/>
            </a:p>
          </p:txBody>
        </p:sp>
        <p:sp>
          <p:nvSpPr>
            <p:cNvPr id="13393" name="Rectangle 139"/>
            <p:cNvSpPr>
              <a:spLocks noChangeArrowheads="1"/>
            </p:cNvSpPr>
            <p:nvPr/>
          </p:nvSpPr>
          <p:spPr bwMode="auto">
            <a:xfrm>
              <a:off x="420" y="1890"/>
              <a:ext cx="184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10</a:t>
              </a:r>
              <a:endParaRPr lang="hu-HU" altLang="hu-HU" sz="1400"/>
            </a:p>
          </p:txBody>
        </p:sp>
        <p:sp>
          <p:nvSpPr>
            <p:cNvPr id="13394" name="Rectangle 140"/>
            <p:cNvSpPr>
              <a:spLocks noChangeArrowheads="1"/>
            </p:cNvSpPr>
            <p:nvPr/>
          </p:nvSpPr>
          <p:spPr bwMode="auto">
            <a:xfrm>
              <a:off x="420" y="906"/>
              <a:ext cx="184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15</a:t>
              </a:r>
              <a:endParaRPr lang="hu-HU" altLang="hu-HU" sz="1400"/>
            </a:p>
          </p:txBody>
        </p:sp>
        <p:sp>
          <p:nvSpPr>
            <p:cNvPr id="13395" name="Line 141"/>
            <p:cNvSpPr>
              <a:spLocks noChangeShapeType="1"/>
            </p:cNvSpPr>
            <p:nvPr/>
          </p:nvSpPr>
          <p:spPr bwMode="auto">
            <a:xfrm>
              <a:off x="546" y="3882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96" name="Line 142"/>
            <p:cNvSpPr>
              <a:spLocks noChangeShapeType="1"/>
            </p:cNvSpPr>
            <p:nvPr/>
          </p:nvSpPr>
          <p:spPr bwMode="auto">
            <a:xfrm>
              <a:off x="546" y="2898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97" name="Line 143"/>
            <p:cNvSpPr>
              <a:spLocks noChangeShapeType="1"/>
            </p:cNvSpPr>
            <p:nvPr/>
          </p:nvSpPr>
          <p:spPr bwMode="auto">
            <a:xfrm>
              <a:off x="546" y="1920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98" name="Line 144"/>
            <p:cNvSpPr>
              <a:spLocks noChangeShapeType="1"/>
            </p:cNvSpPr>
            <p:nvPr/>
          </p:nvSpPr>
          <p:spPr bwMode="auto">
            <a:xfrm>
              <a:off x="546" y="936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399" name="Line 145"/>
            <p:cNvSpPr>
              <a:spLocks noChangeShapeType="1"/>
            </p:cNvSpPr>
            <p:nvPr/>
          </p:nvSpPr>
          <p:spPr bwMode="auto">
            <a:xfrm flipV="1">
              <a:off x="606" y="406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400" name="Line 146"/>
            <p:cNvSpPr>
              <a:spLocks noChangeShapeType="1"/>
            </p:cNvSpPr>
            <p:nvPr/>
          </p:nvSpPr>
          <p:spPr bwMode="auto">
            <a:xfrm flipV="1">
              <a:off x="1548" y="406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401" name="Line 147"/>
            <p:cNvSpPr>
              <a:spLocks noChangeShapeType="1"/>
            </p:cNvSpPr>
            <p:nvPr/>
          </p:nvSpPr>
          <p:spPr bwMode="auto">
            <a:xfrm flipV="1">
              <a:off x="2496" y="406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402" name="Line 148"/>
            <p:cNvSpPr>
              <a:spLocks noChangeShapeType="1"/>
            </p:cNvSpPr>
            <p:nvPr/>
          </p:nvSpPr>
          <p:spPr bwMode="auto">
            <a:xfrm flipV="1">
              <a:off x="3444" y="406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3403" name="Rectangle 149"/>
            <p:cNvSpPr>
              <a:spLocks noChangeArrowheads="1"/>
            </p:cNvSpPr>
            <p:nvPr/>
          </p:nvSpPr>
          <p:spPr bwMode="auto">
            <a:xfrm>
              <a:off x="510" y="4098"/>
              <a:ext cx="352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2008</a:t>
              </a:r>
              <a:endParaRPr lang="hu-HU" altLang="hu-HU" sz="1400"/>
            </a:p>
          </p:txBody>
        </p:sp>
        <p:sp>
          <p:nvSpPr>
            <p:cNvPr id="13404" name="Rectangle 150"/>
            <p:cNvSpPr>
              <a:spLocks noChangeArrowheads="1"/>
            </p:cNvSpPr>
            <p:nvPr/>
          </p:nvSpPr>
          <p:spPr bwMode="auto">
            <a:xfrm>
              <a:off x="1452" y="4098"/>
              <a:ext cx="340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2012</a:t>
              </a:r>
              <a:endParaRPr lang="hu-HU" altLang="hu-HU" sz="1400"/>
            </a:p>
          </p:txBody>
        </p:sp>
        <p:sp>
          <p:nvSpPr>
            <p:cNvPr id="13405" name="Rectangle 151"/>
            <p:cNvSpPr>
              <a:spLocks noChangeArrowheads="1"/>
            </p:cNvSpPr>
            <p:nvPr/>
          </p:nvSpPr>
          <p:spPr bwMode="auto">
            <a:xfrm>
              <a:off x="2400" y="4098"/>
              <a:ext cx="321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2016</a:t>
              </a:r>
              <a:endParaRPr lang="hu-HU" altLang="hu-HU" sz="1400"/>
            </a:p>
          </p:txBody>
        </p:sp>
        <p:sp>
          <p:nvSpPr>
            <p:cNvPr id="13406" name="Rectangle 152"/>
            <p:cNvSpPr>
              <a:spLocks noChangeArrowheads="1"/>
            </p:cNvSpPr>
            <p:nvPr/>
          </p:nvSpPr>
          <p:spPr bwMode="auto">
            <a:xfrm>
              <a:off x="3348" y="4098"/>
              <a:ext cx="302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2020</a:t>
              </a:r>
              <a:endParaRPr lang="hu-HU" altLang="hu-HU" sz="1400"/>
            </a:p>
          </p:txBody>
        </p:sp>
        <p:sp>
          <p:nvSpPr>
            <p:cNvPr id="13407" name="Rectangle 153"/>
            <p:cNvSpPr>
              <a:spLocks noChangeArrowheads="1"/>
            </p:cNvSpPr>
            <p:nvPr/>
          </p:nvSpPr>
          <p:spPr bwMode="auto">
            <a:xfrm rot="-5400000">
              <a:off x="-892" y="1555"/>
              <a:ext cx="2053" cy="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Fatérfogat (millió m</a:t>
              </a:r>
              <a:r>
                <a:rPr lang="hu-HU" altLang="hu-HU" baseline="30000">
                  <a:solidFill>
                    <a:srgbClr val="000000"/>
                  </a:solidFill>
                </a:rPr>
                <a:t>3</a:t>
              </a:r>
              <a:r>
                <a:rPr lang="hu-HU" altLang="hu-HU">
                  <a:solidFill>
                    <a:srgbClr val="000000"/>
                  </a:solidFill>
                </a:rPr>
                <a:t>)</a:t>
              </a:r>
              <a:endParaRPr lang="hu-HU" altLang="hu-HU"/>
            </a:p>
          </p:txBody>
        </p:sp>
        <p:sp>
          <p:nvSpPr>
            <p:cNvPr id="13408" name="Rectangle 156"/>
            <p:cNvSpPr>
              <a:spLocks noChangeArrowheads="1"/>
            </p:cNvSpPr>
            <p:nvPr/>
          </p:nvSpPr>
          <p:spPr bwMode="auto">
            <a:xfrm>
              <a:off x="4270" y="1940"/>
              <a:ext cx="132" cy="12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409" name="Rectangle 158"/>
            <p:cNvSpPr>
              <a:spLocks noChangeArrowheads="1"/>
            </p:cNvSpPr>
            <p:nvPr/>
          </p:nvSpPr>
          <p:spPr bwMode="auto">
            <a:xfrm>
              <a:off x="4270" y="3081"/>
              <a:ext cx="132" cy="126"/>
            </a:xfrm>
            <a:prstGeom prst="rect">
              <a:avLst/>
            </a:pr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3410" name="Rectangle 159"/>
            <p:cNvSpPr>
              <a:spLocks noChangeArrowheads="1"/>
            </p:cNvSpPr>
            <p:nvPr/>
          </p:nvSpPr>
          <p:spPr bwMode="auto">
            <a:xfrm>
              <a:off x="4477" y="1940"/>
              <a:ext cx="1526" cy="1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Nem része a hálózatnak</a:t>
              </a:r>
              <a:endParaRPr lang="hu-HU" altLang="hu-HU" sz="1400"/>
            </a:p>
          </p:txBody>
        </p:sp>
        <p:sp>
          <p:nvSpPr>
            <p:cNvPr id="13411" name="Rectangle 160"/>
            <p:cNvSpPr>
              <a:spLocks noChangeArrowheads="1"/>
            </p:cNvSpPr>
            <p:nvPr/>
          </p:nvSpPr>
          <p:spPr bwMode="auto">
            <a:xfrm>
              <a:off x="4477" y="3081"/>
              <a:ext cx="131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Része a hálózatnak</a:t>
              </a:r>
              <a:endParaRPr lang="hu-HU" altLang="hu-H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00"/>
            </a:gs>
            <a:gs pos="50000">
              <a:srgbClr val="008000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4"/>
          <p:cNvGrpSpPr>
            <a:grpSpLocks noChangeAspect="1"/>
          </p:cNvGrpSpPr>
          <p:nvPr/>
        </p:nvGrpSpPr>
        <p:grpSpPr bwMode="auto">
          <a:xfrm>
            <a:off x="179388" y="549275"/>
            <a:ext cx="8964612" cy="5753100"/>
            <a:chOff x="114" y="346"/>
            <a:chExt cx="5560" cy="3624"/>
          </a:xfrm>
        </p:grpSpPr>
        <p:sp>
          <p:nvSpPr>
            <p:cNvPr id="15364" name="Rectangle 151"/>
            <p:cNvSpPr>
              <a:spLocks noChangeArrowheads="1"/>
            </p:cNvSpPr>
            <p:nvPr/>
          </p:nvSpPr>
          <p:spPr bwMode="auto">
            <a:xfrm>
              <a:off x="570" y="414"/>
              <a:ext cx="3570" cy="33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53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85" y="346"/>
              <a:ext cx="5172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66" name="Rectangle 5"/>
            <p:cNvSpPr>
              <a:spLocks noChangeArrowheads="1"/>
            </p:cNvSpPr>
            <p:nvPr/>
          </p:nvSpPr>
          <p:spPr bwMode="auto">
            <a:xfrm>
              <a:off x="294" y="372"/>
              <a:ext cx="5184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570" y="414"/>
              <a:ext cx="3570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>
              <a:off x="570" y="3384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570" y="2532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>
              <a:off x="570" y="1680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1" name="Line 12"/>
            <p:cNvSpPr>
              <a:spLocks noChangeShapeType="1"/>
            </p:cNvSpPr>
            <p:nvPr/>
          </p:nvSpPr>
          <p:spPr bwMode="auto">
            <a:xfrm flipV="1">
              <a:off x="984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2" name="Line 13"/>
            <p:cNvSpPr>
              <a:spLocks noChangeShapeType="1"/>
            </p:cNvSpPr>
            <p:nvPr/>
          </p:nvSpPr>
          <p:spPr bwMode="auto">
            <a:xfrm flipV="1">
              <a:off x="1980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3" name="Line 14"/>
            <p:cNvSpPr>
              <a:spLocks noChangeShapeType="1"/>
            </p:cNvSpPr>
            <p:nvPr/>
          </p:nvSpPr>
          <p:spPr bwMode="auto">
            <a:xfrm flipV="1">
              <a:off x="2976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4" name="Line 15"/>
            <p:cNvSpPr>
              <a:spLocks noChangeShapeType="1"/>
            </p:cNvSpPr>
            <p:nvPr/>
          </p:nvSpPr>
          <p:spPr bwMode="auto">
            <a:xfrm flipV="1">
              <a:off x="3978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5" name="Line 16"/>
            <p:cNvSpPr>
              <a:spLocks noChangeShapeType="1"/>
            </p:cNvSpPr>
            <p:nvPr/>
          </p:nvSpPr>
          <p:spPr bwMode="auto">
            <a:xfrm>
              <a:off x="570" y="2958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570" y="2106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7" name="Line 18"/>
            <p:cNvSpPr>
              <a:spLocks noChangeShapeType="1"/>
            </p:cNvSpPr>
            <p:nvPr/>
          </p:nvSpPr>
          <p:spPr bwMode="auto">
            <a:xfrm>
              <a:off x="570" y="1248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 flipV="1">
              <a:off x="1482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79" name="Line 20"/>
            <p:cNvSpPr>
              <a:spLocks noChangeShapeType="1"/>
            </p:cNvSpPr>
            <p:nvPr/>
          </p:nvSpPr>
          <p:spPr bwMode="auto">
            <a:xfrm flipV="1">
              <a:off x="2478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0" name="Line 21"/>
            <p:cNvSpPr>
              <a:spLocks noChangeShapeType="1"/>
            </p:cNvSpPr>
            <p:nvPr/>
          </p:nvSpPr>
          <p:spPr bwMode="auto">
            <a:xfrm flipV="1">
              <a:off x="3474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1" name="Freeform 22"/>
            <p:cNvSpPr>
              <a:spLocks/>
            </p:cNvSpPr>
            <p:nvPr/>
          </p:nvSpPr>
          <p:spPr bwMode="auto">
            <a:xfrm>
              <a:off x="732" y="1056"/>
              <a:ext cx="3246" cy="588"/>
            </a:xfrm>
            <a:custGeom>
              <a:avLst/>
              <a:gdLst>
                <a:gd name="T0" fmla="*/ 0 w 541"/>
                <a:gd name="T1" fmla="*/ 588 h 98"/>
                <a:gd name="T2" fmla="*/ 252 w 541"/>
                <a:gd name="T3" fmla="*/ 498 h 98"/>
                <a:gd name="T4" fmla="*/ 498 w 541"/>
                <a:gd name="T5" fmla="*/ 432 h 98"/>
                <a:gd name="T6" fmla="*/ 750 w 541"/>
                <a:gd name="T7" fmla="*/ 396 h 98"/>
                <a:gd name="T8" fmla="*/ 996 w 541"/>
                <a:gd name="T9" fmla="*/ 372 h 98"/>
                <a:gd name="T10" fmla="*/ 1248 w 541"/>
                <a:gd name="T11" fmla="*/ 420 h 98"/>
                <a:gd name="T12" fmla="*/ 1500 w 541"/>
                <a:gd name="T13" fmla="*/ 396 h 98"/>
                <a:gd name="T14" fmla="*/ 1746 w 541"/>
                <a:gd name="T15" fmla="*/ 372 h 98"/>
                <a:gd name="T16" fmla="*/ 1998 w 541"/>
                <a:gd name="T17" fmla="*/ 330 h 98"/>
                <a:gd name="T18" fmla="*/ 2244 w 541"/>
                <a:gd name="T19" fmla="*/ 288 h 98"/>
                <a:gd name="T20" fmla="*/ 2496 w 541"/>
                <a:gd name="T21" fmla="*/ 228 h 98"/>
                <a:gd name="T22" fmla="*/ 2742 w 541"/>
                <a:gd name="T23" fmla="*/ 150 h 98"/>
                <a:gd name="T24" fmla="*/ 2994 w 541"/>
                <a:gd name="T25" fmla="*/ 78 h 98"/>
                <a:gd name="T26" fmla="*/ 3246 w 541"/>
                <a:gd name="T27" fmla="*/ 0 h 9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98"/>
                <a:gd name="T44" fmla="*/ 541 w 541"/>
                <a:gd name="T45" fmla="*/ 98 h 9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98">
                  <a:moveTo>
                    <a:pt x="0" y="98"/>
                  </a:moveTo>
                  <a:lnTo>
                    <a:pt x="42" y="83"/>
                  </a:lnTo>
                  <a:lnTo>
                    <a:pt x="83" y="72"/>
                  </a:lnTo>
                  <a:lnTo>
                    <a:pt x="125" y="66"/>
                  </a:lnTo>
                  <a:lnTo>
                    <a:pt x="166" y="62"/>
                  </a:lnTo>
                  <a:lnTo>
                    <a:pt x="208" y="70"/>
                  </a:lnTo>
                  <a:lnTo>
                    <a:pt x="250" y="66"/>
                  </a:lnTo>
                  <a:lnTo>
                    <a:pt x="291" y="62"/>
                  </a:lnTo>
                  <a:lnTo>
                    <a:pt x="333" y="55"/>
                  </a:lnTo>
                  <a:lnTo>
                    <a:pt x="374" y="48"/>
                  </a:lnTo>
                  <a:lnTo>
                    <a:pt x="416" y="38"/>
                  </a:lnTo>
                  <a:lnTo>
                    <a:pt x="457" y="25"/>
                  </a:lnTo>
                  <a:lnTo>
                    <a:pt x="499" y="13"/>
                  </a:lnTo>
                  <a:lnTo>
                    <a:pt x="541" y="0"/>
                  </a:lnTo>
                </a:path>
              </a:pathLst>
            </a:custGeom>
            <a:noFill/>
            <a:ln w="476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2" name="Freeform 23"/>
            <p:cNvSpPr>
              <a:spLocks/>
            </p:cNvSpPr>
            <p:nvPr/>
          </p:nvSpPr>
          <p:spPr bwMode="auto">
            <a:xfrm>
              <a:off x="732" y="972"/>
              <a:ext cx="3246" cy="516"/>
            </a:xfrm>
            <a:custGeom>
              <a:avLst/>
              <a:gdLst>
                <a:gd name="T0" fmla="*/ 0 w 541"/>
                <a:gd name="T1" fmla="*/ 516 h 86"/>
                <a:gd name="T2" fmla="*/ 252 w 541"/>
                <a:gd name="T3" fmla="*/ 432 h 86"/>
                <a:gd name="T4" fmla="*/ 498 w 541"/>
                <a:gd name="T5" fmla="*/ 366 h 86"/>
                <a:gd name="T6" fmla="*/ 750 w 541"/>
                <a:gd name="T7" fmla="*/ 348 h 86"/>
                <a:gd name="T8" fmla="*/ 996 w 541"/>
                <a:gd name="T9" fmla="*/ 330 h 86"/>
                <a:gd name="T10" fmla="*/ 1248 w 541"/>
                <a:gd name="T11" fmla="*/ 390 h 86"/>
                <a:gd name="T12" fmla="*/ 1500 w 541"/>
                <a:gd name="T13" fmla="*/ 372 h 86"/>
                <a:gd name="T14" fmla="*/ 1746 w 541"/>
                <a:gd name="T15" fmla="*/ 360 h 86"/>
                <a:gd name="T16" fmla="*/ 1998 w 541"/>
                <a:gd name="T17" fmla="*/ 312 h 86"/>
                <a:gd name="T18" fmla="*/ 2244 w 541"/>
                <a:gd name="T19" fmla="*/ 282 h 86"/>
                <a:gd name="T20" fmla="*/ 2496 w 541"/>
                <a:gd name="T21" fmla="*/ 234 h 86"/>
                <a:gd name="T22" fmla="*/ 2742 w 541"/>
                <a:gd name="T23" fmla="*/ 162 h 86"/>
                <a:gd name="T24" fmla="*/ 2994 w 541"/>
                <a:gd name="T25" fmla="*/ 90 h 86"/>
                <a:gd name="T26" fmla="*/ 3246 w 541"/>
                <a:gd name="T27" fmla="*/ 0 h 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86"/>
                <a:gd name="T44" fmla="*/ 541 w 541"/>
                <a:gd name="T45" fmla="*/ 86 h 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86">
                  <a:moveTo>
                    <a:pt x="0" y="86"/>
                  </a:moveTo>
                  <a:lnTo>
                    <a:pt x="42" y="72"/>
                  </a:lnTo>
                  <a:lnTo>
                    <a:pt x="83" y="61"/>
                  </a:lnTo>
                  <a:lnTo>
                    <a:pt x="125" y="58"/>
                  </a:lnTo>
                  <a:lnTo>
                    <a:pt x="166" y="55"/>
                  </a:lnTo>
                  <a:lnTo>
                    <a:pt x="208" y="65"/>
                  </a:lnTo>
                  <a:lnTo>
                    <a:pt x="250" y="62"/>
                  </a:lnTo>
                  <a:lnTo>
                    <a:pt x="291" y="60"/>
                  </a:lnTo>
                  <a:lnTo>
                    <a:pt x="333" y="52"/>
                  </a:lnTo>
                  <a:lnTo>
                    <a:pt x="374" y="47"/>
                  </a:lnTo>
                  <a:lnTo>
                    <a:pt x="416" y="39"/>
                  </a:lnTo>
                  <a:lnTo>
                    <a:pt x="457" y="27"/>
                  </a:lnTo>
                  <a:lnTo>
                    <a:pt x="499" y="15"/>
                  </a:lnTo>
                  <a:lnTo>
                    <a:pt x="541" y="0"/>
                  </a:lnTo>
                </a:path>
              </a:pathLst>
            </a:custGeom>
            <a:noFill/>
            <a:ln w="47625" cap="flat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3" name="Freeform 24"/>
            <p:cNvSpPr>
              <a:spLocks/>
            </p:cNvSpPr>
            <p:nvPr/>
          </p:nvSpPr>
          <p:spPr bwMode="auto">
            <a:xfrm>
              <a:off x="732" y="2790"/>
              <a:ext cx="3246" cy="534"/>
            </a:xfrm>
            <a:custGeom>
              <a:avLst/>
              <a:gdLst>
                <a:gd name="T0" fmla="*/ 0 w 541"/>
                <a:gd name="T1" fmla="*/ 534 h 89"/>
                <a:gd name="T2" fmla="*/ 252 w 541"/>
                <a:gd name="T3" fmla="*/ 468 h 89"/>
                <a:gd name="T4" fmla="*/ 498 w 541"/>
                <a:gd name="T5" fmla="*/ 408 h 89"/>
                <a:gd name="T6" fmla="*/ 750 w 541"/>
                <a:gd name="T7" fmla="*/ 372 h 89"/>
                <a:gd name="T8" fmla="*/ 996 w 541"/>
                <a:gd name="T9" fmla="*/ 348 h 89"/>
                <a:gd name="T10" fmla="*/ 1248 w 541"/>
                <a:gd name="T11" fmla="*/ 360 h 89"/>
                <a:gd name="T12" fmla="*/ 1500 w 541"/>
                <a:gd name="T13" fmla="*/ 342 h 89"/>
                <a:gd name="T14" fmla="*/ 1746 w 541"/>
                <a:gd name="T15" fmla="*/ 282 h 89"/>
                <a:gd name="T16" fmla="*/ 1998 w 541"/>
                <a:gd name="T17" fmla="*/ 234 h 89"/>
                <a:gd name="T18" fmla="*/ 2244 w 541"/>
                <a:gd name="T19" fmla="*/ 198 h 89"/>
                <a:gd name="T20" fmla="*/ 2496 w 541"/>
                <a:gd name="T21" fmla="*/ 138 h 89"/>
                <a:gd name="T22" fmla="*/ 2742 w 541"/>
                <a:gd name="T23" fmla="*/ 102 h 89"/>
                <a:gd name="T24" fmla="*/ 2994 w 541"/>
                <a:gd name="T25" fmla="*/ 54 h 89"/>
                <a:gd name="T26" fmla="*/ 3246 w 541"/>
                <a:gd name="T27" fmla="*/ 0 h 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89"/>
                <a:gd name="T44" fmla="*/ 541 w 541"/>
                <a:gd name="T45" fmla="*/ 89 h 8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89">
                  <a:moveTo>
                    <a:pt x="0" y="89"/>
                  </a:moveTo>
                  <a:lnTo>
                    <a:pt x="42" y="78"/>
                  </a:lnTo>
                  <a:lnTo>
                    <a:pt x="83" y="68"/>
                  </a:lnTo>
                  <a:lnTo>
                    <a:pt x="125" y="62"/>
                  </a:lnTo>
                  <a:lnTo>
                    <a:pt x="166" y="58"/>
                  </a:lnTo>
                  <a:lnTo>
                    <a:pt x="208" y="60"/>
                  </a:lnTo>
                  <a:lnTo>
                    <a:pt x="250" y="57"/>
                  </a:lnTo>
                  <a:lnTo>
                    <a:pt x="291" y="47"/>
                  </a:lnTo>
                  <a:lnTo>
                    <a:pt x="333" y="39"/>
                  </a:lnTo>
                  <a:lnTo>
                    <a:pt x="374" y="33"/>
                  </a:lnTo>
                  <a:lnTo>
                    <a:pt x="416" y="23"/>
                  </a:lnTo>
                  <a:lnTo>
                    <a:pt x="457" y="17"/>
                  </a:lnTo>
                  <a:lnTo>
                    <a:pt x="499" y="9"/>
                  </a:lnTo>
                  <a:lnTo>
                    <a:pt x="541" y="0"/>
                  </a:lnTo>
                </a:path>
              </a:pathLst>
            </a:custGeom>
            <a:noFill/>
            <a:ln w="47625" cap="flat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4" name="Freeform 25"/>
            <p:cNvSpPr>
              <a:spLocks/>
            </p:cNvSpPr>
            <p:nvPr/>
          </p:nvSpPr>
          <p:spPr bwMode="auto">
            <a:xfrm>
              <a:off x="618" y="3126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5" name="Freeform 26"/>
            <p:cNvSpPr>
              <a:spLocks/>
            </p:cNvSpPr>
            <p:nvPr/>
          </p:nvSpPr>
          <p:spPr bwMode="auto">
            <a:xfrm>
              <a:off x="618" y="3126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6" name="Rectangle 27"/>
            <p:cNvSpPr>
              <a:spLocks noChangeArrowheads="1"/>
            </p:cNvSpPr>
            <p:nvPr/>
          </p:nvSpPr>
          <p:spPr bwMode="auto">
            <a:xfrm>
              <a:off x="618" y="316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17,9</a:t>
              </a:r>
              <a:endParaRPr lang="hu-HU" altLang="hu-HU" b="1"/>
            </a:p>
          </p:txBody>
        </p:sp>
        <p:sp>
          <p:nvSpPr>
            <p:cNvPr id="15387" name="Freeform 28"/>
            <p:cNvSpPr>
              <a:spLocks/>
            </p:cNvSpPr>
            <p:nvPr/>
          </p:nvSpPr>
          <p:spPr bwMode="auto">
            <a:xfrm>
              <a:off x="870" y="3060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8" name="Freeform 29"/>
            <p:cNvSpPr>
              <a:spLocks/>
            </p:cNvSpPr>
            <p:nvPr/>
          </p:nvSpPr>
          <p:spPr bwMode="auto">
            <a:xfrm>
              <a:off x="870" y="3060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89" name="Rectangle 30"/>
            <p:cNvSpPr>
              <a:spLocks noChangeArrowheads="1"/>
            </p:cNvSpPr>
            <p:nvPr/>
          </p:nvSpPr>
          <p:spPr bwMode="auto">
            <a:xfrm>
              <a:off x="870" y="309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18,3</a:t>
              </a:r>
              <a:endParaRPr lang="hu-HU" altLang="hu-HU" b="1"/>
            </a:p>
          </p:txBody>
        </p:sp>
        <p:sp>
          <p:nvSpPr>
            <p:cNvPr id="15390" name="Freeform 31"/>
            <p:cNvSpPr>
              <a:spLocks/>
            </p:cNvSpPr>
            <p:nvPr/>
          </p:nvSpPr>
          <p:spPr bwMode="auto">
            <a:xfrm>
              <a:off x="1116" y="3006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2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2 h 126"/>
                <a:gd name="T30" fmla="*/ 228 w 228"/>
                <a:gd name="T31" fmla="*/ 12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2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24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6 w 228"/>
                <a:gd name="T71" fmla="*/ 6 h 126"/>
                <a:gd name="T72" fmla="*/ 6 w 228"/>
                <a:gd name="T73" fmla="*/ 12 h 126"/>
                <a:gd name="T74" fmla="*/ 0 w 228"/>
                <a:gd name="T75" fmla="*/ 12 h 126"/>
                <a:gd name="T76" fmla="*/ 0 w 228"/>
                <a:gd name="T77" fmla="*/ 12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6 w 228"/>
                <a:gd name="T85" fmla="*/ 114 h 126"/>
                <a:gd name="T86" fmla="*/ 6 w 228"/>
                <a:gd name="T87" fmla="*/ 114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1" name="Freeform 32"/>
            <p:cNvSpPr>
              <a:spLocks/>
            </p:cNvSpPr>
            <p:nvPr/>
          </p:nvSpPr>
          <p:spPr bwMode="auto">
            <a:xfrm>
              <a:off x="1116" y="3006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2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2 h 21"/>
                <a:gd name="T30" fmla="*/ 228 w 38"/>
                <a:gd name="T31" fmla="*/ 12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2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24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6 w 38"/>
                <a:gd name="T71" fmla="*/ 6 h 21"/>
                <a:gd name="T72" fmla="*/ 6 w 38"/>
                <a:gd name="T73" fmla="*/ 12 h 21"/>
                <a:gd name="T74" fmla="*/ 0 w 38"/>
                <a:gd name="T75" fmla="*/ 12 h 21"/>
                <a:gd name="T76" fmla="*/ 0 w 38"/>
                <a:gd name="T77" fmla="*/ 12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6 w 38"/>
                <a:gd name="T85" fmla="*/ 114 h 21"/>
                <a:gd name="T86" fmla="*/ 6 w 38"/>
                <a:gd name="T87" fmla="*/ 114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2" name="Rectangle 33"/>
            <p:cNvSpPr>
              <a:spLocks noChangeArrowheads="1"/>
            </p:cNvSpPr>
            <p:nvPr/>
          </p:nvSpPr>
          <p:spPr bwMode="auto">
            <a:xfrm>
              <a:off x="1116" y="303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18,6</a:t>
              </a:r>
              <a:endParaRPr lang="hu-HU" altLang="hu-HU" b="1"/>
            </a:p>
          </p:txBody>
        </p:sp>
        <p:sp>
          <p:nvSpPr>
            <p:cNvPr id="15393" name="Freeform 34"/>
            <p:cNvSpPr>
              <a:spLocks/>
            </p:cNvSpPr>
            <p:nvPr/>
          </p:nvSpPr>
          <p:spPr bwMode="auto">
            <a:xfrm>
              <a:off x="1368" y="2970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16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2 w 228"/>
                <a:gd name="T19" fmla="*/ 120 h 126"/>
                <a:gd name="T20" fmla="*/ 222 w 228"/>
                <a:gd name="T21" fmla="*/ 114 h 126"/>
                <a:gd name="T22" fmla="*/ 228 w 228"/>
                <a:gd name="T23" fmla="*/ 114 h 126"/>
                <a:gd name="T24" fmla="*/ 228 w 228"/>
                <a:gd name="T25" fmla="*/ 114 h 126"/>
                <a:gd name="T26" fmla="*/ 228 w 228"/>
                <a:gd name="T27" fmla="*/ 114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2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16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2 w 228"/>
                <a:gd name="T59" fmla="*/ 0 h 126"/>
                <a:gd name="T60" fmla="*/ 12 w 228"/>
                <a:gd name="T61" fmla="*/ 0 h 126"/>
                <a:gd name="T62" fmla="*/ 6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0 w 228"/>
                <a:gd name="T69" fmla="*/ 6 h 126"/>
                <a:gd name="T70" fmla="*/ 0 w 228"/>
                <a:gd name="T71" fmla="*/ 12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14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20 h 126"/>
                <a:gd name="T88" fmla="*/ 0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6 w 228"/>
                <a:gd name="T95" fmla="*/ 126 h 126"/>
                <a:gd name="T96" fmla="*/ 12 w 228"/>
                <a:gd name="T97" fmla="*/ 126 h 126"/>
                <a:gd name="T98" fmla="*/ 12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4" name="Freeform 35"/>
            <p:cNvSpPr>
              <a:spLocks/>
            </p:cNvSpPr>
            <p:nvPr/>
          </p:nvSpPr>
          <p:spPr bwMode="auto">
            <a:xfrm>
              <a:off x="1368" y="2970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16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2 w 38"/>
                <a:gd name="T19" fmla="*/ 120 h 21"/>
                <a:gd name="T20" fmla="*/ 222 w 38"/>
                <a:gd name="T21" fmla="*/ 114 h 21"/>
                <a:gd name="T22" fmla="*/ 228 w 38"/>
                <a:gd name="T23" fmla="*/ 114 h 21"/>
                <a:gd name="T24" fmla="*/ 228 w 38"/>
                <a:gd name="T25" fmla="*/ 114 h 21"/>
                <a:gd name="T26" fmla="*/ 228 w 38"/>
                <a:gd name="T27" fmla="*/ 114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2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16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2 w 38"/>
                <a:gd name="T59" fmla="*/ 0 h 21"/>
                <a:gd name="T60" fmla="*/ 12 w 38"/>
                <a:gd name="T61" fmla="*/ 0 h 21"/>
                <a:gd name="T62" fmla="*/ 6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0 w 38"/>
                <a:gd name="T69" fmla="*/ 6 h 21"/>
                <a:gd name="T70" fmla="*/ 0 w 38"/>
                <a:gd name="T71" fmla="*/ 12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14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20 h 21"/>
                <a:gd name="T88" fmla="*/ 0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6 w 38"/>
                <a:gd name="T95" fmla="*/ 126 h 21"/>
                <a:gd name="T96" fmla="*/ 12 w 38"/>
                <a:gd name="T97" fmla="*/ 126 h 21"/>
                <a:gd name="T98" fmla="*/ 12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5" name="Rectangle 36"/>
            <p:cNvSpPr>
              <a:spLocks noChangeArrowheads="1"/>
            </p:cNvSpPr>
            <p:nvPr/>
          </p:nvSpPr>
          <p:spPr bwMode="auto">
            <a:xfrm>
              <a:off x="1368" y="300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18,8</a:t>
              </a:r>
              <a:endParaRPr lang="hu-HU" altLang="hu-HU" b="1"/>
            </a:p>
          </p:txBody>
        </p:sp>
        <p:sp>
          <p:nvSpPr>
            <p:cNvPr id="15396" name="Freeform 37"/>
            <p:cNvSpPr>
              <a:spLocks/>
            </p:cNvSpPr>
            <p:nvPr/>
          </p:nvSpPr>
          <p:spPr bwMode="auto">
            <a:xfrm>
              <a:off x="1620" y="2940"/>
              <a:ext cx="222" cy="132"/>
            </a:xfrm>
            <a:custGeom>
              <a:avLst/>
              <a:gdLst>
                <a:gd name="T0" fmla="*/ 12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2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0 h 132"/>
                <a:gd name="T62" fmla="*/ 6 w 222"/>
                <a:gd name="T63" fmla="*/ 6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6 w 222"/>
                <a:gd name="T97" fmla="*/ 132 h 132"/>
                <a:gd name="T98" fmla="*/ 12 w 222"/>
                <a:gd name="T99" fmla="*/ 132 h 132"/>
                <a:gd name="T100" fmla="*/ 12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2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7" name="Freeform 38"/>
            <p:cNvSpPr>
              <a:spLocks/>
            </p:cNvSpPr>
            <p:nvPr/>
          </p:nvSpPr>
          <p:spPr bwMode="auto">
            <a:xfrm>
              <a:off x="1620" y="2940"/>
              <a:ext cx="222" cy="132"/>
            </a:xfrm>
            <a:custGeom>
              <a:avLst/>
              <a:gdLst>
                <a:gd name="T0" fmla="*/ 12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2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0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6 w 37"/>
                <a:gd name="T97" fmla="*/ 132 h 22"/>
                <a:gd name="T98" fmla="*/ 12 w 37"/>
                <a:gd name="T99" fmla="*/ 132 h 22"/>
                <a:gd name="T100" fmla="*/ 12 w 37"/>
                <a:gd name="T101" fmla="*/ 132 h 22"/>
                <a:gd name="T102" fmla="*/ 12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2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398" name="Rectangle 39"/>
            <p:cNvSpPr>
              <a:spLocks noChangeArrowheads="1"/>
            </p:cNvSpPr>
            <p:nvPr/>
          </p:nvSpPr>
          <p:spPr bwMode="auto">
            <a:xfrm>
              <a:off x="1614" y="297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19,0</a:t>
              </a:r>
              <a:endParaRPr lang="hu-HU" altLang="hu-HU" b="1"/>
            </a:p>
          </p:txBody>
        </p:sp>
        <p:sp>
          <p:nvSpPr>
            <p:cNvPr id="15399" name="Freeform 40"/>
            <p:cNvSpPr>
              <a:spLocks/>
            </p:cNvSpPr>
            <p:nvPr/>
          </p:nvSpPr>
          <p:spPr bwMode="auto">
            <a:xfrm>
              <a:off x="1866" y="2958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2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14 h 126"/>
                <a:gd name="T26" fmla="*/ 228 w 228"/>
                <a:gd name="T27" fmla="*/ 114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2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12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14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2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0" name="Freeform 41"/>
            <p:cNvSpPr>
              <a:spLocks/>
            </p:cNvSpPr>
            <p:nvPr/>
          </p:nvSpPr>
          <p:spPr bwMode="auto">
            <a:xfrm>
              <a:off x="1866" y="2958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2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14 h 21"/>
                <a:gd name="T26" fmla="*/ 228 w 38"/>
                <a:gd name="T27" fmla="*/ 114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2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12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14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2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1" name="Rectangle 42"/>
            <p:cNvSpPr>
              <a:spLocks noChangeArrowheads="1"/>
            </p:cNvSpPr>
            <p:nvPr/>
          </p:nvSpPr>
          <p:spPr bwMode="auto">
            <a:xfrm>
              <a:off x="1866" y="2988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18,9</a:t>
              </a:r>
              <a:endParaRPr lang="hu-HU" altLang="hu-HU" b="1"/>
            </a:p>
          </p:txBody>
        </p:sp>
        <p:sp>
          <p:nvSpPr>
            <p:cNvPr id="15402" name="Freeform 43"/>
            <p:cNvSpPr>
              <a:spLocks/>
            </p:cNvSpPr>
            <p:nvPr/>
          </p:nvSpPr>
          <p:spPr bwMode="auto">
            <a:xfrm>
              <a:off x="2118" y="2934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6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3" name="Freeform 44"/>
            <p:cNvSpPr>
              <a:spLocks/>
            </p:cNvSpPr>
            <p:nvPr/>
          </p:nvSpPr>
          <p:spPr bwMode="auto">
            <a:xfrm>
              <a:off x="2118" y="2934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4" name="Rectangle 45"/>
            <p:cNvSpPr>
              <a:spLocks noChangeArrowheads="1"/>
            </p:cNvSpPr>
            <p:nvPr/>
          </p:nvSpPr>
          <p:spPr bwMode="auto">
            <a:xfrm>
              <a:off x="2118" y="297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19,0</a:t>
              </a:r>
              <a:endParaRPr lang="hu-HU" altLang="hu-HU" b="1"/>
            </a:p>
          </p:txBody>
        </p:sp>
        <p:sp>
          <p:nvSpPr>
            <p:cNvPr id="15405" name="Freeform 46"/>
            <p:cNvSpPr>
              <a:spLocks/>
            </p:cNvSpPr>
            <p:nvPr/>
          </p:nvSpPr>
          <p:spPr bwMode="auto">
            <a:xfrm>
              <a:off x="2364" y="287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6" name="Freeform 47"/>
            <p:cNvSpPr>
              <a:spLocks/>
            </p:cNvSpPr>
            <p:nvPr/>
          </p:nvSpPr>
          <p:spPr bwMode="auto">
            <a:xfrm>
              <a:off x="2364" y="287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6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7" name="Rectangle 48"/>
            <p:cNvSpPr>
              <a:spLocks noChangeArrowheads="1"/>
            </p:cNvSpPr>
            <p:nvPr/>
          </p:nvSpPr>
          <p:spPr bwMode="auto">
            <a:xfrm>
              <a:off x="2364" y="291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19,3</a:t>
              </a:r>
              <a:endParaRPr lang="hu-HU" altLang="hu-HU" b="1"/>
            </a:p>
          </p:txBody>
        </p:sp>
        <p:sp>
          <p:nvSpPr>
            <p:cNvPr id="15408" name="Freeform 49"/>
            <p:cNvSpPr>
              <a:spLocks/>
            </p:cNvSpPr>
            <p:nvPr/>
          </p:nvSpPr>
          <p:spPr bwMode="auto">
            <a:xfrm>
              <a:off x="2616" y="2826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10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32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6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6 h 132"/>
                <a:gd name="T48" fmla="*/ 210 w 222"/>
                <a:gd name="T49" fmla="*/ 6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6 h 132"/>
                <a:gd name="T56" fmla="*/ 18 w 222"/>
                <a:gd name="T57" fmla="*/ 6 h 132"/>
                <a:gd name="T58" fmla="*/ 12 w 222"/>
                <a:gd name="T59" fmla="*/ 6 h 132"/>
                <a:gd name="T60" fmla="*/ 12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09" name="Freeform 50"/>
            <p:cNvSpPr>
              <a:spLocks/>
            </p:cNvSpPr>
            <p:nvPr/>
          </p:nvSpPr>
          <p:spPr bwMode="auto">
            <a:xfrm>
              <a:off x="2616" y="2826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10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32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6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6 h 22"/>
                <a:gd name="T48" fmla="*/ 210 w 37"/>
                <a:gd name="T49" fmla="*/ 6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6 h 22"/>
                <a:gd name="T56" fmla="*/ 18 w 37"/>
                <a:gd name="T57" fmla="*/ 6 h 22"/>
                <a:gd name="T58" fmla="*/ 12 w 37"/>
                <a:gd name="T59" fmla="*/ 6 h 22"/>
                <a:gd name="T60" fmla="*/ 12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0" name="Rectangle 51"/>
            <p:cNvSpPr>
              <a:spLocks noChangeArrowheads="1"/>
            </p:cNvSpPr>
            <p:nvPr/>
          </p:nvSpPr>
          <p:spPr bwMode="auto">
            <a:xfrm>
              <a:off x="2616" y="286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19,6</a:t>
              </a:r>
              <a:endParaRPr lang="hu-HU" altLang="hu-HU" b="1"/>
            </a:p>
          </p:txBody>
        </p:sp>
        <p:sp>
          <p:nvSpPr>
            <p:cNvPr id="15411" name="Freeform 52"/>
            <p:cNvSpPr>
              <a:spLocks/>
            </p:cNvSpPr>
            <p:nvPr/>
          </p:nvSpPr>
          <p:spPr bwMode="auto">
            <a:xfrm>
              <a:off x="2862" y="279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6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8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8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6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12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6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6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12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2" name="Freeform 53"/>
            <p:cNvSpPr>
              <a:spLocks/>
            </p:cNvSpPr>
            <p:nvPr/>
          </p:nvSpPr>
          <p:spPr bwMode="auto">
            <a:xfrm>
              <a:off x="2862" y="279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6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8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8 w 38"/>
                <a:gd name="T39" fmla="*/ 12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6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12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6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6 w 38"/>
                <a:gd name="T85" fmla="*/ 120 h 22"/>
                <a:gd name="T86" fmla="*/ 6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12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3" name="Rectangle 54"/>
            <p:cNvSpPr>
              <a:spLocks noChangeArrowheads="1"/>
            </p:cNvSpPr>
            <p:nvPr/>
          </p:nvSpPr>
          <p:spPr bwMode="auto">
            <a:xfrm>
              <a:off x="2862" y="282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19,8</a:t>
              </a:r>
              <a:endParaRPr lang="hu-HU" altLang="hu-HU" b="1"/>
            </a:p>
          </p:txBody>
        </p:sp>
        <p:sp>
          <p:nvSpPr>
            <p:cNvPr id="15414" name="Freeform 55"/>
            <p:cNvSpPr>
              <a:spLocks/>
            </p:cNvSpPr>
            <p:nvPr/>
          </p:nvSpPr>
          <p:spPr bwMode="auto">
            <a:xfrm>
              <a:off x="3114" y="273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16 w 228"/>
                <a:gd name="T13" fmla="*/ 132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6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6 h 132"/>
                <a:gd name="T46" fmla="*/ 216 w 228"/>
                <a:gd name="T47" fmla="*/ 6 h 132"/>
                <a:gd name="T48" fmla="*/ 210 w 228"/>
                <a:gd name="T49" fmla="*/ 6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6 h 132"/>
                <a:gd name="T56" fmla="*/ 18 w 228"/>
                <a:gd name="T57" fmla="*/ 0 h 132"/>
                <a:gd name="T58" fmla="*/ 12 w 228"/>
                <a:gd name="T59" fmla="*/ 6 h 132"/>
                <a:gd name="T60" fmla="*/ 12 w 228"/>
                <a:gd name="T61" fmla="*/ 6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32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5" name="Freeform 56"/>
            <p:cNvSpPr>
              <a:spLocks/>
            </p:cNvSpPr>
            <p:nvPr/>
          </p:nvSpPr>
          <p:spPr bwMode="auto">
            <a:xfrm>
              <a:off x="3114" y="273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16 w 38"/>
                <a:gd name="T13" fmla="*/ 132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6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6 h 22"/>
                <a:gd name="T46" fmla="*/ 216 w 38"/>
                <a:gd name="T47" fmla="*/ 6 h 22"/>
                <a:gd name="T48" fmla="*/ 210 w 38"/>
                <a:gd name="T49" fmla="*/ 6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6 h 22"/>
                <a:gd name="T56" fmla="*/ 18 w 38"/>
                <a:gd name="T57" fmla="*/ 0 h 22"/>
                <a:gd name="T58" fmla="*/ 12 w 38"/>
                <a:gd name="T59" fmla="*/ 6 h 22"/>
                <a:gd name="T60" fmla="*/ 12 w 38"/>
                <a:gd name="T61" fmla="*/ 6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32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6" name="Rectangle 57"/>
            <p:cNvSpPr>
              <a:spLocks noChangeArrowheads="1"/>
            </p:cNvSpPr>
            <p:nvPr/>
          </p:nvSpPr>
          <p:spPr bwMode="auto">
            <a:xfrm>
              <a:off x="3114" y="276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20,2</a:t>
              </a:r>
              <a:endParaRPr lang="hu-HU" altLang="hu-HU" b="1"/>
            </a:p>
          </p:txBody>
        </p:sp>
        <p:sp>
          <p:nvSpPr>
            <p:cNvPr id="15417" name="Freeform 58"/>
            <p:cNvSpPr>
              <a:spLocks/>
            </p:cNvSpPr>
            <p:nvPr/>
          </p:nvSpPr>
          <p:spPr bwMode="auto">
            <a:xfrm>
              <a:off x="3366" y="2700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04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16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16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04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2 w 222"/>
                <a:gd name="T57" fmla="*/ 0 h 126"/>
                <a:gd name="T58" fmla="*/ 12 w 222"/>
                <a:gd name="T59" fmla="*/ 0 h 126"/>
                <a:gd name="T60" fmla="*/ 6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0 w 222"/>
                <a:gd name="T67" fmla="*/ 6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0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6 w 222"/>
                <a:gd name="T97" fmla="*/ 126 h 126"/>
                <a:gd name="T98" fmla="*/ 12 w 222"/>
                <a:gd name="T99" fmla="*/ 126 h 126"/>
                <a:gd name="T100" fmla="*/ 12 w 222"/>
                <a:gd name="T101" fmla="*/ 126 h 126"/>
                <a:gd name="T102" fmla="*/ 18 w 222"/>
                <a:gd name="T103" fmla="*/ 126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26"/>
                <a:gd name="T158" fmla="*/ 222 w 222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26">
                  <a:moveTo>
                    <a:pt x="18" y="126"/>
                  </a:move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8" name="Freeform 59"/>
            <p:cNvSpPr>
              <a:spLocks/>
            </p:cNvSpPr>
            <p:nvPr/>
          </p:nvSpPr>
          <p:spPr bwMode="auto">
            <a:xfrm>
              <a:off x="3366" y="2700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04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16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16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04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2 w 37"/>
                <a:gd name="T57" fmla="*/ 0 h 21"/>
                <a:gd name="T58" fmla="*/ 12 w 37"/>
                <a:gd name="T59" fmla="*/ 0 h 21"/>
                <a:gd name="T60" fmla="*/ 6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0 w 37"/>
                <a:gd name="T67" fmla="*/ 6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0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6 w 37"/>
                <a:gd name="T97" fmla="*/ 126 h 21"/>
                <a:gd name="T98" fmla="*/ 12 w 37"/>
                <a:gd name="T99" fmla="*/ 126 h 21"/>
                <a:gd name="T100" fmla="*/ 12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19" name="Rectangle 60"/>
            <p:cNvSpPr>
              <a:spLocks noChangeArrowheads="1"/>
            </p:cNvSpPr>
            <p:nvPr/>
          </p:nvSpPr>
          <p:spPr bwMode="auto">
            <a:xfrm>
              <a:off x="3360" y="273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20,4</a:t>
              </a:r>
              <a:endParaRPr lang="hu-HU" altLang="hu-HU" b="1"/>
            </a:p>
          </p:txBody>
        </p:sp>
        <p:sp>
          <p:nvSpPr>
            <p:cNvPr id="15420" name="Freeform 61"/>
            <p:cNvSpPr>
              <a:spLocks/>
            </p:cNvSpPr>
            <p:nvPr/>
          </p:nvSpPr>
          <p:spPr bwMode="auto">
            <a:xfrm>
              <a:off x="3612" y="2652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2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14 h 126"/>
                <a:gd name="T26" fmla="*/ 228 w 228"/>
                <a:gd name="T27" fmla="*/ 114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12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14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21" name="Freeform 62"/>
            <p:cNvSpPr>
              <a:spLocks/>
            </p:cNvSpPr>
            <p:nvPr/>
          </p:nvSpPr>
          <p:spPr bwMode="auto">
            <a:xfrm>
              <a:off x="3612" y="2652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2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14 h 21"/>
                <a:gd name="T26" fmla="*/ 228 w 38"/>
                <a:gd name="T27" fmla="*/ 114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12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14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22" name="Rectangle 63"/>
            <p:cNvSpPr>
              <a:spLocks noChangeArrowheads="1"/>
            </p:cNvSpPr>
            <p:nvPr/>
          </p:nvSpPr>
          <p:spPr bwMode="auto">
            <a:xfrm>
              <a:off x="3612" y="268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20,7</a:t>
              </a:r>
              <a:endParaRPr lang="hu-HU" altLang="hu-HU" b="1"/>
            </a:p>
          </p:txBody>
        </p:sp>
        <p:sp>
          <p:nvSpPr>
            <p:cNvPr id="15423" name="Freeform 64"/>
            <p:cNvSpPr>
              <a:spLocks/>
            </p:cNvSpPr>
            <p:nvPr/>
          </p:nvSpPr>
          <p:spPr bwMode="auto">
            <a:xfrm>
              <a:off x="3864" y="2598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14 h 126"/>
                <a:gd name="T26" fmla="*/ 222 w 222"/>
                <a:gd name="T27" fmla="*/ 114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6 w 222"/>
                <a:gd name="T67" fmla="*/ 6 h 126"/>
                <a:gd name="T68" fmla="*/ 0 w 222"/>
                <a:gd name="T69" fmla="*/ 6 h 126"/>
                <a:gd name="T70" fmla="*/ 0 w 222"/>
                <a:gd name="T71" fmla="*/ 12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14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6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24" name="Freeform 65"/>
            <p:cNvSpPr>
              <a:spLocks/>
            </p:cNvSpPr>
            <p:nvPr/>
          </p:nvSpPr>
          <p:spPr bwMode="auto">
            <a:xfrm>
              <a:off x="3864" y="2598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14 h 21"/>
                <a:gd name="T26" fmla="*/ 222 w 37"/>
                <a:gd name="T27" fmla="*/ 114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6 w 37"/>
                <a:gd name="T67" fmla="*/ 6 h 21"/>
                <a:gd name="T68" fmla="*/ 0 w 37"/>
                <a:gd name="T69" fmla="*/ 6 h 21"/>
                <a:gd name="T70" fmla="*/ 0 w 37"/>
                <a:gd name="T71" fmla="*/ 12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14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6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25" name="Rectangle 66"/>
            <p:cNvSpPr>
              <a:spLocks noChangeArrowheads="1"/>
            </p:cNvSpPr>
            <p:nvPr/>
          </p:nvSpPr>
          <p:spPr bwMode="auto">
            <a:xfrm>
              <a:off x="3864" y="2628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2AD00"/>
                  </a:solidFill>
                </a:rPr>
                <a:t>21,0</a:t>
              </a:r>
              <a:endParaRPr lang="hu-HU" altLang="hu-HU" b="1"/>
            </a:p>
          </p:txBody>
        </p:sp>
        <p:sp>
          <p:nvSpPr>
            <p:cNvPr id="15426" name="Freeform 67"/>
            <p:cNvSpPr>
              <a:spLocks/>
            </p:cNvSpPr>
            <p:nvPr/>
          </p:nvSpPr>
          <p:spPr bwMode="auto">
            <a:xfrm>
              <a:off x="618" y="1296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2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2 h 126"/>
                <a:gd name="T30" fmla="*/ 228 w 228"/>
                <a:gd name="T31" fmla="*/ 12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2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6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2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14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27" name="Freeform 68"/>
            <p:cNvSpPr>
              <a:spLocks/>
            </p:cNvSpPr>
            <p:nvPr/>
          </p:nvSpPr>
          <p:spPr bwMode="auto">
            <a:xfrm>
              <a:off x="618" y="1296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2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2 h 21"/>
                <a:gd name="T30" fmla="*/ 228 w 38"/>
                <a:gd name="T31" fmla="*/ 12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2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6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2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14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28" name="Rectangle 69"/>
            <p:cNvSpPr>
              <a:spLocks noChangeArrowheads="1"/>
            </p:cNvSpPr>
            <p:nvPr/>
          </p:nvSpPr>
          <p:spPr bwMode="auto">
            <a:xfrm>
              <a:off x="618" y="132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28,6</a:t>
              </a:r>
              <a:endParaRPr lang="hu-HU" altLang="hu-HU" b="1"/>
            </a:p>
          </p:txBody>
        </p:sp>
        <p:sp>
          <p:nvSpPr>
            <p:cNvPr id="15429" name="Freeform 70"/>
            <p:cNvSpPr>
              <a:spLocks/>
            </p:cNvSpPr>
            <p:nvPr/>
          </p:nvSpPr>
          <p:spPr bwMode="auto">
            <a:xfrm>
              <a:off x="870" y="1206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0" name="Freeform 71"/>
            <p:cNvSpPr>
              <a:spLocks/>
            </p:cNvSpPr>
            <p:nvPr/>
          </p:nvSpPr>
          <p:spPr bwMode="auto">
            <a:xfrm>
              <a:off x="870" y="1206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1" name="Rectangle 72"/>
            <p:cNvSpPr>
              <a:spLocks noChangeArrowheads="1"/>
            </p:cNvSpPr>
            <p:nvPr/>
          </p:nvSpPr>
          <p:spPr bwMode="auto">
            <a:xfrm>
              <a:off x="870" y="124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29,1</a:t>
              </a:r>
              <a:endParaRPr lang="hu-HU" altLang="hu-HU" b="1"/>
            </a:p>
          </p:txBody>
        </p:sp>
        <p:sp>
          <p:nvSpPr>
            <p:cNvPr id="15432" name="Freeform 73"/>
            <p:cNvSpPr>
              <a:spLocks/>
            </p:cNvSpPr>
            <p:nvPr/>
          </p:nvSpPr>
          <p:spPr bwMode="auto">
            <a:xfrm>
              <a:off x="1116" y="114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6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6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3" name="Freeform 74"/>
            <p:cNvSpPr>
              <a:spLocks/>
            </p:cNvSpPr>
            <p:nvPr/>
          </p:nvSpPr>
          <p:spPr bwMode="auto">
            <a:xfrm>
              <a:off x="1116" y="114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6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6 w 38"/>
                <a:gd name="T85" fmla="*/ 120 h 22"/>
                <a:gd name="T86" fmla="*/ 6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4" name="Rectangle 75"/>
            <p:cNvSpPr>
              <a:spLocks noChangeArrowheads="1"/>
            </p:cNvSpPr>
            <p:nvPr/>
          </p:nvSpPr>
          <p:spPr bwMode="auto">
            <a:xfrm>
              <a:off x="1116" y="117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29,5</a:t>
              </a:r>
              <a:endParaRPr lang="hu-HU" altLang="hu-HU" b="1"/>
            </a:p>
          </p:txBody>
        </p:sp>
        <p:sp>
          <p:nvSpPr>
            <p:cNvPr id="15435" name="Freeform 76"/>
            <p:cNvSpPr>
              <a:spLocks/>
            </p:cNvSpPr>
            <p:nvPr/>
          </p:nvSpPr>
          <p:spPr bwMode="auto">
            <a:xfrm>
              <a:off x="1368" y="1128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16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2 w 228"/>
                <a:gd name="T19" fmla="*/ 120 h 126"/>
                <a:gd name="T20" fmla="*/ 222 w 228"/>
                <a:gd name="T21" fmla="*/ 120 h 126"/>
                <a:gd name="T22" fmla="*/ 228 w 228"/>
                <a:gd name="T23" fmla="*/ 114 h 126"/>
                <a:gd name="T24" fmla="*/ 228 w 228"/>
                <a:gd name="T25" fmla="*/ 114 h 126"/>
                <a:gd name="T26" fmla="*/ 228 w 228"/>
                <a:gd name="T27" fmla="*/ 114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2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16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2 w 228"/>
                <a:gd name="T59" fmla="*/ 0 h 126"/>
                <a:gd name="T60" fmla="*/ 12 w 228"/>
                <a:gd name="T61" fmla="*/ 0 h 126"/>
                <a:gd name="T62" fmla="*/ 6 w 228"/>
                <a:gd name="T63" fmla="*/ 0 h 126"/>
                <a:gd name="T64" fmla="*/ 6 w 228"/>
                <a:gd name="T65" fmla="*/ 6 h 126"/>
                <a:gd name="T66" fmla="*/ 6 w 228"/>
                <a:gd name="T67" fmla="*/ 6 h 126"/>
                <a:gd name="T68" fmla="*/ 0 w 228"/>
                <a:gd name="T69" fmla="*/ 6 h 126"/>
                <a:gd name="T70" fmla="*/ 0 w 228"/>
                <a:gd name="T71" fmla="*/ 12 h 126"/>
                <a:gd name="T72" fmla="*/ 0 w 228"/>
                <a:gd name="T73" fmla="*/ 12 h 126"/>
                <a:gd name="T74" fmla="*/ 0 w 228"/>
                <a:gd name="T75" fmla="*/ 18 h 126"/>
                <a:gd name="T76" fmla="*/ 0 w 228"/>
                <a:gd name="T77" fmla="*/ 18 h 126"/>
                <a:gd name="T78" fmla="*/ 0 w 228"/>
                <a:gd name="T79" fmla="*/ 114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20 h 126"/>
                <a:gd name="T88" fmla="*/ 0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6 w 228"/>
                <a:gd name="T95" fmla="*/ 126 h 126"/>
                <a:gd name="T96" fmla="*/ 12 w 228"/>
                <a:gd name="T97" fmla="*/ 126 h 126"/>
                <a:gd name="T98" fmla="*/ 12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6" name="Freeform 77"/>
            <p:cNvSpPr>
              <a:spLocks/>
            </p:cNvSpPr>
            <p:nvPr/>
          </p:nvSpPr>
          <p:spPr bwMode="auto">
            <a:xfrm>
              <a:off x="1368" y="1128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16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2 w 38"/>
                <a:gd name="T19" fmla="*/ 120 h 21"/>
                <a:gd name="T20" fmla="*/ 222 w 38"/>
                <a:gd name="T21" fmla="*/ 120 h 21"/>
                <a:gd name="T22" fmla="*/ 228 w 38"/>
                <a:gd name="T23" fmla="*/ 114 h 21"/>
                <a:gd name="T24" fmla="*/ 228 w 38"/>
                <a:gd name="T25" fmla="*/ 114 h 21"/>
                <a:gd name="T26" fmla="*/ 228 w 38"/>
                <a:gd name="T27" fmla="*/ 114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2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16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2 w 38"/>
                <a:gd name="T59" fmla="*/ 0 h 21"/>
                <a:gd name="T60" fmla="*/ 12 w 38"/>
                <a:gd name="T61" fmla="*/ 0 h 21"/>
                <a:gd name="T62" fmla="*/ 6 w 38"/>
                <a:gd name="T63" fmla="*/ 0 h 21"/>
                <a:gd name="T64" fmla="*/ 6 w 38"/>
                <a:gd name="T65" fmla="*/ 6 h 21"/>
                <a:gd name="T66" fmla="*/ 6 w 38"/>
                <a:gd name="T67" fmla="*/ 6 h 21"/>
                <a:gd name="T68" fmla="*/ 0 w 38"/>
                <a:gd name="T69" fmla="*/ 6 h 21"/>
                <a:gd name="T70" fmla="*/ 0 w 38"/>
                <a:gd name="T71" fmla="*/ 12 h 21"/>
                <a:gd name="T72" fmla="*/ 0 w 38"/>
                <a:gd name="T73" fmla="*/ 12 h 21"/>
                <a:gd name="T74" fmla="*/ 0 w 38"/>
                <a:gd name="T75" fmla="*/ 18 h 21"/>
                <a:gd name="T76" fmla="*/ 0 w 38"/>
                <a:gd name="T77" fmla="*/ 18 h 21"/>
                <a:gd name="T78" fmla="*/ 0 w 38"/>
                <a:gd name="T79" fmla="*/ 114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20 h 21"/>
                <a:gd name="T88" fmla="*/ 0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6 w 38"/>
                <a:gd name="T95" fmla="*/ 126 h 21"/>
                <a:gd name="T96" fmla="*/ 12 w 38"/>
                <a:gd name="T97" fmla="*/ 126 h 21"/>
                <a:gd name="T98" fmla="*/ 12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7" name="Rectangle 78"/>
            <p:cNvSpPr>
              <a:spLocks noChangeArrowheads="1"/>
            </p:cNvSpPr>
            <p:nvPr/>
          </p:nvSpPr>
          <p:spPr bwMode="auto">
            <a:xfrm>
              <a:off x="1368" y="1158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29,6</a:t>
              </a:r>
              <a:endParaRPr lang="hu-HU" altLang="hu-HU" b="1"/>
            </a:p>
          </p:txBody>
        </p:sp>
        <p:sp>
          <p:nvSpPr>
            <p:cNvPr id="15438" name="Freeform 79"/>
            <p:cNvSpPr>
              <a:spLocks/>
            </p:cNvSpPr>
            <p:nvPr/>
          </p:nvSpPr>
          <p:spPr bwMode="auto">
            <a:xfrm>
              <a:off x="1620" y="1110"/>
              <a:ext cx="222" cy="132"/>
            </a:xfrm>
            <a:custGeom>
              <a:avLst/>
              <a:gdLst>
                <a:gd name="T0" fmla="*/ 12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0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2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6 w 222"/>
                <a:gd name="T97" fmla="*/ 126 h 132"/>
                <a:gd name="T98" fmla="*/ 12 w 222"/>
                <a:gd name="T99" fmla="*/ 132 h 132"/>
                <a:gd name="T100" fmla="*/ 12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2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39" name="Freeform 80"/>
            <p:cNvSpPr>
              <a:spLocks/>
            </p:cNvSpPr>
            <p:nvPr/>
          </p:nvSpPr>
          <p:spPr bwMode="auto">
            <a:xfrm>
              <a:off x="1620" y="1110"/>
              <a:ext cx="222" cy="132"/>
            </a:xfrm>
            <a:custGeom>
              <a:avLst/>
              <a:gdLst>
                <a:gd name="T0" fmla="*/ 12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0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2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6 w 37"/>
                <a:gd name="T97" fmla="*/ 126 h 22"/>
                <a:gd name="T98" fmla="*/ 12 w 37"/>
                <a:gd name="T99" fmla="*/ 132 h 22"/>
                <a:gd name="T100" fmla="*/ 12 w 37"/>
                <a:gd name="T101" fmla="*/ 132 h 22"/>
                <a:gd name="T102" fmla="*/ 12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2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0" name="Rectangle 81"/>
            <p:cNvSpPr>
              <a:spLocks noChangeArrowheads="1"/>
            </p:cNvSpPr>
            <p:nvPr/>
          </p:nvSpPr>
          <p:spPr bwMode="auto">
            <a:xfrm>
              <a:off x="1614" y="114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29,7</a:t>
              </a:r>
              <a:endParaRPr lang="hu-HU" altLang="hu-HU" b="1"/>
            </a:p>
          </p:txBody>
        </p:sp>
        <p:sp>
          <p:nvSpPr>
            <p:cNvPr id="15441" name="Freeform 82"/>
            <p:cNvSpPr>
              <a:spLocks/>
            </p:cNvSpPr>
            <p:nvPr/>
          </p:nvSpPr>
          <p:spPr bwMode="auto">
            <a:xfrm>
              <a:off x="1866" y="116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2" name="Freeform 83"/>
            <p:cNvSpPr>
              <a:spLocks/>
            </p:cNvSpPr>
            <p:nvPr/>
          </p:nvSpPr>
          <p:spPr bwMode="auto">
            <a:xfrm>
              <a:off x="1866" y="116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3" name="Rectangle 84"/>
            <p:cNvSpPr>
              <a:spLocks noChangeArrowheads="1"/>
            </p:cNvSpPr>
            <p:nvPr/>
          </p:nvSpPr>
          <p:spPr bwMode="auto">
            <a:xfrm>
              <a:off x="1866" y="120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29,4</a:t>
              </a:r>
              <a:endParaRPr lang="hu-HU" altLang="hu-HU" b="1"/>
            </a:p>
          </p:txBody>
        </p:sp>
        <p:sp>
          <p:nvSpPr>
            <p:cNvPr id="15444" name="Freeform 85"/>
            <p:cNvSpPr>
              <a:spLocks/>
            </p:cNvSpPr>
            <p:nvPr/>
          </p:nvSpPr>
          <p:spPr bwMode="auto">
            <a:xfrm>
              <a:off x="2118" y="1152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04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16 w 222"/>
                <a:gd name="T15" fmla="*/ 120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2 h 126"/>
                <a:gd name="T30" fmla="*/ 222 w 222"/>
                <a:gd name="T31" fmla="*/ 12 h 126"/>
                <a:gd name="T32" fmla="*/ 222 w 222"/>
                <a:gd name="T33" fmla="*/ 12 h 126"/>
                <a:gd name="T34" fmla="*/ 222 w 222"/>
                <a:gd name="T35" fmla="*/ 6 h 126"/>
                <a:gd name="T36" fmla="*/ 222 w 222"/>
                <a:gd name="T37" fmla="*/ 6 h 126"/>
                <a:gd name="T38" fmla="*/ 222 w 222"/>
                <a:gd name="T39" fmla="*/ 6 h 126"/>
                <a:gd name="T40" fmla="*/ 216 w 222"/>
                <a:gd name="T41" fmla="*/ 0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04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0 w 222"/>
                <a:gd name="T67" fmla="*/ 6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2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08 h 126"/>
                <a:gd name="T84" fmla="*/ 0 w 222"/>
                <a:gd name="T85" fmla="*/ 114 h 126"/>
                <a:gd name="T86" fmla="*/ 0 w 222"/>
                <a:gd name="T87" fmla="*/ 114 h 126"/>
                <a:gd name="T88" fmla="*/ 0 w 222"/>
                <a:gd name="T89" fmla="*/ 120 h 126"/>
                <a:gd name="T90" fmla="*/ 0 w 222"/>
                <a:gd name="T91" fmla="*/ 120 h 126"/>
                <a:gd name="T92" fmla="*/ 6 w 222"/>
                <a:gd name="T93" fmla="*/ 120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16" y="120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5" name="Freeform 86"/>
            <p:cNvSpPr>
              <a:spLocks/>
            </p:cNvSpPr>
            <p:nvPr/>
          </p:nvSpPr>
          <p:spPr bwMode="auto">
            <a:xfrm>
              <a:off x="2118" y="1152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04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16 w 37"/>
                <a:gd name="T15" fmla="*/ 120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2 h 21"/>
                <a:gd name="T30" fmla="*/ 222 w 37"/>
                <a:gd name="T31" fmla="*/ 12 h 21"/>
                <a:gd name="T32" fmla="*/ 222 w 37"/>
                <a:gd name="T33" fmla="*/ 12 h 21"/>
                <a:gd name="T34" fmla="*/ 222 w 37"/>
                <a:gd name="T35" fmla="*/ 6 h 21"/>
                <a:gd name="T36" fmla="*/ 222 w 37"/>
                <a:gd name="T37" fmla="*/ 6 h 21"/>
                <a:gd name="T38" fmla="*/ 222 w 37"/>
                <a:gd name="T39" fmla="*/ 6 h 21"/>
                <a:gd name="T40" fmla="*/ 216 w 37"/>
                <a:gd name="T41" fmla="*/ 0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04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0 w 37"/>
                <a:gd name="T67" fmla="*/ 6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2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08 h 21"/>
                <a:gd name="T84" fmla="*/ 0 w 37"/>
                <a:gd name="T85" fmla="*/ 114 h 21"/>
                <a:gd name="T86" fmla="*/ 0 w 37"/>
                <a:gd name="T87" fmla="*/ 114 h 21"/>
                <a:gd name="T88" fmla="*/ 0 w 37"/>
                <a:gd name="T89" fmla="*/ 120 h 21"/>
                <a:gd name="T90" fmla="*/ 0 w 37"/>
                <a:gd name="T91" fmla="*/ 120 h 21"/>
                <a:gd name="T92" fmla="*/ 6 w 37"/>
                <a:gd name="T93" fmla="*/ 120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6" name="Rectangle 87"/>
            <p:cNvSpPr>
              <a:spLocks noChangeArrowheads="1"/>
            </p:cNvSpPr>
            <p:nvPr/>
          </p:nvSpPr>
          <p:spPr bwMode="auto">
            <a:xfrm>
              <a:off x="2118" y="118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29,5</a:t>
              </a:r>
              <a:endParaRPr lang="hu-HU" altLang="hu-HU" b="1"/>
            </a:p>
          </p:txBody>
        </p:sp>
        <p:sp>
          <p:nvSpPr>
            <p:cNvPr id="15447" name="Freeform 88"/>
            <p:cNvSpPr>
              <a:spLocks/>
            </p:cNvSpPr>
            <p:nvPr/>
          </p:nvSpPr>
          <p:spPr bwMode="auto">
            <a:xfrm>
              <a:off x="2364" y="113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6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8" name="Freeform 89"/>
            <p:cNvSpPr>
              <a:spLocks/>
            </p:cNvSpPr>
            <p:nvPr/>
          </p:nvSpPr>
          <p:spPr bwMode="auto">
            <a:xfrm>
              <a:off x="2364" y="113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6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49" name="Rectangle 90"/>
            <p:cNvSpPr>
              <a:spLocks noChangeArrowheads="1"/>
            </p:cNvSpPr>
            <p:nvPr/>
          </p:nvSpPr>
          <p:spPr bwMode="auto">
            <a:xfrm>
              <a:off x="2364" y="117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29,5</a:t>
              </a:r>
              <a:endParaRPr lang="hu-HU" altLang="hu-HU" b="1"/>
            </a:p>
          </p:txBody>
        </p:sp>
        <p:sp>
          <p:nvSpPr>
            <p:cNvPr id="15450" name="Freeform 91"/>
            <p:cNvSpPr>
              <a:spLocks/>
            </p:cNvSpPr>
            <p:nvPr/>
          </p:nvSpPr>
          <p:spPr bwMode="auto">
            <a:xfrm>
              <a:off x="2616" y="1092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10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14 h 126"/>
                <a:gd name="T26" fmla="*/ 222 w 222"/>
                <a:gd name="T27" fmla="*/ 114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6 w 222"/>
                <a:gd name="T67" fmla="*/ 6 h 126"/>
                <a:gd name="T68" fmla="*/ 0 w 222"/>
                <a:gd name="T69" fmla="*/ 6 h 126"/>
                <a:gd name="T70" fmla="*/ 0 w 222"/>
                <a:gd name="T71" fmla="*/ 12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14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6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51" name="Freeform 92"/>
            <p:cNvSpPr>
              <a:spLocks/>
            </p:cNvSpPr>
            <p:nvPr/>
          </p:nvSpPr>
          <p:spPr bwMode="auto">
            <a:xfrm>
              <a:off x="2616" y="1092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10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14 h 21"/>
                <a:gd name="T26" fmla="*/ 222 w 37"/>
                <a:gd name="T27" fmla="*/ 114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6 w 37"/>
                <a:gd name="T67" fmla="*/ 6 h 21"/>
                <a:gd name="T68" fmla="*/ 0 w 37"/>
                <a:gd name="T69" fmla="*/ 6 h 21"/>
                <a:gd name="T70" fmla="*/ 0 w 37"/>
                <a:gd name="T71" fmla="*/ 12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14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6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52" name="Rectangle 93"/>
            <p:cNvSpPr>
              <a:spLocks noChangeArrowheads="1"/>
            </p:cNvSpPr>
            <p:nvPr/>
          </p:nvSpPr>
          <p:spPr bwMode="auto">
            <a:xfrm>
              <a:off x="2616" y="112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29,8</a:t>
              </a:r>
              <a:endParaRPr lang="hu-HU" altLang="hu-HU" b="1"/>
            </a:p>
          </p:txBody>
        </p:sp>
        <p:sp>
          <p:nvSpPr>
            <p:cNvPr id="15453" name="Freeform 94"/>
            <p:cNvSpPr>
              <a:spLocks/>
            </p:cNvSpPr>
            <p:nvPr/>
          </p:nvSpPr>
          <p:spPr bwMode="auto">
            <a:xfrm>
              <a:off x="2862" y="1062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6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8 w 228"/>
                <a:gd name="T17" fmla="*/ 120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8 w 228"/>
                <a:gd name="T37" fmla="*/ 12 h 132"/>
                <a:gd name="T38" fmla="*/ 228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6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12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6 w 228"/>
                <a:gd name="T71" fmla="*/ 12 h 132"/>
                <a:gd name="T72" fmla="*/ 6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6 w 228"/>
                <a:gd name="T85" fmla="*/ 114 h 132"/>
                <a:gd name="T86" fmla="*/ 6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12 w 228"/>
                <a:gd name="T93" fmla="*/ 126 h 132"/>
                <a:gd name="T94" fmla="*/ 12 w 228"/>
                <a:gd name="T95" fmla="*/ 126 h 132"/>
                <a:gd name="T96" fmla="*/ 12 w 228"/>
                <a:gd name="T97" fmla="*/ 126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54" name="Freeform 95"/>
            <p:cNvSpPr>
              <a:spLocks/>
            </p:cNvSpPr>
            <p:nvPr/>
          </p:nvSpPr>
          <p:spPr bwMode="auto">
            <a:xfrm>
              <a:off x="2862" y="1062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6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8 w 38"/>
                <a:gd name="T17" fmla="*/ 120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8 w 38"/>
                <a:gd name="T37" fmla="*/ 12 h 22"/>
                <a:gd name="T38" fmla="*/ 228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6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12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6 w 38"/>
                <a:gd name="T71" fmla="*/ 12 h 22"/>
                <a:gd name="T72" fmla="*/ 6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6 w 38"/>
                <a:gd name="T85" fmla="*/ 114 h 22"/>
                <a:gd name="T86" fmla="*/ 6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12 w 38"/>
                <a:gd name="T93" fmla="*/ 126 h 22"/>
                <a:gd name="T94" fmla="*/ 12 w 38"/>
                <a:gd name="T95" fmla="*/ 126 h 22"/>
                <a:gd name="T96" fmla="*/ 12 w 38"/>
                <a:gd name="T97" fmla="*/ 126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55" name="Rectangle 96"/>
            <p:cNvSpPr>
              <a:spLocks noChangeArrowheads="1"/>
            </p:cNvSpPr>
            <p:nvPr/>
          </p:nvSpPr>
          <p:spPr bwMode="auto">
            <a:xfrm>
              <a:off x="2862" y="1098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30,0</a:t>
              </a:r>
              <a:endParaRPr lang="hu-HU" altLang="hu-HU" b="1"/>
            </a:p>
          </p:txBody>
        </p:sp>
        <p:sp>
          <p:nvSpPr>
            <p:cNvPr id="15456" name="Freeform 97"/>
            <p:cNvSpPr>
              <a:spLocks/>
            </p:cNvSpPr>
            <p:nvPr/>
          </p:nvSpPr>
          <p:spPr bwMode="auto">
            <a:xfrm>
              <a:off x="3114" y="101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6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26 h 132"/>
                <a:gd name="T96" fmla="*/ 12 w 228"/>
                <a:gd name="T97" fmla="*/ 126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57" name="Freeform 98"/>
            <p:cNvSpPr>
              <a:spLocks/>
            </p:cNvSpPr>
            <p:nvPr/>
          </p:nvSpPr>
          <p:spPr bwMode="auto">
            <a:xfrm>
              <a:off x="3114" y="101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6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26 h 22"/>
                <a:gd name="T96" fmla="*/ 12 w 38"/>
                <a:gd name="T97" fmla="*/ 126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58" name="Rectangle 99"/>
            <p:cNvSpPr>
              <a:spLocks noChangeArrowheads="1"/>
            </p:cNvSpPr>
            <p:nvPr/>
          </p:nvSpPr>
          <p:spPr bwMode="auto">
            <a:xfrm>
              <a:off x="3114" y="105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30,2</a:t>
              </a:r>
              <a:endParaRPr lang="hu-HU" altLang="hu-HU" b="1"/>
            </a:p>
          </p:txBody>
        </p:sp>
        <p:sp>
          <p:nvSpPr>
            <p:cNvPr id="15459" name="Freeform 100"/>
            <p:cNvSpPr>
              <a:spLocks/>
            </p:cNvSpPr>
            <p:nvPr/>
          </p:nvSpPr>
          <p:spPr bwMode="auto">
            <a:xfrm>
              <a:off x="3366" y="942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04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16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16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04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2 w 222"/>
                <a:gd name="T57" fmla="*/ 0 h 126"/>
                <a:gd name="T58" fmla="*/ 12 w 222"/>
                <a:gd name="T59" fmla="*/ 0 h 126"/>
                <a:gd name="T60" fmla="*/ 6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0 w 222"/>
                <a:gd name="T67" fmla="*/ 6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0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6 w 222"/>
                <a:gd name="T97" fmla="*/ 126 h 126"/>
                <a:gd name="T98" fmla="*/ 12 w 222"/>
                <a:gd name="T99" fmla="*/ 126 h 126"/>
                <a:gd name="T100" fmla="*/ 12 w 222"/>
                <a:gd name="T101" fmla="*/ 126 h 126"/>
                <a:gd name="T102" fmla="*/ 18 w 222"/>
                <a:gd name="T103" fmla="*/ 126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26"/>
                <a:gd name="T158" fmla="*/ 222 w 222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26">
                  <a:moveTo>
                    <a:pt x="18" y="126"/>
                  </a:move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0" name="Freeform 101"/>
            <p:cNvSpPr>
              <a:spLocks/>
            </p:cNvSpPr>
            <p:nvPr/>
          </p:nvSpPr>
          <p:spPr bwMode="auto">
            <a:xfrm>
              <a:off x="3366" y="942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04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16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16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04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2 w 37"/>
                <a:gd name="T57" fmla="*/ 0 h 21"/>
                <a:gd name="T58" fmla="*/ 12 w 37"/>
                <a:gd name="T59" fmla="*/ 0 h 21"/>
                <a:gd name="T60" fmla="*/ 6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0 w 37"/>
                <a:gd name="T67" fmla="*/ 6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0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6 w 37"/>
                <a:gd name="T97" fmla="*/ 126 h 21"/>
                <a:gd name="T98" fmla="*/ 12 w 37"/>
                <a:gd name="T99" fmla="*/ 126 h 21"/>
                <a:gd name="T100" fmla="*/ 12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1" name="Rectangle 102"/>
            <p:cNvSpPr>
              <a:spLocks noChangeArrowheads="1"/>
            </p:cNvSpPr>
            <p:nvPr/>
          </p:nvSpPr>
          <p:spPr bwMode="auto">
            <a:xfrm>
              <a:off x="3360" y="97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30,7</a:t>
              </a:r>
              <a:endParaRPr lang="hu-HU" altLang="hu-HU" b="1"/>
            </a:p>
          </p:txBody>
        </p:sp>
        <p:sp>
          <p:nvSpPr>
            <p:cNvPr id="15462" name="Freeform 103"/>
            <p:cNvSpPr>
              <a:spLocks/>
            </p:cNvSpPr>
            <p:nvPr/>
          </p:nvSpPr>
          <p:spPr bwMode="auto">
            <a:xfrm>
              <a:off x="3612" y="870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2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14 h 126"/>
                <a:gd name="T26" fmla="*/ 228 w 228"/>
                <a:gd name="T27" fmla="*/ 114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6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12 h 126"/>
                <a:gd name="T72" fmla="*/ 0 w 228"/>
                <a:gd name="T73" fmla="*/ 12 h 126"/>
                <a:gd name="T74" fmla="*/ 0 w 228"/>
                <a:gd name="T75" fmla="*/ 18 h 126"/>
                <a:gd name="T76" fmla="*/ 0 w 228"/>
                <a:gd name="T77" fmla="*/ 18 h 126"/>
                <a:gd name="T78" fmla="*/ 0 w 228"/>
                <a:gd name="T79" fmla="*/ 114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3" name="Freeform 104"/>
            <p:cNvSpPr>
              <a:spLocks/>
            </p:cNvSpPr>
            <p:nvPr/>
          </p:nvSpPr>
          <p:spPr bwMode="auto">
            <a:xfrm>
              <a:off x="3612" y="870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2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14 h 21"/>
                <a:gd name="T26" fmla="*/ 228 w 38"/>
                <a:gd name="T27" fmla="*/ 114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6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12 h 21"/>
                <a:gd name="T72" fmla="*/ 0 w 38"/>
                <a:gd name="T73" fmla="*/ 12 h 21"/>
                <a:gd name="T74" fmla="*/ 0 w 38"/>
                <a:gd name="T75" fmla="*/ 18 h 21"/>
                <a:gd name="T76" fmla="*/ 0 w 38"/>
                <a:gd name="T77" fmla="*/ 18 h 21"/>
                <a:gd name="T78" fmla="*/ 0 w 38"/>
                <a:gd name="T79" fmla="*/ 114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4" name="Rectangle 105"/>
            <p:cNvSpPr>
              <a:spLocks noChangeArrowheads="1"/>
            </p:cNvSpPr>
            <p:nvPr/>
          </p:nvSpPr>
          <p:spPr bwMode="auto">
            <a:xfrm>
              <a:off x="3612" y="90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31,1</a:t>
              </a:r>
              <a:endParaRPr lang="hu-HU" altLang="hu-HU" b="1"/>
            </a:p>
          </p:txBody>
        </p:sp>
        <p:sp>
          <p:nvSpPr>
            <p:cNvPr id="15465" name="Freeform 106"/>
            <p:cNvSpPr>
              <a:spLocks/>
            </p:cNvSpPr>
            <p:nvPr/>
          </p:nvSpPr>
          <p:spPr bwMode="auto">
            <a:xfrm>
              <a:off x="3864" y="780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6 w 222"/>
                <a:gd name="T67" fmla="*/ 6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6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6" name="Freeform 107"/>
            <p:cNvSpPr>
              <a:spLocks/>
            </p:cNvSpPr>
            <p:nvPr/>
          </p:nvSpPr>
          <p:spPr bwMode="auto">
            <a:xfrm>
              <a:off x="3864" y="780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6 w 37"/>
                <a:gd name="T67" fmla="*/ 6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6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7" name="Rectangle 108"/>
            <p:cNvSpPr>
              <a:spLocks noChangeArrowheads="1"/>
            </p:cNvSpPr>
            <p:nvPr/>
          </p:nvSpPr>
          <p:spPr bwMode="auto">
            <a:xfrm>
              <a:off x="3864" y="810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31,6</a:t>
              </a:r>
              <a:endParaRPr lang="hu-HU" altLang="hu-HU" b="1"/>
            </a:p>
          </p:txBody>
        </p:sp>
        <p:sp>
          <p:nvSpPr>
            <p:cNvPr id="15468" name="Freeform 109"/>
            <p:cNvSpPr>
              <a:spLocks/>
            </p:cNvSpPr>
            <p:nvPr/>
          </p:nvSpPr>
          <p:spPr bwMode="auto">
            <a:xfrm>
              <a:off x="618" y="171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26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0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08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26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69" name="Freeform 110"/>
            <p:cNvSpPr>
              <a:spLocks/>
            </p:cNvSpPr>
            <p:nvPr/>
          </p:nvSpPr>
          <p:spPr bwMode="auto">
            <a:xfrm>
              <a:off x="618" y="171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26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0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08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26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70" name="Rectangle 111"/>
            <p:cNvSpPr>
              <a:spLocks noChangeArrowheads="1"/>
            </p:cNvSpPr>
            <p:nvPr/>
          </p:nvSpPr>
          <p:spPr bwMode="auto">
            <a:xfrm>
              <a:off x="618" y="1734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27,7</a:t>
              </a:r>
              <a:endParaRPr lang="hu-HU" altLang="hu-HU" b="1"/>
            </a:p>
          </p:txBody>
        </p:sp>
        <p:sp>
          <p:nvSpPr>
            <p:cNvPr id="15471" name="Freeform 112"/>
            <p:cNvSpPr>
              <a:spLocks/>
            </p:cNvSpPr>
            <p:nvPr/>
          </p:nvSpPr>
          <p:spPr bwMode="auto">
            <a:xfrm>
              <a:off x="870" y="1620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20 h 126"/>
                <a:gd name="T22" fmla="*/ 222 w 222"/>
                <a:gd name="T23" fmla="*/ 114 h 126"/>
                <a:gd name="T24" fmla="*/ 222 w 222"/>
                <a:gd name="T25" fmla="*/ 114 h 126"/>
                <a:gd name="T26" fmla="*/ 222 w 222"/>
                <a:gd name="T27" fmla="*/ 114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6 h 126"/>
                <a:gd name="T66" fmla="*/ 6 w 222"/>
                <a:gd name="T67" fmla="*/ 6 h 126"/>
                <a:gd name="T68" fmla="*/ 0 w 222"/>
                <a:gd name="T69" fmla="*/ 6 h 126"/>
                <a:gd name="T70" fmla="*/ 0 w 222"/>
                <a:gd name="T71" fmla="*/ 12 h 126"/>
                <a:gd name="T72" fmla="*/ 0 w 222"/>
                <a:gd name="T73" fmla="*/ 12 h 126"/>
                <a:gd name="T74" fmla="*/ 0 w 222"/>
                <a:gd name="T75" fmla="*/ 18 h 126"/>
                <a:gd name="T76" fmla="*/ 0 w 222"/>
                <a:gd name="T77" fmla="*/ 18 h 126"/>
                <a:gd name="T78" fmla="*/ 0 w 222"/>
                <a:gd name="T79" fmla="*/ 114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6 w 222"/>
                <a:gd name="T91" fmla="*/ 126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72" name="Freeform 113"/>
            <p:cNvSpPr>
              <a:spLocks/>
            </p:cNvSpPr>
            <p:nvPr/>
          </p:nvSpPr>
          <p:spPr bwMode="auto">
            <a:xfrm>
              <a:off x="870" y="1620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20 h 21"/>
                <a:gd name="T22" fmla="*/ 222 w 37"/>
                <a:gd name="T23" fmla="*/ 114 h 21"/>
                <a:gd name="T24" fmla="*/ 222 w 37"/>
                <a:gd name="T25" fmla="*/ 114 h 21"/>
                <a:gd name="T26" fmla="*/ 222 w 37"/>
                <a:gd name="T27" fmla="*/ 114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6 h 21"/>
                <a:gd name="T66" fmla="*/ 6 w 37"/>
                <a:gd name="T67" fmla="*/ 6 h 21"/>
                <a:gd name="T68" fmla="*/ 0 w 37"/>
                <a:gd name="T69" fmla="*/ 6 h 21"/>
                <a:gd name="T70" fmla="*/ 0 w 37"/>
                <a:gd name="T71" fmla="*/ 12 h 21"/>
                <a:gd name="T72" fmla="*/ 0 w 37"/>
                <a:gd name="T73" fmla="*/ 12 h 21"/>
                <a:gd name="T74" fmla="*/ 0 w 37"/>
                <a:gd name="T75" fmla="*/ 18 h 21"/>
                <a:gd name="T76" fmla="*/ 0 w 37"/>
                <a:gd name="T77" fmla="*/ 18 h 21"/>
                <a:gd name="T78" fmla="*/ 0 w 37"/>
                <a:gd name="T79" fmla="*/ 114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6 w 37"/>
                <a:gd name="T91" fmla="*/ 126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73" name="Rectangle 114"/>
            <p:cNvSpPr>
              <a:spLocks noChangeArrowheads="1"/>
            </p:cNvSpPr>
            <p:nvPr/>
          </p:nvSpPr>
          <p:spPr bwMode="auto">
            <a:xfrm>
              <a:off x="870" y="1644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28,2</a:t>
              </a:r>
              <a:endParaRPr lang="hu-HU" altLang="hu-HU" b="1"/>
            </a:p>
          </p:txBody>
        </p:sp>
        <p:sp>
          <p:nvSpPr>
            <p:cNvPr id="15474" name="Freeform 115"/>
            <p:cNvSpPr>
              <a:spLocks/>
            </p:cNvSpPr>
            <p:nvPr/>
          </p:nvSpPr>
          <p:spPr bwMode="auto">
            <a:xfrm>
              <a:off x="1116" y="154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32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6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6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6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6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6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75" name="Rectangle 117"/>
            <p:cNvSpPr>
              <a:spLocks noChangeArrowheads="1"/>
            </p:cNvSpPr>
            <p:nvPr/>
          </p:nvSpPr>
          <p:spPr bwMode="auto">
            <a:xfrm>
              <a:off x="1116" y="1578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100" b="1">
                  <a:solidFill>
                    <a:srgbClr val="FF0000"/>
                  </a:solidFill>
                </a:rPr>
                <a:t>28,6</a:t>
              </a:r>
              <a:endParaRPr lang="hu-HU" altLang="hu-HU" b="1"/>
            </a:p>
          </p:txBody>
        </p:sp>
        <p:sp>
          <p:nvSpPr>
            <p:cNvPr id="15476" name="Freeform 118"/>
            <p:cNvSpPr>
              <a:spLocks/>
            </p:cNvSpPr>
            <p:nvPr/>
          </p:nvSpPr>
          <p:spPr bwMode="auto">
            <a:xfrm>
              <a:off x="1368" y="151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2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2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0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0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26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77" name="Freeform 119"/>
            <p:cNvSpPr>
              <a:spLocks/>
            </p:cNvSpPr>
            <p:nvPr/>
          </p:nvSpPr>
          <p:spPr bwMode="auto">
            <a:xfrm>
              <a:off x="1368" y="1518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2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2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0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0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26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78" name="Rectangle 120"/>
            <p:cNvSpPr>
              <a:spLocks noChangeArrowheads="1"/>
            </p:cNvSpPr>
            <p:nvPr/>
          </p:nvSpPr>
          <p:spPr bwMode="auto">
            <a:xfrm>
              <a:off x="1368" y="154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28,8</a:t>
              </a:r>
              <a:endParaRPr lang="hu-HU" altLang="hu-HU" b="1"/>
            </a:p>
          </p:txBody>
        </p:sp>
        <p:sp>
          <p:nvSpPr>
            <p:cNvPr id="15479" name="Freeform 121"/>
            <p:cNvSpPr>
              <a:spLocks/>
            </p:cNvSpPr>
            <p:nvPr/>
          </p:nvSpPr>
          <p:spPr bwMode="auto">
            <a:xfrm>
              <a:off x="1620" y="1488"/>
              <a:ext cx="222" cy="132"/>
            </a:xfrm>
            <a:custGeom>
              <a:avLst/>
              <a:gdLst>
                <a:gd name="T0" fmla="*/ 12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32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6 h 132"/>
                <a:gd name="T48" fmla="*/ 210 w 222"/>
                <a:gd name="T49" fmla="*/ 0 h 132"/>
                <a:gd name="T50" fmla="*/ 204 w 222"/>
                <a:gd name="T51" fmla="*/ 0 h 132"/>
                <a:gd name="T52" fmla="*/ 12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6 w 222"/>
                <a:gd name="T97" fmla="*/ 132 h 132"/>
                <a:gd name="T98" fmla="*/ 12 w 222"/>
                <a:gd name="T99" fmla="*/ 132 h 132"/>
                <a:gd name="T100" fmla="*/ 12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2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0" name="Freeform 122"/>
            <p:cNvSpPr>
              <a:spLocks/>
            </p:cNvSpPr>
            <p:nvPr/>
          </p:nvSpPr>
          <p:spPr bwMode="auto">
            <a:xfrm>
              <a:off x="1620" y="1488"/>
              <a:ext cx="222" cy="132"/>
            </a:xfrm>
            <a:custGeom>
              <a:avLst/>
              <a:gdLst>
                <a:gd name="T0" fmla="*/ 12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32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6 h 22"/>
                <a:gd name="T48" fmla="*/ 210 w 37"/>
                <a:gd name="T49" fmla="*/ 0 h 22"/>
                <a:gd name="T50" fmla="*/ 204 w 37"/>
                <a:gd name="T51" fmla="*/ 0 h 22"/>
                <a:gd name="T52" fmla="*/ 12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6 w 37"/>
                <a:gd name="T97" fmla="*/ 132 h 22"/>
                <a:gd name="T98" fmla="*/ 12 w 37"/>
                <a:gd name="T99" fmla="*/ 132 h 22"/>
                <a:gd name="T100" fmla="*/ 12 w 37"/>
                <a:gd name="T101" fmla="*/ 132 h 22"/>
                <a:gd name="T102" fmla="*/ 12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2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1" name="Rectangle 123"/>
            <p:cNvSpPr>
              <a:spLocks noChangeArrowheads="1"/>
            </p:cNvSpPr>
            <p:nvPr/>
          </p:nvSpPr>
          <p:spPr bwMode="auto">
            <a:xfrm>
              <a:off x="1614" y="151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29,0</a:t>
              </a:r>
              <a:endParaRPr lang="hu-HU" altLang="hu-HU" b="1"/>
            </a:p>
          </p:txBody>
        </p:sp>
        <p:sp>
          <p:nvSpPr>
            <p:cNvPr id="15482" name="Freeform 124"/>
            <p:cNvSpPr>
              <a:spLocks/>
            </p:cNvSpPr>
            <p:nvPr/>
          </p:nvSpPr>
          <p:spPr bwMode="auto">
            <a:xfrm>
              <a:off x="1866" y="1542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26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0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08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26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3" name="Freeform 125"/>
            <p:cNvSpPr>
              <a:spLocks/>
            </p:cNvSpPr>
            <p:nvPr/>
          </p:nvSpPr>
          <p:spPr bwMode="auto">
            <a:xfrm>
              <a:off x="1866" y="1542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26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0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08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26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4" name="Rectangle 126"/>
            <p:cNvSpPr>
              <a:spLocks noChangeArrowheads="1"/>
            </p:cNvSpPr>
            <p:nvPr/>
          </p:nvSpPr>
          <p:spPr bwMode="auto">
            <a:xfrm>
              <a:off x="1866" y="156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28,7</a:t>
              </a:r>
              <a:endParaRPr lang="hu-HU" altLang="hu-HU" b="1"/>
            </a:p>
          </p:txBody>
        </p:sp>
        <p:sp>
          <p:nvSpPr>
            <p:cNvPr id="15485" name="Freeform 127"/>
            <p:cNvSpPr>
              <a:spLocks/>
            </p:cNvSpPr>
            <p:nvPr/>
          </p:nvSpPr>
          <p:spPr bwMode="auto">
            <a:xfrm>
              <a:off x="2118" y="1518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04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16 w 222"/>
                <a:gd name="T15" fmla="*/ 120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16 w 222"/>
                <a:gd name="T41" fmla="*/ 0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04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0 w 222"/>
                <a:gd name="T67" fmla="*/ 6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0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16" y="120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6" name="Freeform 128"/>
            <p:cNvSpPr>
              <a:spLocks/>
            </p:cNvSpPr>
            <p:nvPr/>
          </p:nvSpPr>
          <p:spPr bwMode="auto">
            <a:xfrm>
              <a:off x="2118" y="1518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04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16 w 37"/>
                <a:gd name="T15" fmla="*/ 120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16 w 37"/>
                <a:gd name="T41" fmla="*/ 0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04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0 w 37"/>
                <a:gd name="T67" fmla="*/ 6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0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6" y="20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7" name="Rectangle 129"/>
            <p:cNvSpPr>
              <a:spLocks noChangeArrowheads="1"/>
            </p:cNvSpPr>
            <p:nvPr/>
          </p:nvSpPr>
          <p:spPr bwMode="auto">
            <a:xfrm>
              <a:off x="2118" y="154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28,8</a:t>
              </a:r>
              <a:endParaRPr lang="hu-HU" altLang="hu-HU" b="1"/>
            </a:p>
          </p:txBody>
        </p:sp>
        <p:sp>
          <p:nvSpPr>
            <p:cNvPr id="15488" name="Freeform 130"/>
            <p:cNvSpPr>
              <a:spLocks/>
            </p:cNvSpPr>
            <p:nvPr/>
          </p:nvSpPr>
          <p:spPr bwMode="auto">
            <a:xfrm>
              <a:off x="2364" y="148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89" name="Freeform 131"/>
            <p:cNvSpPr>
              <a:spLocks/>
            </p:cNvSpPr>
            <p:nvPr/>
          </p:nvSpPr>
          <p:spPr bwMode="auto">
            <a:xfrm>
              <a:off x="2364" y="1488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6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0" name="Rectangle 132"/>
            <p:cNvSpPr>
              <a:spLocks noChangeArrowheads="1"/>
            </p:cNvSpPr>
            <p:nvPr/>
          </p:nvSpPr>
          <p:spPr bwMode="auto">
            <a:xfrm>
              <a:off x="2364" y="1512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29,0</a:t>
              </a:r>
              <a:endParaRPr lang="hu-HU" altLang="hu-HU" b="1"/>
            </a:p>
          </p:txBody>
        </p:sp>
        <p:sp>
          <p:nvSpPr>
            <p:cNvPr id="15491" name="Freeform 133"/>
            <p:cNvSpPr>
              <a:spLocks/>
            </p:cNvSpPr>
            <p:nvPr/>
          </p:nvSpPr>
          <p:spPr bwMode="auto">
            <a:xfrm>
              <a:off x="2616" y="1452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10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2" name="Freeform 134"/>
            <p:cNvSpPr>
              <a:spLocks/>
            </p:cNvSpPr>
            <p:nvPr/>
          </p:nvSpPr>
          <p:spPr bwMode="auto">
            <a:xfrm>
              <a:off x="2616" y="1452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10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3" name="Rectangle 135"/>
            <p:cNvSpPr>
              <a:spLocks noChangeArrowheads="1"/>
            </p:cNvSpPr>
            <p:nvPr/>
          </p:nvSpPr>
          <p:spPr bwMode="auto">
            <a:xfrm>
              <a:off x="2616" y="147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29,2</a:t>
              </a:r>
              <a:endParaRPr lang="hu-HU" altLang="hu-HU" b="1"/>
            </a:p>
          </p:txBody>
        </p:sp>
        <p:sp>
          <p:nvSpPr>
            <p:cNvPr id="15494" name="Freeform 136"/>
            <p:cNvSpPr>
              <a:spLocks/>
            </p:cNvSpPr>
            <p:nvPr/>
          </p:nvSpPr>
          <p:spPr bwMode="auto">
            <a:xfrm>
              <a:off x="2862" y="1410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6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8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8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6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24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12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6 w 228"/>
                <a:gd name="T71" fmla="*/ 6 h 126"/>
                <a:gd name="T72" fmla="*/ 6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6 w 228"/>
                <a:gd name="T85" fmla="*/ 114 h 126"/>
                <a:gd name="T86" fmla="*/ 6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12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5" name="Freeform 137"/>
            <p:cNvSpPr>
              <a:spLocks/>
            </p:cNvSpPr>
            <p:nvPr/>
          </p:nvSpPr>
          <p:spPr bwMode="auto">
            <a:xfrm>
              <a:off x="2862" y="1410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6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8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8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6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24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12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6 w 38"/>
                <a:gd name="T71" fmla="*/ 6 h 21"/>
                <a:gd name="T72" fmla="*/ 6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6 w 38"/>
                <a:gd name="T85" fmla="*/ 114 h 21"/>
                <a:gd name="T86" fmla="*/ 6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12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6" name="Rectangle 138"/>
            <p:cNvSpPr>
              <a:spLocks noChangeArrowheads="1"/>
            </p:cNvSpPr>
            <p:nvPr/>
          </p:nvSpPr>
          <p:spPr bwMode="auto">
            <a:xfrm>
              <a:off x="2862" y="1434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29,5</a:t>
              </a:r>
              <a:endParaRPr lang="hu-HU" altLang="hu-HU" b="1"/>
            </a:p>
          </p:txBody>
        </p:sp>
        <p:sp>
          <p:nvSpPr>
            <p:cNvPr id="15497" name="Freeform 139"/>
            <p:cNvSpPr>
              <a:spLocks/>
            </p:cNvSpPr>
            <p:nvPr/>
          </p:nvSpPr>
          <p:spPr bwMode="auto">
            <a:xfrm>
              <a:off x="3114" y="134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6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32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8" name="Freeform 140"/>
            <p:cNvSpPr>
              <a:spLocks/>
            </p:cNvSpPr>
            <p:nvPr/>
          </p:nvSpPr>
          <p:spPr bwMode="auto">
            <a:xfrm>
              <a:off x="3114" y="134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6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32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499" name="Rectangle 141"/>
            <p:cNvSpPr>
              <a:spLocks noChangeArrowheads="1"/>
            </p:cNvSpPr>
            <p:nvPr/>
          </p:nvSpPr>
          <p:spPr bwMode="auto">
            <a:xfrm>
              <a:off x="3114" y="1368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29,8</a:t>
              </a:r>
              <a:endParaRPr lang="hu-HU" altLang="hu-HU" b="1"/>
            </a:p>
          </p:txBody>
        </p:sp>
        <p:sp>
          <p:nvSpPr>
            <p:cNvPr id="15500" name="Freeform 142"/>
            <p:cNvSpPr>
              <a:spLocks/>
            </p:cNvSpPr>
            <p:nvPr/>
          </p:nvSpPr>
          <p:spPr bwMode="auto">
            <a:xfrm>
              <a:off x="3366" y="1272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26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0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0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08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6 w 222"/>
                <a:gd name="T97" fmla="*/ 126 h 132"/>
                <a:gd name="T98" fmla="*/ 12 w 222"/>
                <a:gd name="T99" fmla="*/ 132 h 132"/>
                <a:gd name="T100" fmla="*/ 12 w 222"/>
                <a:gd name="T101" fmla="*/ 132 h 132"/>
                <a:gd name="T102" fmla="*/ 18 w 222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32"/>
                <a:gd name="T158" fmla="*/ 222 w 222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32">
                  <a:moveTo>
                    <a:pt x="18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01" name="Freeform 143"/>
            <p:cNvSpPr>
              <a:spLocks/>
            </p:cNvSpPr>
            <p:nvPr/>
          </p:nvSpPr>
          <p:spPr bwMode="auto">
            <a:xfrm>
              <a:off x="3366" y="1272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26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0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0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08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6 w 37"/>
                <a:gd name="T97" fmla="*/ 126 h 22"/>
                <a:gd name="T98" fmla="*/ 12 w 37"/>
                <a:gd name="T99" fmla="*/ 132 h 22"/>
                <a:gd name="T100" fmla="*/ 12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02" name="Rectangle 144"/>
            <p:cNvSpPr>
              <a:spLocks noChangeArrowheads="1"/>
            </p:cNvSpPr>
            <p:nvPr/>
          </p:nvSpPr>
          <p:spPr bwMode="auto">
            <a:xfrm>
              <a:off x="3360" y="129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30,3</a:t>
              </a:r>
              <a:endParaRPr lang="hu-HU" altLang="hu-HU" b="1"/>
            </a:p>
          </p:txBody>
        </p:sp>
        <p:sp>
          <p:nvSpPr>
            <p:cNvPr id="15503" name="Freeform 145"/>
            <p:cNvSpPr>
              <a:spLocks/>
            </p:cNvSpPr>
            <p:nvPr/>
          </p:nvSpPr>
          <p:spPr bwMode="auto">
            <a:xfrm>
              <a:off x="3612" y="120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26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04" name="Freeform 146"/>
            <p:cNvSpPr>
              <a:spLocks/>
            </p:cNvSpPr>
            <p:nvPr/>
          </p:nvSpPr>
          <p:spPr bwMode="auto">
            <a:xfrm>
              <a:off x="3612" y="120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26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05" name="Rectangle 147"/>
            <p:cNvSpPr>
              <a:spLocks noChangeArrowheads="1"/>
            </p:cNvSpPr>
            <p:nvPr/>
          </p:nvSpPr>
          <p:spPr bwMode="auto">
            <a:xfrm>
              <a:off x="3612" y="1224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30,7</a:t>
              </a:r>
              <a:endParaRPr lang="hu-HU" altLang="hu-HU" b="1"/>
            </a:p>
          </p:txBody>
        </p:sp>
        <p:sp>
          <p:nvSpPr>
            <p:cNvPr id="15506" name="Freeform 148"/>
            <p:cNvSpPr>
              <a:spLocks/>
            </p:cNvSpPr>
            <p:nvPr/>
          </p:nvSpPr>
          <p:spPr bwMode="auto">
            <a:xfrm>
              <a:off x="3864" y="1122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07" name="Freeform 149"/>
            <p:cNvSpPr>
              <a:spLocks/>
            </p:cNvSpPr>
            <p:nvPr/>
          </p:nvSpPr>
          <p:spPr bwMode="auto">
            <a:xfrm>
              <a:off x="3864" y="1122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08" name="Rectangle 150"/>
            <p:cNvSpPr>
              <a:spLocks noChangeArrowheads="1"/>
            </p:cNvSpPr>
            <p:nvPr/>
          </p:nvSpPr>
          <p:spPr bwMode="auto">
            <a:xfrm>
              <a:off x="3864" y="1146"/>
              <a:ext cx="170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FF0000"/>
                  </a:solidFill>
                </a:rPr>
                <a:t>31,1</a:t>
              </a:r>
              <a:endParaRPr lang="hu-HU" altLang="hu-HU" b="1"/>
            </a:p>
          </p:txBody>
        </p:sp>
        <p:sp>
          <p:nvSpPr>
            <p:cNvPr id="15509" name="Rectangle 152"/>
            <p:cNvSpPr>
              <a:spLocks noChangeArrowheads="1"/>
            </p:cNvSpPr>
            <p:nvPr/>
          </p:nvSpPr>
          <p:spPr bwMode="auto">
            <a:xfrm>
              <a:off x="420" y="2928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</a:t>
              </a:r>
              <a:endParaRPr lang="hu-HU" altLang="hu-HU" sz="1400"/>
            </a:p>
          </p:txBody>
        </p:sp>
        <p:sp>
          <p:nvSpPr>
            <p:cNvPr id="15510" name="Rectangle 153"/>
            <p:cNvSpPr>
              <a:spLocks noChangeArrowheads="1"/>
            </p:cNvSpPr>
            <p:nvPr/>
          </p:nvSpPr>
          <p:spPr bwMode="auto">
            <a:xfrm>
              <a:off x="420" y="2076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25</a:t>
              </a:r>
              <a:endParaRPr lang="hu-HU" altLang="hu-HU" sz="1400"/>
            </a:p>
          </p:txBody>
        </p:sp>
        <p:sp>
          <p:nvSpPr>
            <p:cNvPr id="15511" name="Rectangle 154"/>
            <p:cNvSpPr>
              <a:spLocks noChangeArrowheads="1"/>
            </p:cNvSpPr>
            <p:nvPr/>
          </p:nvSpPr>
          <p:spPr bwMode="auto">
            <a:xfrm>
              <a:off x="420" y="1218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30</a:t>
              </a:r>
              <a:endParaRPr lang="hu-HU" altLang="hu-HU" sz="1400"/>
            </a:p>
          </p:txBody>
        </p:sp>
        <p:sp>
          <p:nvSpPr>
            <p:cNvPr id="15512" name="Line 155"/>
            <p:cNvSpPr>
              <a:spLocks noChangeShapeType="1"/>
            </p:cNvSpPr>
            <p:nvPr/>
          </p:nvSpPr>
          <p:spPr bwMode="auto">
            <a:xfrm>
              <a:off x="546" y="295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13" name="Line 156"/>
            <p:cNvSpPr>
              <a:spLocks noChangeShapeType="1"/>
            </p:cNvSpPr>
            <p:nvPr/>
          </p:nvSpPr>
          <p:spPr bwMode="auto">
            <a:xfrm>
              <a:off x="546" y="210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14" name="Line 157"/>
            <p:cNvSpPr>
              <a:spLocks noChangeShapeType="1"/>
            </p:cNvSpPr>
            <p:nvPr/>
          </p:nvSpPr>
          <p:spPr bwMode="auto">
            <a:xfrm>
              <a:off x="546" y="1248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15" name="Line 158"/>
            <p:cNvSpPr>
              <a:spLocks noChangeShapeType="1"/>
            </p:cNvSpPr>
            <p:nvPr/>
          </p:nvSpPr>
          <p:spPr bwMode="auto">
            <a:xfrm flipV="1">
              <a:off x="1482" y="37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16" name="Line 159"/>
            <p:cNvSpPr>
              <a:spLocks noChangeShapeType="1"/>
            </p:cNvSpPr>
            <p:nvPr/>
          </p:nvSpPr>
          <p:spPr bwMode="auto">
            <a:xfrm flipV="1">
              <a:off x="2478" y="37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17" name="Line 160"/>
            <p:cNvSpPr>
              <a:spLocks noChangeShapeType="1"/>
            </p:cNvSpPr>
            <p:nvPr/>
          </p:nvSpPr>
          <p:spPr bwMode="auto">
            <a:xfrm flipV="1">
              <a:off x="3474" y="37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18" name="Rectangle 161"/>
            <p:cNvSpPr>
              <a:spLocks noChangeArrowheads="1"/>
            </p:cNvSpPr>
            <p:nvPr/>
          </p:nvSpPr>
          <p:spPr bwMode="auto">
            <a:xfrm>
              <a:off x="1386" y="3834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2012</a:t>
              </a:r>
              <a:endParaRPr lang="hu-HU" altLang="hu-HU" sz="1400"/>
            </a:p>
          </p:txBody>
        </p:sp>
        <p:sp>
          <p:nvSpPr>
            <p:cNvPr id="15519" name="Rectangle 162"/>
            <p:cNvSpPr>
              <a:spLocks noChangeArrowheads="1"/>
            </p:cNvSpPr>
            <p:nvPr/>
          </p:nvSpPr>
          <p:spPr bwMode="auto">
            <a:xfrm>
              <a:off x="2382" y="3834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2016</a:t>
              </a:r>
              <a:endParaRPr lang="hu-HU" altLang="hu-HU" sz="1400"/>
            </a:p>
          </p:txBody>
        </p:sp>
        <p:sp>
          <p:nvSpPr>
            <p:cNvPr id="15520" name="Rectangle 163"/>
            <p:cNvSpPr>
              <a:spLocks noChangeArrowheads="1"/>
            </p:cNvSpPr>
            <p:nvPr/>
          </p:nvSpPr>
          <p:spPr bwMode="auto">
            <a:xfrm>
              <a:off x="3378" y="3834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2020</a:t>
              </a:r>
              <a:endParaRPr lang="hu-HU" altLang="hu-HU" sz="1400"/>
            </a:p>
          </p:txBody>
        </p:sp>
        <p:sp>
          <p:nvSpPr>
            <p:cNvPr id="15521" name="Rectangle 164"/>
            <p:cNvSpPr>
              <a:spLocks noChangeArrowheads="1"/>
            </p:cNvSpPr>
            <p:nvPr/>
          </p:nvSpPr>
          <p:spPr bwMode="auto">
            <a:xfrm rot="-5400000">
              <a:off x="-798" y="1847"/>
              <a:ext cx="1996" cy="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Átlagkor (területtel súlyozottan)</a:t>
              </a:r>
              <a:endParaRPr lang="hu-HU" altLang="hu-HU"/>
            </a:p>
          </p:txBody>
        </p:sp>
        <p:sp>
          <p:nvSpPr>
            <p:cNvPr id="15522" name="Rectangle 166"/>
            <p:cNvSpPr>
              <a:spLocks noChangeArrowheads="1"/>
            </p:cNvSpPr>
            <p:nvPr/>
          </p:nvSpPr>
          <p:spPr bwMode="auto">
            <a:xfrm>
              <a:off x="4268" y="1026"/>
              <a:ext cx="138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5523" name="Line 167"/>
            <p:cNvSpPr>
              <a:spLocks noChangeShapeType="1"/>
            </p:cNvSpPr>
            <p:nvPr/>
          </p:nvSpPr>
          <p:spPr bwMode="auto">
            <a:xfrm>
              <a:off x="4268" y="1117"/>
              <a:ext cx="134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24" name="Rectangle 168"/>
            <p:cNvSpPr>
              <a:spLocks noChangeArrowheads="1"/>
            </p:cNvSpPr>
            <p:nvPr/>
          </p:nvSpPr>
          <p:spPr bwMode="auto">
            <a:xfrm>
              <a:off x="4268" y="890"/>
              <a:ext cx="138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5525" name="Line 169"/>
            <p:cNvSpPr>
              <a:spLocks noChangeShapeType="1"/>
            </p:cNvSpPr>
            <p:nvPr/>
          </p:nvSpPr>
          <p:spPr bwMode="auto">
            <a:xfrm>
              <a:off x="4268" y="981"/>
              <a:ext cx="134" cy="0"/>
            </a:xfrm>
            <a:prstGeom prst="line">
              <a:avLst/>
            </a:prstGeom>
            <a:noFill/>
            <a:ln w="47625">
              <a:solidFill>
                <a:srgbClr val="00A0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26" name="Rectangle 170"/>
            <p:cNvSpPr>
              <a:spLocks noChangeArrowheads="1"/>
            </p:cNvSpPr>
            <p:nvPr/>
          </p:nvSpPr>
          <p:spPr bwMode="auto">
            <a:xfrm>
              <a:off x="4268" y="2568"/>
              <a:ext cx="138" cy="1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5527" name="Line 171"/>
            <p:cNvSpPr>
              <a:spLocks noChangeShapeType="1"/>
            </p:cNvSpPr>
            <p:nvPr/>
          </p:nvSpPr>
          <p:spPr bwMode="auto">
            <a:xfrm flipH="1" flipV="1">
              <a:off x="4268" y="2659"/>
              <a:ext cx="134" cy="0"/>
            </a:xfrm>
            <a:prstGeom prst="line">
              <a:avLst/>
            </a:prstGeom>
            <a:noFill/>
            <a:ln w="47625">
              <a:solidFill>
                <a:srgbClr val="F2A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5528" name="Rectangle 172"/>
            <p:cNvSpPr>
              <a:spLocks noChangeArrowheads="1"/>
            </p:cNvSpPr>
            <p:nvPr/>
          </p:nvSpPr>
          <p:spPr bwMode="auto">
            <a:xfrm>
              <a:off x="4402" y="1026"/>
              <a:ext cx="108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Natura 2000 terület</a:t>
              </a:r>
              <a:endParaRPr lang="hu-HU" altLang="hu-HU" sz="1400"/>
            </a:p>
          </p:txBody>
        </p:sp>
        <p:sp>
          <p:nvSpPr>
            <p:cNvPr id="15529" name="Rectangle 173"/>
            <p:cNvSpPr>
              <a:spLocks noChangeArrowheads="1"/>
            </p:cNvSpPr>
            <p:nvPr/>
          </p:nvSpPr>
          <p:spPr bwMode="auto">
            <a:xfrm>
              <a:off x="4402" y="890"/>
              <a:ext cx="127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Védett természeti terület</a:t>
              </a:r>
              <a:endParaRPr lang="hu-HU" altLang="hu-HU" sz="1400"/>
            </a:p>
          </p:txBody>
        </p:sp>
        <p:sp>
          <p:nvSpPr>
            <p:cNvPr id="15530" name="Rectangle 174"/>
            <p:cNvSpPr>
              <a:spLocks noChangeArrowheads="1"/>
            </p:cNvSpPr>
            <p:nvPr/>
          </p:nvSpPr>
          <p:spPr bwMode="auto">
            <a:xfrm>
              <a:off x="4402" y="2568"/>
              <a:ext cx="982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Maradék terület</a:t>
              </a:r>
              <a:endParaRPr lang="hu-HU" altLang="hu-HU" sz="1400"/>
            </a:p>
          </p:txBody>
        </p:sp>
      </p:grpSp>
      <p:sp>
        <p:nvSpPr>
          <p:cNvPr id="15363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hu-HU" altLang="hu-HU" sz="3600" b="1" smtClean="0">
                <a:solidFill>
                  <a:schemeClr val="bg1"/>
                </a:solidFill>
              </a:rPr>
              <a:t>Átlagkor változása (területtel súlyozottan)</a:t>
            </a:r>
            <a:br>
              <a:rPr lang="hu-HU" altLang="hu-HU" sz="3600" b="1" smtClean="0">
                <a:solidFill>
                  <a:schemeClr val="bg1"/>
                </a:solidFill>
              </a:rPr>
            </a:br>
            <a:endParaRPr lang="hu-HU" altLang="hu-HU" sz="36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00"/>
            </a:gs>
            <a:gs pos="28999">
              <a:srgbClr val="008000"/>
            </a:gs>
            <a:gs pos="100000">
              <a:srgbClr val="F2F2F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865187"/>
          </a:xfrm>
        </p:spPr>
        <p:txBody>
          <a:bodyPr/>
          <a:lstStyle/>
          <a:p>
            <a:pPr eaLnBrk="1" hangingPunct="1"/>
            <a:r>
              <a:rPr lang="hu-HU" altLang="hu-HU" sz="3600" b="1" smtClean="0">
                <a:solidFill>
                  <a:schemeClr val="bg1"/>
                </a:solidFill>
              </a:rPr>
              <a:t>Koreloszlás területváltozása</a:t>
            </a:r>
          </a:p>
        </p:txBody>
      </p:sp>
      <p:grpSp>
        <p:nvGrpSpPr>
          <p:cNvPr id="16387" name="Group 4"/>
          <p:cNvGrpSpPr>
            <a:grpSpLocks noChangeAspect="1"/>
          </p:cNvGrpSpPr>
          <p:nvPr/>
        </p:nvGrpSpPr>
        <p:grpSpPr bwMode="auto">
          <a:xfrm>
            <a:off x="252413" y="981075"/>
            <a:ext cx="8688387" cy="5676900"/>
            <a:chOff x="5" y="372"/>
            <a:chExt cx="5473" cy="3576"/>
          </a:xfrm>
        </p:grpSpPr>
        <p:sp>
          <p:nvSpPr>
            <p:cNvPr id="1638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4" y="372"/>
              <a:ext cx="5172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294" y="372"/>
              <a:ext cx="5184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390" name="Rectangle 7"/>
            <p:cNvSpPr>
              <a:spLocks noChangeArrowheads="1"/>
            </p:cNvSpPr>
            <p:nvPr/>
          </p:nvSpPr>
          <p:spPr bwMode="auto">
            <a:xfrm>
              <a:off x="678" y="414"/>
              <a:ext cx="4752" cy="2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391" name="Line 8"/>
            <p:cNvSpPr>
              <a:spLocks noChangeShapeType="1"/>
            </p:cNvSpPr>
            <p:nvPr/>
          </p:nvSpPr>
          <p:spPr bwMode="auto">
            <a:xfrm flipV="1">
              <a:off x="1230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2" name="Line 9"/>
            <p:cNvSpPr>
              <a:spLocks noChangeShapeType="1"/>
            </p:cNvSpPr>
            <p:nvPr/>
          </p:nvSpPr>
          <p:spPr bwMode="auto">
            <a:xfrm flipV="1">
              <a:off x="2208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3" name="Line 10"/>
            <p:cNvSpPr>
              <a:spLocks noChangeShapeType="1"/>
            </p:cNvSpPr>
            <p:nvPr/>
          </p:nvSpPr>
          <p:spPr bwMode="auto">
            <a:xfrm flipV="1">
              <a:off x="3186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4" name="Line 11"/>
            <p:cNvSpPr>
              <a:spLocks noChangeShapeType="1"/>
            </p:cNvSpPr>
            <p:nvPr/>
          </p:nvSpPr>
          <p:spPr bwMode="auto">
            <a:xfrm flipV="1">
              <a:off x="4158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5" name="Line 12"/>
            <p:cNvSpPr>
              <a:spLocks noChangeShapeType="1"/>
            </p:cNvSpPr>
            <p:nvPr/>
          </p:nvSpPr>
          <p:spPr bwMode="auto">
            <a:xfrm flipV="1">
              <a:off x="5136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6" name="Line 13"/>
            <p:cNvSpPr>
              <a:spLocks noChangeShapeType="1"/>
            </p:cNvSpPr>
            <p:nvPr/>
          </p:nvSpPr>
          <p:spPr bwMode="auto">
            <a:xfrm>
              <a:off x="678" y="3210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7" name="Line 14"/>
            <p:cNvSpPr>
              <a:spLocks noChangeShapeType="1"/>
            </p:cNvSpPr>
            <p:nvPr/>
          </p:nvSpPr>
          <p:spPr bwMode="auto">
            <a:xfrm>
              <a:off x="678" y="2946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8" name="Line 15"/>
            <p:cNvSpPr>
              <a:spLocks noChangeShapeType="1"/>
            </p:cNvSpPr>
            <p:nvPr/>
          </p:nvSpPr>
          <p:spPr bwMode="auto">
            <a:xfrm>
              <a:off x="678" y="2682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399" name="Line 16"/>
            <p:cNvSpPr>
              <a:spLocks noChangeShapeType="1"/>
            </p:cNvSpPr>
            <p:nvPr/>
          </p:nvSpPr>
          <p:spPr bwMode="auto">
            <a:xfrm>
              <a:off x="678" y="2418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0" name="Line 17"/>
            <p:cNvSpPr>
              <a:spLocks noChangeShapeType="1"/>
            </p:cNvSpPr>
            <p:nvPr/>
          </p:nvSpPr>
          <p:spPr bwMode="auto">
            <a:xfrm>
              <a:off x="678" y="2154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1" name="Line 18"/>
            <p:cNvSpPr>
              <a:spLocks noChangeShapeType="1"/>
            </p:cNvSpPr>
            <p:nvPr/>
          </p:nvSpPr>
          <p:spPr bwMode="auto">
            <a:xfrm>
              <a:off x="678" y="1890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2" name="Line 19"/>
            <p:cNvSpPr>
              <a:spLocks noChangeShapeType="1"/>
            </p:cNvSpPr>
            <p:nvPr/>
          </p:nvSpPr>
          <p:spPr bwMode="auto">
            <a:xfrm>
              <a:off x="678" y="1626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3" name="Line 20"/>
            <p:cNvSpPr>
              <a:spLocks noChangeShapeType="1"/>
            </p:cNvSpPr>
            <p:nvPr/>
          </p:nvSpPr>
          <p:spPr bwMode="auto">
            <a:xfrm>
              <a:off x="678" y="1362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4" name="Line 21"/>
            <p:cNvSpPr>
              <a:spLocks noChangeShapeType="1"/>
            </p:cNvSpPr>
            <p:nvPr/>
          </p:nvSpPr>
          <p:spPr bwMode="auto">
            <a:xfrm>
              <a:off x="678" y="1098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5" name="Line 22"/>
            <p:cNvSpPr>
              <a:spLocks noChangeShapeType="1"/>
            </p:cNvSpPr>
            <p:nvPr/>
          </p:nvSpPr>
          <p:spPr bwMode="auto">
            <a:xfrm>
              <a:off x="678" y="834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6" name="Line 23"/>
            <p:cNvSpPr>
              <a:spLocks noChangeShapeType="1"/>
            </p:cNvSpPr>
            <p:nvPr/>
          </p:nvSpPr>
          <p:spPr bwMode="auto">
            <a:xfrm>
              <a:off x="678" y="570"/>
              <a:ext cx="4752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7" name="Line 24"/>
            <p:cNvSpPr>
              <a:spLocks noChangeShapeType="1"/>
            </p:cNvSpPr>
            <p:nvPr/>
          </p:nvSpPr>
          <p:spPr bwMode="auto">
            <a:xfrm flipV="1">
              <a:off x="744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8" name="Line 25"/>
            <p:cNvSpPr>
              <a:spLocks noChangeShapeType="1"/>
            </p:cNvSpPr>
            <p:nvPr/>
          </p:nvSpPr>
          <p:spPr bwMode="auto">
            <a:xfrm flipV="1">
              <a:off x="1722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09" name="Line 26"/>
            <p:cNvSpPr>
              <a:spLocks noChangeShapeType="1"/>
            </p:cNvSpPr>
            <p:nvPr/>
          </p:nvSpPr>
          <p:spPr bwMode="auto">
            <a:xfrm flipV="1">
              <a:off x="2694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10" name="Line 27"/>
            <p:cNvSpPr>
              <a:spLocks noChangeShapeType="1"/>
            </p:cNvSpPr>
            <p:nvPr/>
          </p:nvSpPr>
          <p:spPr bwMode="auto">
            <a:xfrm flipV="1">
              <a:off x="3672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11" name="Line 28"/>
            <p:cNvSpPr>
              <a:spLocks noChangeShapeType="1"/>
            </p:cNvSpPr>
            <p:nvPr/>
          </p:nvSpPr>
          <p:spPr bwMode="auto">
            <a:xfrm flipV="1">
              <a:off x="4650" y="414"/>
              <a:ext cx="1" cy="2958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12" name="Rectangle 29"/>
            <p:cNvSpPr>
              <a:spLocks noChangeArrowheads="1"/>
            </p:cNvSpPr>
            <p:nvPr/>
          </p:nvSpPr>
          <p:spPr bwMode="auto">
            <a:xfrm>
              <a:off x="1266" y="3090"/>
              <a:ext cx="1428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3" name="Rectangle 30"/>
            <p:cNvSpPr>
              <a:spLocks noChangeArrowheads="1"/>
            </p:cNvSpPr>
            <p:nvPr/>
          </p:nvSpPr>
          <p:spPr bwMode="auto">
            <a:xfrm>
              <a:off x="1590" y="2562"/>
              <a:ext cx="1104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4" name="Rectangle 31"/>
            <p:cNvSpPr>
              <a:spLocks noChangeArrowheads="1"/>
            </p:cNvSpPr>
            <p:nvPr/>
          </p:nvSpPr>
          <p:spPr bwMode="auto">
            <a:xfrm>
              <a:off x="1146" y="2298"/>
              <a:ext cx="1548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5" name="Rectangle 32"/>
            <p:cNvSpPr>
              <a:spLocks noChangeArrowheads="1"/>
            </p:cNvSpPr>
            <p:nvPr/>
          </p:nvSpPr>
          <p:spPr bwMode="auto">
            <a:xfrm>
              <a:off x="1668" y="2034"/>
              <a:ext cx="1026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6" name="Rectangle 33"/>
            <p:cNvSpPr>
              <a:spLocks noChangeArrowheads="1"/>
            </p:cNvSpPr>
            <p:nvPr/>
          </p:nvSpPr>
          <p:spPr bwMode="auto">
            <a:xfrm>
              <a:off x="1668" y="1770"/>
              <a:ext cx="1026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7" name="Rectangle 34"/>
            <p:cNvSpPr>
              <a:spLocks noChangeArrowheads="1"/>
            </p:cNvSpPr>
            <p:nvPr/>
          </p:nvSpPr>
          <p:spPr bwMode="auto">
            <a:xfrm>
              <a:off x="2088" y="1506"/>
              <a:ext cx="606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8" name="Rectangle 35"/>
            <p:cNvSpPr>
              <a:spLocks noChangeArrowheads="1"/>
            </p:cNvSpPr>
            <p:nvPr/>
          </p:nvSpPr>
          <p:spPr bwMode="auto">
            <a:xfrm>
              <a:off x="2262" y="1242"/>
              <a:ext cx="432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19" name="Rectangle 36"/>
            <p:cNvSpPr>
              <a:spLocks noChangeArrowheads="1"/>
            </p:cNvSpPr>
            <p:nvPr/>
          </p:nvSpPr>
          <p:spPr bwMode="auto">
            <a:xfrm>
              <a:off x="2202" y="978"/>
              <a:ext cx="492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0" name="Rectangle 37"/>
            <p:cNvSpPr>
              <a:spLocks noChangeArrowheads="1"/>
            </p:cNvSpPr>
            <p:nvPr/>
          </p:nvSpPr>
          <p:spPr bwMode="auto">
            <a:xfrm>
              <a:off x="2256" y="714"/>
              <a:ext cx="438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1" name="Rectangle 38"/>
            <p:cNvSpPr>
              <a:spLocks noChangeArrowheads="1"/>
            </p:cNvSpPr>
            <p:nvPr/>
          </p:nvSpPr>
          <p:spPr bwMode="auto">
            <a:xfrm>
              <a:off x="2091" y="463"/>
              <a:ext cx="630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2" name="Rectangle 39"/>
            <p:cNvSpPr>
              <a:spLocks noChangeArrowheads="1"/>
            </p:cNvSpPr>
            <p:nvPr/>
          </p:nvSpPr>
          <p:spPr bwMode="auto">
            <a:xfrm>
              <a:off x="894" y="2826"/>
              <a:ext cx="1800" cy="2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solidFill>
                  <a:srgbClr val="E3F6D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423" name="Rectangle 40"/>
            <p:cNvSpPr>
              <a:spLocks noChangeArrowheads="1"/>
            </p:cNvSpPr>
            <p:nvPr/>
          </p:nvSpPr>
          <p:spPr bwMode="auto">
            <a:xfrm>
              <a:off x="2694" y="3090"/>
              <a:ext cx="1554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24" name="Rectangle 41"/>
            <p:cNvSpPr>
              <a:spLocks noChangeArrowheads="1"/>
            </p:cNvSpPr>
            <p:nvPr/>
          </p:nvSpPr>
          <p:spPr bwMode="auto">
            <a:xfrm>
              <a:off x="2694" y="2562"/>
              <a:ext cx="2472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25" name="Rectangle 42"/>
            <p:cNvSpPr>
              <a:spLocks noChangeArrowheads="1"/>
            </p:cNvSpPr>
            <p:nvPr/>
          </p:nvSpPr>
          <p:spPr bwMode="auto">
            <a:xfrm>
              <a:off x="2694" y="2298"/>
              <a:ext cx="2520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26" name="Rectangle 43"/>
            <p:cNvSpPr>
              <a:spLocks noChangeArrowheads="1"/>
            </p:cNvSpPr>
            <p:nvPr/>
          </p:nvSpPr>
          <p:spPr bwMode="auto">
            <a:xfrm>
              <a:off x="2694" y="2034"/>
              <a:ext cx="1746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27" name="Rectangle 44"/>
            <p:cNvSpPr>
              <a:spLocks noChangeArrowheads="1"/>
            </p:cNvSpPr>
            <p:nvPr/>
          </p:nvSpPr>
          <p:spPr bwMode="auto">
            <a:xfrm>
              <a:off x="2694" y="1770"/>
              <a:ext cx="1104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28" name="Rectangle 45"/>
            <p:cNvSpPr>
              <a:spLocks noChangeArrowheads="1"/>
            </p:cNvSpPr>
            <p:nvPr/>
          </p:nvSpPr>
          <p:spPr bwMode="auto">
            <a:xfrm>
              <a:off x="2694" y="1506"/>
              <a:ext cx="1440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29" name="Rectangle 46"/>
            <p:cNvSpPr>
              <a:spLocks noChangeArrowheads="1"/>
            </p:cNvSpPr>
            <p:nvPr/>
          </p:nvSpPr>
          <p:spPr bwMode="auto">
            <a:xfrm>
              <a:off x="2694" y="1242"/>
              <a:ext cx="948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30" name="Rectangle 47"/>
            <p:cNvSpPr>
              <a:spLocks noChangeArrowheads="1"/>
            </p:cNvSpPr>
            <p:nvPr/>
          </p:nvSpPr>
          <p:spPr bwMode="auto">
            <a:xfrm>
              <a:off x="2694" y="978"/>
              <a:ext cx="768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31" name="Rectangle 48"/>
            <p:cNvSpPr>
              <a:spLocks noChangeArrowheads="1"/>
            </p:cNvSpPr>
            <p:nvPr/>
          </p:nvSpPr>
          <p:spPr bwMode="auto">
            <a:xfrm>
              <a:off x="2694" y="714"/>
              <a:ext cx="546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32" name="Rectangle 49"/>
            <p:cNvSpPr>
              <a:spLocks noChangeArrowheads="1"/>
            </p:cNvSpPr>
            <p:nvPr/>
          </p:nvSpPr>
          <p:spPr bwMode="auto">
            <a:xfrm>
              <a:off x="2694" y="450"/>
              <a:ext cx="1584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33" name="Rectangle 50"/>
            <p:cNvSpPr>
              <a:spLocks noChangeArrowheads="1"/>
            </p:cNvSpPr>
            <p:nvPr/>
          </p:nvSpPr>
          <p:spPr bwMode="auto">
            <a:xfrm>
              <a:off x="2694" y="2826"/>
              <a:ext cx="2478" cy="24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34" name="Rectangle 53"/>
            <p:cNvSpPr>
              <a:spLocks noChangeArrowheads="1"/>
            </p:cNvSpPr>
            <p:nvPr/>
          </p:nvSpPr>
          <p:spPr bwMode="auto">
            <a:xfrm>
              <a:off x="1275" y="313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7</a:t>
              </a:r>
            </a:p>
          </p:txBody>
        </p:sp>
        <p:sp>
          <p:nvSpPr>
            <p:cNvPr id="16435" name="Rectangle 56"/>
            <p:cNvSpPr>
              <a:spLocks noChangeArrowheads="1"/>
            </p:cNvSpPr>
            <p:nvPr/>
          </p:nvSpPr>
          <p:spPr bwMode="auto">
            <a:xfrm>
              <a:off x="1638" y="2595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6</a:t>
              </a:r>
            </a:p>
          </p:txBody>
        </p:sp>
        <p:sp>
          <p:nvSpPr>
            <p:cNvPr id="16436" name="Rectangle 59"/>
            <p:cNvSpPr>
              <a:spLocks noChangeArrowheads="1"/>
            </p:cNvSpPr>
            <p:nvPr/>
          </p:nvSpPr>
          <p:spPr bwMode="auto">
            <a:xfrm>
              <a:off x="1184" y="236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8</a:t>
              </a:r>
            </a:p>
          </p:txBody>
        </p:sp>
        <p:sp>
          <p:nvSpPr>
            <p:cNvPr id="16437" name="Rectangle 62"/>
            <p:cNvSpPr>
              <a:spLocks noChangeArrowheads="1"/>
            </p:cNvSpPr>
            <p:nvPr/>
          </p:nvSpPr>
          <p:spPr bwMode="auto">
            <a:xfrm>
              <a:off x="1683" y="209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5</a:t>
              </a:r>
            </a:p>
          </p:txBody>
        </p:sp>
        <p:sp>
          <p:nvSpPr>
            <p:cNvPr id="16438" name="Rectangle 65"/>
            <p:cNvSpPr>
              <a:spLocks noChangeArrowheads="1"/>
            </p:cNvSpPr>
            <p:nvPr/>
          </p:nvSpPr>
          <p:spPr bwMode="auto">
            <a:xfrm>
              <a:off x="1729" y="182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5</a:t>
              </a:r>
            </a:p>
          </p:txBody>
        </p:sp>
        <p:sp>
          <p:nvSpPr>
            <p:cNvPr id="16439" name="Rectangle 68"/>
            <p:cNvSpPr>
              <a:spLocks noChangeArrowheads="1"/>
            </p:cNvSpPr>
            <p:nvPr/>
          </p:nvSpPr>
          <p:spPr bwMode="auto">
            <a:xfrm>
              <a:off x="2091" y="1551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3</a:t>
              </a:r>
            </a:p>
          </p:txBody>
        </p:sp>
        <p:sp>
          <p:nvSpPr>
            <p:cNvPr id="16440" name="Rectangle 71"/>
            <p:cNvSpPr>
              <a:spLocks noChangeArrowheads="1"/>
            </p:cNvSpPr>
            <p:nvPr/>
          </p:nvSpPr>
          <p:spPr bwMode="auto">
            <a:xfrm>
              <a:off x="2273" y="127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2</a:t>
              </a:r>
            </a:p>
          </p:txBody>
        </p:sp>
        <p:sp>
          <p:nvSpPr>
            <p:cNvPr id="16441" name="Rectangle 74"/>
            <p:cNvSpPr>
              <a:spLocks noChangeArrowheads="1"/>
            </p:cNvSpPr>
            <p:nvPr/>
          </p:nvSpPr>
          <p:spPr bwMode="auto">
            <a:xfrm>
              <a:off x="2228" y="1052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3</a:t>
              </a:r>
            </a:p>
          </p:txBody>
        </p:sp>
        <p:sp>
          <p:nvSpPr>
            <p:cNvPr id="16442" name="Rectangle 77"/>
            <p:cNvSpPr>
              <a:spLocks noChangeArrowheads="1"/>
            </p:cNvSpPr>
            <p:nvPr/>
          </p:nvSpPr>
          <p:spPr bwMode="auto">
            <a:xfrm>
              <a:off x="2273" y="78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2</a:t>
              </a:r>
            </a:p>
          </p:txBody>
        </p:sp>
        <p:sp>
          <p:nvSpPr>
            <p:cNvPr id="16443" name="Rectangle 80"/>
            <p:cNvSpPr>
              <a:spLocks noChangeArrowheads="1"/>
            </p:cNvSpPr>
            <p:nvPr/>
          </p:nvSpPr>
          <p:spPr bwMode="auto">
            <a:xfrm>
              <a:off x="2182" y="55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3</a:t>
              </a:r>
            </a:p>
          </p:txBody>
        </p:sp>
        <p:sp>
          <p:nvSpPr>
            <p:cNvPr id="16444" name="Rectangle 83"/>
            <p:cNvSpPr>
              <a:spLocks noChangeArrowheads="1"/>
            </p:cNvSpPr>
            <p:nvPr/>
          </p:nvSpPr>
          <p:spPr bwMode="auto">
            <a:xfrm>
              <a:off x="912" y="286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/>
                <a:t>9</a:t>
              </a:r>
            </a:p>
          </p:txBody>
        </p:sp>
        <p:sp>
          <p:nvSpPr>
            <p:cNvPr id="16445" name="Rectangle 86"/>
            <p:cNvSpPr>
              <a:spLocks noChangeArrowheads="1"/>
            </p:cNvSpPr>
            <p:nvPr/>
          </p:nvSpPr>
          <p:spPr bwMode="auto">
            <a:xfrm>
              <a:off x="4133" y="313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446" name="Rectangle 89"/>
            <p:cNvSpPr>
              <a:spLocks noChangeArrowheads="1"/>
            </p:cNvSpPr>
            <p:nvPr/>
          </p:nvSpPr>
          <p:spPr bwMode="auto">
            <a:xfrm>
              <a:off x="4994" y="2595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6447" name="Rectangle 92"/>
            <p:cNvSpPr>
              <a:spLocks noChangeArrowheads="1"/>
            </p:cNvSpPr>
            <p:nvPr/>
          </p:nvSpPr>
          <p:spPr bwMode="auto">
            <a:xfrm>
              <a:off x="5040" y="2368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6448" name="Rectangle 95"/>
            <p:cNvSpPr>
              <a:spLocks noChangeArrowheads="1"/>
            </p:cNvSpPr>
            <p:nvPr/>
          </p:nvSpPr>
          <p:spPr bwMode="auto">
            <a:xfrm>
              <a:off x="4314" y="2096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6449" name="Rectangle 98"/>
            <p:cNvSpPr>
              <a:spLocks noChangeArrowheads="1"/>
            </p:cNvSpPr>
            <p:nvPr/>
          </p:nvSpPr>
          <p:spPr bwMode="auto">
            <a:xfrm>
              <a:off x="3679" y="1823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16450" name="Rectangle 101"/>
            <p:cNvSpPr>
              <a:spLocks noChangeArrowheads="1"/>
            </p:cNvSpPr>
            <p:nvPr/>
          </p:nvSpPr>
          <p:spPr bwMode="auto">
            <a:xfrm>
              <a:off x="3997" y="1551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16451" name="Rectangle 104"/>
            <p:cNvSpPr>
              <a:spLocks noChangeArrowheads="1"/>
            </p:cNvSpPr>
            <p:nvPr/>
          </p:nvSpPr>
          <p:spPr bwMode="auto">
            <a:xfrm>
              <a:off x="3543" y="1279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16452" name="Rectangle 107"/>
            <p:cNvSpPr>
              <a:spLocks noChangeArrowheads="1"/>
            </p:cNvSpPr>
            <p:nvPr/>
          </p:nvSpPr>
          <p:spPr bwMode="auto">
            <a:xfrm>
              <a:off x="3316" y="1007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6453" name="Rectangle 110"/>
            <p:cNvSpPr>
              <a:spLocks noChangeArrowheads="1"/>
            </p:cNvSpPr>
            <p:nvPr/>
          </p:nvSpPr>
          <p:spPr bwMode="auto">
            <a:xfrm>
              <a:off x="3135" y="780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454" name="Rectangle 113"/>
            <p:cNvSpPr>
              <a:spLocks noChangeArrowheads="1"/>
            </p:cNvSpPr>
            <p:nvPr/>
          </p:nvSpPr>
          <p:spPr bwMode="auto">
            <a:xfrm>
              <a:off x="4133" y="508"/>
              <a:ext cx="6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16455" name="Rectangle 116"/>
            <p:cNvSpPr>
              <a:spLocks noChangeArrowheads="1"/>
            </p:cNvSpPr>
            <p:nvPr/>
          </p:nvSpPr>
          <p:spPr bwMode="auto">
            <a:xfrm>
              <a:off x="4994" y="2867"/>
              <a:ext cx="12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16456" name="Rectangle 117"/>
            <p:cNvSpPr>
              <a:spLocks noChangeArrowheads="1"/>
            </p:cNvSpPr>
            <p:nvPr/>
          </p:nvSpPr>
          <p:spPr bwMode="auto">
            <a:xfrm>
              <a:off x="678" y="414"/>
              <a:ext cx="4752" cy="2958"/>
            </a:xfrm>
            <a:prstGeom prst="rect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57" name="Rectangle 118"/>
            <p:cNvSpPr>
              <a:spLocks noChangeArrowheads="1"/>
            </p:cNvSpPr>
            <p:nvPr/>
          </p:nvSpPr>
          <p:spPr bwMode="auto">
            <a:xfrm>
              <a:off x="504" y="3180"/>
              <a:ext cx="13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1-5</a:t>
              </a:r>
              <a:endParaRPr lang="hu-HU" altLang="hu-HU" sz="1200"/>
            </a:p>
          </p:txBody>
        </p:sp>
        <p:sp>
          <p:nvSpPr>
            <p:cNvPr id="16458" name="Rectangle 119"/>
            <p:cNvSpPr>
              <a:spLocks noChangeArrowheads="1"/>
            </p:cNvSpPr>
            <p:nvPr/>
          </p:nvSpPr>
          <p:spPr bwMode="auto">
            <a:xfrm>
              <a:off x="462" y="2916"/>
              <a:ext cx="193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6-10</a:t>
              </a:r>
              <a:endParaRPr lang="hu-HU" altLang="hu-HU" sz="1200"/>
            </a:p>
          </p:txBody>
        </p:sp>
        <p:sp>
          <p:nvSpPr>
            <p:cNvPr id="16459" name="Rectangle 120"/>
            <p:cNvSpPr>
              <a:spLocks noChangeArrowheads="1"/>
            </p:cNvSpPr>
            <p:nvPr/>
          </p:nvSpPr>
          <p:spPr bwMode="auto">
            <a:xfrm>
              <a:off x="420" y="2652"/>
              <a:ext cx="23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11-15</a:t>
              </a:r>
              <a:endParaRPr lang="hu-HU" altLang="hu-HU" sz="1200"/>
            </a:p>
          </p:txBody>
        </p:sp>
        <p:sp>
          <p:nvSpPr>
            <p:cNvPr id="16460" name="Rectangle 121"/>
            <p:cNvSpPr>
              <a:spLocks noChangeArrowheads="1"/>
            </p:cNvSpPr>
            <p:nvPr/>
          </p:nvSpPr>
          <p:spPr bwMode="auto">
            <a:xfrm>
              <a:off x="420" y="2388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16-20</a:t>
              </a:r>
              <a:endParaRPr lang="hu-HU" altLang="hu-HU" sz="1200"/>
            </a:p>
          </p:txBody>
        </p:sp>
        <p:sp>
          <p:nvSpPr>
            <p:cNvPr id="16461" name="Rectangle 122"/>
            <p:cNvSpPr>
              <a:spLocks noChangeArrowheads="1"/>
            </p:cNvSpPr>
            <p:nvPr/>
          </p:nvSpPr>
          <p:spPr bwMode="auto">
            <a:xfrm>
              <a:off x="420" y="2124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21-25</a:t>
              </a:r>
              <a:endParaRPr lang="hu-HU" altLang="hu-HU" sz="1200"/>
            </a:p>
          </p:txBody>
        </p:sp>
        <p:sp>
          <p:nvSpPr>
            <p:cNvPr id="16462" name="Rectangle 123"/>
            <p:cNvSpPr>
              <a:spLocks noChangeArrowheads="1"/>
            </p:cNvSpPr>
            <p:nvPr/>
          </p:nvSpPr>
          <p:spPr bwMode="auto">
            <a:xfrm>
              <a:off x="420" y="1860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26-30</a:t>
              </a:r>
              <a:endParaRPr lang="hu-HU" altLang="hu-HU" sz="1200"/>
            </a:p>
          </p:txBody>
        </p:sp>
        <p:sp>
          <p:nvSpPr>
            <p:cNvPr id="16463" name="Rectangle 124"/>
            <p:cNvSpPr>
              <a:spLocks noChangeArrowheads="1"/>
            </p:cNvSpPr>
            <p:nvPr/>
          </p:nvSpPr>
          <p:spPr bwMode="auto">
            <a:xfrm>
              <a:off x="420" y="1596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31-35</a:t>
              </a:r>
              <a:endParaRPr lang="hu-HU" altLang="hu-HU" sz="1200"/>
            </a:p>
          </p:txBody>
        </p:sp>
        <p:sp>
          <p:nvSpPr>
            <p:cNvPr id="16464" name="Rectangle 125"/>
            <p:cNvSpPr>
              <a:spLocks noChangeArrowheads="1"/>
            </p:cNvSpPr>
            <p:nvPr/>
          </p:nvSpPr>
          <p:spPr bwMode="auto">
            <a:xfrm>
              <a:off x="420" y="1332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36-40</a:t>
              </a:r>
              <a:endParaRPr lang="hu-HU" altLang="hu-HU" sz="1200"/>
            </a:p>
          </p:txBody>
        </p:sp>
        <p:sp>
          <p:nvSpPr>
            <p:cNvPr id="16465" name="Rectangle 126"/>
            <p:cNvSpPr>
              <a:spLocks noChangeArrowheads="1"/>
            </p:cNvSpPr>
            <p:nvPr/>
          </p:nvSpPr>
          <p:spPr bwMode="auto">
            <a:xfrm>
              <a:off x="420" y="1068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41-45</a:t>
              </a:r>
              <a:endParaRPr lang="hu-HU" altLang="hu-HU" sz="1200"/>
            </a:p>
          </p:txBody>
        </p:sp>
        <p:sp>
          <p:nvSpPr>
            <p:cNvPr id="16466" name="Rectangle 127"/>
            <p:cNvSpPr>
              <a:spLocks noChangeArrowheads="1"/>
            </p:cNvSpPr>
            <p:nvPr/>
          </p:nvSpPr>
          <p:spPr bwMode="auto">
            <a:xfrm>
              <a:off x="420" y="804"/>
              <a:ext cx="246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46-50</a:t>
              </a:r>
              <a:endParaRPr lang="hu-HU" altLang="hu-HU" sz="1200"/>
            </a:p>
          </p:txBody>
        </p:sp>
        <p:sp>
          <p:nvSpPr>
            <p:cNvPr id="16467" name="Rectangle 128"/>
            <p:cNvSpPr>
              <a:spLocks noChangeArrowheads="1"/>
            </p:cNvSpPr>
            <p:nvPr/>
          </p:nvSpPr>
          <p:spPr bwMode="auto">
            <a:xfrm>
              <a:off x="504" y="540"/>
              <a:ext cx="139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51-</a:t>
              </a:r>
              <a:endParaRPr lang="hu-HU" altLang="hu-HU" sz="1200"/>
            </a:p>
          </p:txBody>
        </p:sp>
        <p:sp>
          <p:nvSpPr>
            <p:cNvPr id="16468" name="Line 129"/>
            <p:cNvSpPr>
              <a:spLocks noChangeShapeType="1"/>
            </p:cNvSpPr>
            <p:nvPr/>
          </p:nvSpPr>
          <p:spPr bwMode="auto">
            <a:xfrm>
              <a:off x="654" y="3210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69" name="Line 130"/>
            <p:cNvSpPr>
              <a:spLocks noChangeShapeType="1"/>
            </p:cNvSpPr>
            <p:nvPr/>
          </p:nvSpPr>
          <p:spPr bwMode="auto">
            <a:xfrm>
              <a:off x="654" y="2946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0" name="Line 131"/>
            <p:cNvSpPr>
              <a:spLocks noChangeShapeType="1"/>
            </p:cNvSpPr>
            <p:nvPr/>
          </p:nvSpPr>
          <p:spPr bwMode="auto">
            <a:xfrm>
              <a:off x="654" y="2682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1" name="Line 132"/>
            <p:cNvSpPr>
              <a:spLocks noChangeShapeType="1"/>
            </p:cNvSpPr>
            <p:nvPr/>
          </p:nvSpPr>
          <p:spPr bwMode="auto">
            <a:xfrm>
              <a:off x="654" y="2418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2" name="Line 133"/>
            <p:cNvSpPr>
              <a:spLocks noChangeShapeType="1"/>
            </p:cNvSpPr>
            <p:nvPr/>
          </p:nvSpPr>
          <p:spPr bwMode="auto">
            <a:xfrm>
              <a:off x="654" y="2154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3" name="Line 134"/>
            <p:cNvSpPr>
              <a:spLocks noChangeShapeType="1"/>
            </p:cNvSpPr>
            <p:nvPr/>
          </p:nvSpPr>
          <p:spPr bwMode="auto">
            <a:xfrm>
              <a:off x="654" y="1890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4" name="Line 135"/>
            <p:cNvSpPr>
              <a:spLocks noChangeShapeType="1"/>
            </p:cNvSpPr>
            <p:nvPr/>
          </p:nvSpPr>
          <p:spPr bwMode="auto">
            <a:xfrm>
              <a:off x="654" y="1626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5" name="Line 136"/>
            <p:cNvSpPr>
              <a:spLocks noChangeShapeType="1"/>
            </p:cNvSpPr>
            <p:nvPr/>
          </p:nvSpPr>
          <p:spPr bwMode="auto">
            <a:xfrm>
              <a:off x="654" y="1362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6" name="Line 137"/>
            <p:cNvSpPr>
              <a:spLocks noChangeShapeType="1"/>
            </p:cNvSpPr>
            <p:nvPr/>
          </p:nvSpPr>
          <p:spPr bwMode="auto">
            <a:xfrm>
              <a:off x="654" y="1098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7" name="Line 138"/>
            <p:cNvSpPr>
              <a:spLocks noChangeShapeType="1"/>
            </p:cNvSpPr>
            <p:nvPr/>
          </p:nvSpPr>
          <p:spPr bwMode="auto">
            <a:xfrm>
              <a:off x="654" y="834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8" name="Line 139"/>
            <p:cNvSpPr>
              <a:spLocks noChangeShapeType="1"/>
            </p:cNvSpPr>
            <p:nvPr/>
          </p:nvSpPr>
          <p:spPr bwMode="auto">
            <a:xfrm>
              <a:off x="654" y="570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79" name="Line 140"/>
            <p:cNvSpPr>
              <a:spLocks noChangeShapeType="1"/>
            </p:cNvSpPr>
            <p:nvPr/>
          </p:nvSpPr>
          <p:spPr bwMode="auto">
            <a:xfrm flipV="1">
              <a:off x="744" y="337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80" name="Line 141"/>
            <p:cNvSpPr>
              <a:spLocks noChangeShapeType="1"/>
            </p:cNvSpPr>
            <p:nvPr/>
          </p:nvSpPr>
          <p:spPr bwMode="auto">
            <a:xfrm flipV="1">
              <a:off x="1722" y="337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81" name="Line 142"/>
            <p:cNvSpPr>
              <a:spLocks noChangeShapeType="1"/>
            </p:cNvSpPr>
            <p:nvPr/>
          </p:nvSpPr>
          <p:spPr bwMode="auto">
            <a:xfrm flipV="1">
              <a:off x="2694" y="337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82" name="Line 143"/>
            <p:cNvSpPr>
              <a:spLocks noChangeShapeType="1"/>
            </p:cNvSpPr>
            <p:nvPr/>
          </p:nvSpPr>
          <p:spPr bwMode="auto">
            <a:xfrm flipV="1">
              <a:off x="3672" y="337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83" name="Line 144"/>
            <p:cNvSpPr>
              <a:spLocks noChangeShapeType="1"/>
            </p:cNvSpPr>
            <p:nvPr/>
          </p:nvSpPr>
          <p:spPr bwMode="auto">
            <a:xfrm flipV="1">
              <a:off x="4650" y="3372"/>
              <a:ext cx="1" cy="18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6484" name="Rectangle 145"/>
            <p:cNvSpPr>
              <a:spLocks noChangeArrowheads="1"/>
            </p:cNvSpPr>
            <p:nvPr/>
          </p:nvSpPr>
          <p:spPr bwMode="auto">
            <a:xfrm>
              <a:off x="660" y="3408"/>
              <a:ext cx="18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10.0</a:t>
              </a:r>
              <a:endParaRPr lang="hu-HU" altLang="hu-HU" sz="1200"/>
            </a:p>
          </p:txBody>
        </p:sp>
        <p:sp>
          <p:nvSpPr>
            <p:cNvPr id="16485" name="Rectangle 146"/>
            <p:cNvSpPr>
              <a:spLocks noChangeArrowheads="1"/>
            </p:cNvSpPr>
            <p:nvPr/>
          </p:nvSpPr>
          <p:spPr bwMode="auto">
            <a:xfrm>
              <a:off x="1656" y="3408"/>
              <a:ext cx="134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5.0</a:t>
              </a:r>
              <a:endParaRPr lang="hu-HU" altLang="hu-HU" sz="1200"/>
            </a:p>
          </p:txBody>
        </p:sp>
        <p:sp>
          <p:nvSpPr>
            <p:cNvPr id="16486" name="Rectangle 147"/>
            <p:cNvSpPr>
              <a:spLocks noChangeArrowheads="1"/>
            </p:cNvSpPr>
            <p:nvPr/>
          </p:nvSpPr>
          <p:spPr bwMode="auto">
            <a:xfrm>
              <a:off x="2628" y="3408"/>
              <a:ext cx="134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0.0</a:t>
              </a:r>
              <a:endParaRPr lang="hu-HU" altLang="hu-HU" sz="1200"/>
            </a:p>
          </p:txBody>
        </p:sp>
        <p:sp>
          <p:nvSpPr>
            <p:cNvPr id="16487" name="Rectangle 148"/>
            <p:cNvSpPr>
              <a:spLocks noChangeArrowheads="1"/>
            </p:cNvSpPr>
            <p:nvPr/>
          </p:nvSpPr>
          <p:spPr bwMode="auto">
            <a:xfrm>
              <a:off x="3606" y="3408"/>
              <a:ext cx="134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5.0</a:t>
              </a:r>
              <a:endParaRPr lang="hu-HU" altLang="hu-HU" sz="1200"/>
            </a:p>
          </p:txBody>
        </p:sp>
        <p:sp>
          <p:nvSpPr>
            <p:cNvPr id="16488" name="Rectangle 149"/>
            <p:cNvSpPr>
              <a:spLocks noChangeArrowheads="1"/>
            </p:cNvSpPr>
            <p:nvPr/>
          </p:nvSpPr>
          <p:spPr bwMode="auto">
            <a:xfrm>
              <a:off x="4566" y="3408"/>
              <a:ext cx="188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4D4D4D"/>
                  </a:solidFill>
                </a:rPr>
                <a:t>10.0</a:t>
              </a:r>
              <a:endParaRPr lang="hu-HU" altLang="hu-HU" sz="1200"/>
            </a:p>
          </p:txBody>
        </p:sp>
        <p:sp>
          <p:nvSpPr>
            <p:cNvPr id="16489" name="Rectangle 150"/>
            <p:cNvSpPr>
              <a:spLocks noChangeArrowheads="1"/>
            </p:cNvSpPr>
            <p:nvPr/>
          </p:nvSpPr>
          <p:spPr bwMode="auto">
            <a:xfrm>
              <a:off x="2364" y="3729"/>
              <a:ext cx="104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Terület (ezer hektár)</a:t>
              </a:r>
              <a:endParaRPr lang="hu-HU" altLang="hu-HU" sz="1400"/>
            </a:p>
          </p:txBody>
        </p:sp>
        <p:sp>
          <p:nvSpPr>
            <p:cNvPr id="16490" name="Rectangle 151"/>
            <p:cNvSpPr>
              <a:spLocks noChangeArrowheads="1"/>
            </p:cNvSpPr>
            <p:nvPr/>
          </p:nvSpPr>
          <p:spPr bwMode="auto">
            <a:xfrm rot="-5400000">
              <a:off x="-548" y="1514"/>
              <a:ext cx="1280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Korcsoport (év)</a:t>
              </a:r>
              <a:endParaRPr lang="hu-HU" altLang="hu-HU"/>
            </a:p>
          </p:txBody>
        </p:sp>
        <p:sp>
          <p:nvSpPr>
            <p:cNvPr id="16491" name="Rectangle 154"/>
            <p:cNvSpPr>
              <a:spLocks noChangeArrowheads="1"/>
            </p:cNvSpPr>
            <p:nvPr/>
          </p:nvSpPr>
          <p:spPr bwMode="auto">
            <a:xfrm>
              <a:off x="1411" y="3729"/>
              <a:ext cx="126" cy="12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92" name="Rectangle 156"/>
            <p:cNvSpPr>
              <a:spLocks noChangeArrowheads="1"/>
            </p:cNvSpPr>
            <p:nvPr/>
          </p:nvSpPr>
          <p:spPr bwMode="auto">
            <a:xfrm>
              <a:off x="3815" y="3729"/>
              <a:ext cx="132" cy="12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6493" name="Rectangle 157"/>
            <p:cNvSpPr>
              <a:spLocks noChangeArrowheads="1"/>
            </p:cNvSpPr>
            <p:nvPr/>
          </p:nvSpPr>
          <p:spPr bwMode="auto">
            <a:xfrm>
              <a:off x="1592" y="3729"/>
              <a:ext cx="214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000000"/>
                  </a:solidFill>
                </a:rPr>
                <a:t>2005</a:t>
              </a:r>
              <a:endParaRPr lang="hu-HU" altLang="hu-HU" sz="1200"/>
            </a:p>
          </p:txBody>
        </p:sp>
        <p:sp>
          <p:nvSpPr>
            <p:cNvPr id="16494" name="Rectangle 158"/>
            <p:cNvSpPr>
              <a:spLocks noChangeArrowheads="1"/>
            </p:cNvSpPr>
            <p:nvPr/>
          </p:nvSpPr>
          <p:spPr bwMode="auto">
            <a:xfrm>
              <a:off x="3997" y="3729"/>
              <a:ext cx="214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>
                  <a:solidFill>
                    <a:srgbClr val="000000"/>
                  </a:solidFill>
                </a:rPr>
                <a:t>2022</a:t>
              </a:r>
              <a:endParaRPr lang="hu-HU" altLang="hu-HU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81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bg1"/>
                </a:solidFill>
              </a:rPr>
              <a:t>Átlagos vágásérettségi kor változása </a:t>
            </a:r>
            <a:br>
              <a:rPr lang="hu-HU" sz="4000" b="1" dirty="0" smtClean="0">
                <a:solidFill>
                  <a:schemeClr val="bg1"/>
                </a:solidFill>
              </a:rPr>
            </a:br>
            <a:r>
              <a:rPr lang="hu-HU" sz="4000" b="1" dirty="0" smtClean="0">
                <a:solidFill>
                  <a:schemeClr val="bg1"/>
                </a:solidFill>
              </a:rPr>
              <a:t>(területtel súlyozottan)</a:t>
            </a:r>
            <a:r>
              <a:rPr lang="hu-HU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dirty="0" smtClean="0">
                <a:latin typeface="Arial" pitchFamily="34" charset="0"/>
                <a:cs typeface="Arial" pitchFamily="34" charset="0"/>
              </a:rPr>
            </a:br>
            <a:endParaRPr lang="hu-HU" dirty="0"/>
          </a:p>
        </p:txBody>
      </p:sp>
      <p:grpSp>
        <p:nvGrpSpPr>
          <p:cNvPr id="17411" name="Group 4"/>
          <p:cNvGrpSpPr>
            <a:grpSpLocks noChangeAspect="1"/>
          </p:cNvGrpSpPr>
          <p:nvPr/>
        </p:nvGrpSpPr>
        <p:grpSpPr bwMode="auto">
          <a:xfrm>
            <a:off x="180975" y="836613"/>
            <a:ext cx="8783638" cy="5465762"/>
            <a:chOff x="114" y="-52"/>
            <a:chExt cx="5533" cy="4022"/>
          </a:xfrm>
        </p:grpSpPr>
        <p:sp>
          <p:nvSpPr>
            <p:cNvPr id="174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319"/>
              <a:ext cx="5172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13" name="Rectangle 5"/>
            <p:cNvSpPr>
              <a:spLocks noChangeArrowheads="1"/>
            </p:cNvSpPr>
            <p:nvPr/>
          </p:nvSpPr>
          <p:spPr bwMode="auto">
            <a:xfrm>
              <a:off x="294" y="372"/>
              <a:ext cx="5184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7414" name="Rectangle 7"/>
            <p:cNvSpPr>
              <a:spLocks noChangeArrowheads="1"/>
            </p:cNvSpPr>
            <p:nvPr/>
          </p:nvSpPr>
          <p:spPr bwMode="auto">
            <a:xfrm>
              <a:off x="570" y="414"/>
              <a:ext cx="3570" cy="3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7415" name="Line 8"/>
            <p:cNvSpPr>
              <a:spLocks noChangeShapeType="1"/>
            </p:cNvSpPr>
            <p:nvPr/>
          </p:nvSpPr>
          <p:spPr bwMode="auto">
            <a:xfrm>
              <a:off x="570" y="3132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16" name="Line 9"/>
            <p:cNvSpPr>
              <a:spLocks noChangeShapeType="1"/>
            </p:cNvSpPr>
            <p:nvPr/>
          </p:nvSpPr>
          <p:spPr bwMode="auto">
            <a:xfrm>
              <a:off x="570" y="2106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17" name="Line 10"/>
            <p:cNvSpPr>
              <a:spLocks noChangeShapeType="1"/>
            </p:cNvSpPr>
            <p:nvPr/>
          </p:nvSpPr>
          <p:spPr bwMode="auto">
            <a:xfrm>
              <a:off x="570" y="1080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18" name="Line 11"/>
            <p:cNvSpPr>
              <a:spLocks noChangeShapeType="1"/>
            </p:cNvSpPr>
            <p:nvPr/>
          </p:nvSpPr>
          <p:spPr bwMode="auto">
            <a:xfrm flipV="1">
              <a:off x="984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19" name="Line 12"/>
            <p:cNvSpPr>
              <a:spLocks noChangeShapeType="1"/>
            </p:cNvSpPr>
            <p:nvPr/>
          </p:nvSpPr>
          <p:spPr bwMode="auto">
            <a:xfrm flipV="1">
              <a:off x="1980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0" name="Line 13"/>
            <p:cNvSpPr>
              <a:spLocks noChangeShapeType="1"/>
            </p:cNvSpPr>
            <p:nvPr/>
          </p:nvSpPr>
          <p:spPr bwMode="auto">
            <a:xfrm flipV="1">
              <a:off x="2976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1" name="Line 14"/>
            <p:cNvSpPr>
              <a:spLocks noChangeShapeType="1"/>
            </p:cNvSpPr>
            <p:nvPr/>
          </p:nvSpPr>
          <p:spPr bwMode="auto">
            <a:xfrm flipV="1">
              <a:off x="3978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2" name="Line 15"/>
            <p:cNvSpPr>
              <a:spLocks noChangeShapeType="1"/>
            </p:cNvSpPr>
            <p:nvPr/>
          </p:nvSpPr>
          <p:spPr bwMode="auto">
            <a:xfrm>
              <a:off x="570" y="3642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3" name="Line 16"/>
            <p:cNvSpPr>
              <a:spLocks noChangeShapeType="1"/>
            </p:cNvSpPr>
            <p:nvPr/>
          </p:nvSpPr>
          <p:spPr bwMode="auto">
            <a:xfrm>
              <a:off x="570" y="2616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4" name="Line 17"/>
            <p:cNvSpPr>
              <a:spLocks noChangeShapeType="1"/>
            </p:cNvSpPr>
            <p:nvPr/>
          </p:nvSpPr>
          <p:spPr bwMode="auto">
            <a:xfrm>
              <a:off x="570" y="1590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5" name="Line 18"/>
            <p:cNvSpPr>
              <a:spLocks noChangeShapeType="1"/>
            </p:cNvSpPr>
            <p:nvPr/>
          </p:nvSpPr>
          <p:spPr bwMode="auto">
            <a:xfrm>
              <a:off x="570" y="564"/>
              <a:ext cx="3570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6" name="Line 19"/>
            <p:cNvSpPr>
              <a:spLocks noChangeShapeType="1"/>
            </p:cNvSpPr>
            <p:nvPr/>
          </p:nvSpPr>
          <p:spPr bwMode="auto">
            <a:xfrm flipV="1">
              <a:off x="1482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7" name="Line 20"/>
            <p:cNvSpPr>
              <a:spLocks noChangeShapeType="1"/>
            </p:cNvSpPr>
            <p:nvPr/>
          </p:nvSpPr>
          <p:spPr bwMode="auto">
            <a:xfrm flipV="1">
              <a:off x="2478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8" name="Line 21"/>
            <p:cNvSpPr>
              <a:spLocks noChangeShapeType="1"/>
            </p:cNvSpPr>
            <p:nvPr/>
          </p:nvSpPr>
          <p:spPr bwMode="auto">
            <a:xfrm flipV="1">
              <a:off x="3474" y="414"/>
              <a:ext cx="1" cy="338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29" name="Freeform 22"/>
            <p:cNvSpPr>
              <a:spLocks/>
            </p:cNvSpPr>
            <p:nvPr/>
          </p:nvSpPr>
          <p:spPr bwMode="auto">
            <a:xfrm>
              <a:off x="732" y="1212"/>
              <a:ext cx="3246" cy="780"/>
            </a:xfrm>
            <a:custGeom>
              <a:avLst/>
              <a:gdLst>
                <a:gd name="T0" fmla="*/ 0 w 541"/>
                <a:gd name="T1" fmla="*/ 780 h 130"/>
                <a:gd name="T2" fmla="*/ 252 w 541"/>
                <a:gd name="T3" fmla="*/ 666 h 130"/>
                <a:gd name="T4" fmla="*/ 498 w 541"/>
                <a:gd name="T5" fmla="*/ 624 h 130"/>
                <a:gd name="T6" fmla="*/ 750 w 541"/>
                <a:gd name="T7" fmla="*/ 612 h 130"/>
                <a:gd name="T8" fmla="*/ 996 w 541"/>
                <a:gd name="T9" fmla="*/ 576 h 130"/>
                <a:gd name="T10" fmla="*/ 1248 w 541"/>
                <a:gd name="T11" fmla="*/ 510 h 130"/>
                <a:gd name="T12" fmla="*/ 1500 w 541"/>
                <a:gd name="T13" fmla="*/ 510 h 130"/>
                <a:gd name="T14" fmla="*/ 1746 w 541"/>
                <a:gd name="T15" fmla="*/ 438 h 130"/>
                <a:gd name="T16" fmla="*/ 1998 w 541"/>
                <a:gd name="T17" fmla="*/ 402 h 130"/>
                <a:gd name="T18" fmla="*/ 2244 w 541"/>
                <a:gd name="T19" fmla="*/ 300 h 130"/>
                <a:gd name="T20" fmla="*/ 2496 w 541"/>
                <a:gd name="T21" fmla="*/ 198 h 130"/>
                <a:gd name="T22" fmla="*/ 2742 w 541"/>
                <a:gd name="T23" fmla="*/ 138 h 130"/>
                <a:gd name="T24" fmla="*/ 2994 w 541"/>
                <a:gd name="T25" fmla="*/ 24 h 130"/>
                <a:gd name="T26" fmla="*/ 3246 w 541"/>
                <a:gd name="T27" fmla="*/ 0 h 1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130"/>
                <a:gd name="T44" fmla="*/ 541 w 541"/>
                <a:gd name="T45" fmla="*/ 130 h 1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130">
                  <a:moveTo>
                    <a:pt x="0" y="130"/>
                  </a:moveTo>
                  <a:lnTo>
                    <a:pt x="42" y="111"/>
                  </a:lnTo>
                  <a:lnTo>
                    <a:pt x="83" y="104"/>
                  </a:lnTo>
                  <a:lnTo>
                    <a:pt x="125" y="102"/>
                  </a:lnTo>
                  <a:lnTo>
                    <a:pt x="166" y="96"/>
                  </a:lnTo>
                  <a:lnTo>
                    <a:pt x="208" y="85"/>
                  </a:lnTo>
                  <a:lnTo>
                    <a:pt x="250" y="85"/>
                  </a:lnTo>
                  <a:lnTo>
                    <a:pt x="291" y="73"/>
                  </a:lnTo>
                  <a:lnTo>
                    <a:pt x="333" y="67"/>
                  </a:lnTo>
                  <a:lnTo>
                    <a:pt x="374" y="50"/>
                  </a:lnTo>
                  <a:lnTo>
                    <a:pt x="416" y="33"/>
                  </a:lnTo>
                  <a:lnTo>
                    <a:pt x="457" y="23"/>
                  </a:lnTo>
                  <a:lnTo>
                    <a:pt x="499" y="4"/>
                  </a:lnTo>
                  <a:lnTo>
                    <a:pt x="541" y="0"/>
                  </a:lnTo>
                </a:path>
              </a:pathLst>
            </a:custGeom>
            <a:noFill/>
            <a:ln w="476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0" name="Freeform 23"/>
            <p:cNvSpPr>
              <a:spLocks/>
            </p:cNvSpPr>
            <p:nvPr/>
          </p:nvSpPr>
          <p:spPr bwMode="auto">
            <a:xfrm>
              <a:off x="732" y="870"/>
              <a:ext cx="3246" cy="942"/>
            </a:xfrm>
            <a:custGeom>
              <a:avLst/>
              <a:gdLst>
                <a:gd name="T0" fmla="*/ 0 w 541"/>
                <a:gd name="T1" fmla="*/ 942 h 157"/>
                <a:gd name="T2" fmla="*/ 252 w 541"/>
                <a:gd name="T3" fmla="*/ 768 h 157"/>
                <a:gd name="T4" fmla="*/ 498 w 541"/>
                <a:gd name="T5" fmla="*/ 714 h 157"/>
                <a:gd name="T6" fmla="*/ 750 w 541"/>
                <a:gd name="T7" fmla="*/ 696 h 157"/>
                <a:gd name="T8" fmla="*/ 996 w 541"/>
                <a:gd name="T9" fmla="*/ 660 h 157"/>
                <a:gd name="T10" fmla="*/ 1248 w 541"/>
                <a:gd name="T11" fmla="*/ 582 h 157"/>
                <a:gd name="T12" fmla="*/ 1500 w 541"/>
                <a:gd name="T13" fmla="*/ 588 h 157"/>
                <a:gd name="T14" fmla="*/ 1746 w 541"/>
                <a:gd name="T15" fmla="*/ 528 h 157"/>
                <a:gd name="T16" fmla="*/ 1998 w 541"/>
                <a:gd name="T17" fmla="*/ 468 h 157"/>
                <a:gd name="T18" fmla="*/ 2244 w 541"/>
                <a:gd name="T19" fmla="*/ 330 h 157"/>
                <a:gd name="T20" fmla="*/ 2496 w 541"/>
                <a:gd name="T21" fmla="*/ 198 h 157"/>
                <a:gd name="T22" fmla="*/ 2742 w 541"/>
                <a:gd name="T23" fmla="*/ 162 h 157"/>
                <a:gd name="T24" fmla="*/ 2994 w 541"/>
                <a:gd name="T25" fmla="*/ 6 h 157"/>
                <a:gd name="T26" fmla="*/ 3246 w 541"/>
                <a:gd name="T27" fmla="*/ 0 h 1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157"/>
                <a:gd name="T44" fmla="*/ 541 w 541"/>
                <a:gd name="T45" fmla="*/ 157 h 1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157">
                  <a:moveTo>
                    <a:pt x="0" y="157"/>
                  </a:moveTo>
                  <a:lnTo>
                    <a:pt x="42" y="128"/>
                  </a:lnTo>
                  <a:lnTo>
                    <a:pt x="83" y="119"/>
                  </a:lnTo>
                  <a:lnTo>
                    <a:pt x="125" y="116"/>
                  </a:lnTo>
                  <a:lnTo>
                    <a:pt x="166" y="110"/>
                  </a:lnTo>
                  <a:lnTo>
                    <a:pt x="208" y="97"/>
                  </a:lnTo>
                  <a:lnTo>
                    <a:pt x="250" y="98"/>
                  </a:lnTo>
                  <a:lnTo>
                    <a:pt x="291" y="88"/>
                  </a:lnTo>
                  <a:lnTo>
                    <a:pt x="333" y="78"/>
                  </a:lnTo>
                  <a:lnTo>
                    <a:pt x="374" y="55"/>
                  </a:lnTo>
                  <a:lnTo>
                    <a:pt x="416" y="33"/>
                  </a:lnTo>
                  <a:lnTo>
                    <a:pt x="457" y="27"/>
                  </a:lnTo>
                  <a:lnTo>
                    <a:pt x="499" y="1"/>
                  </a:lnTo>
                  <a:lnTo>
                    <a:pt x="541" y="0"/>
                  </a:lnTo>
                </a:path>
              </a:pathLst>
            </a:custGeom>
            <a:noFill/>
            <a:ln w="47625" cap="flat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1" name="Freeform 24"/>
            <p:cNvSpPr>
              <a:spLocks/>
            </p:cNvSpPr>
            <p:nvPr/>
          </p:nvSpPr>
          <p:spPr bwMode="auto">
            <a:xfrm>
              <a:off x="732" y="2802"/>
              <a:ext cx="3246" cy="120"/>
            </a:xfrm>
            <a:custGeom>
              <a:avLst/>
              <a:gdLst>
                <a:gd name="T0" fmla="*/ 0 w 541"/>
                <a:gd name="T1" fmla="*/ 120 h 20"/>
                <a:gd name="T2" fmla="*/ 252 w 541"/>
                <a:gd name="T3" fmla="*/ 108 h 20"/>
                <a:gd name="T4" fmla="*/ 498 w 541"/>
                <a:gd name="T5" fmla="*/ 90 h 20"/>
                <a:gd name="T6" fmla="*/ 750 w 541"/>
                <a:gd name="T7" fmla="*/ 102 h 20"/>
                <a:gd name="T8" fmla="*/ 996 w 541"/>
                <a:gd name="T9" fmla="*/ 90 h 20"/>
                <a:gd name="T10" fmla="*/ 1248 w 541"/>
                <a:gd name="T11" fmla="*/ 84 h 20"/>
                <a:gd name="T12" fmla="*/ 1500 w 541"/>
                <a:gd name="T13" fmla="*/ 72 h 20"/>
                <a:gd name="T14" fmla="*/ 1746 w 541"/>
                <a:gd name="T15" fmla="*/ 60 h 20"/>
                <a:gd name="T16" fmla="*/ 1998 w 541"/>
                <a:gd name="T17" fmla="*/ 48 h 20"/>
                <a:gd name="T18" fmla="*/ 2244 w 541"/>
                <a:gd name="T19" fmla="*/ 36 h 20"/>
                <a:gd name="T20" fmla="*/ 2496 w 541"/>
                <a:gd name="T21" fmla="*/ 30 h 20"/>
                <a:gd name="T22" fmla="*/ 2742 w 541"/>
                <a:gd name="T23" fmla="*/ 24 h 20"/>
                <a:gd name="T24" fmla="*/ 2994 w 541"/>
                <a:gd name="T25" fmla="*/ 18 h 20"/>
                <a:gd name="T26" fmla="*/ 3246 w 541"/>
                <a:gd name="T27" fmla="*/ 0 h 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41"/>
                <a:gd name="T43" fmla="*/ 0 h 20"/>
                <a:gd name="T44" fmla="*/ 541 w 541"/>
                <a:gd name="T45" fmla="*/ 20 h 2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41" h="20">
                  <a:moveTo>
                    <a:pt x="0" y="20"/>
                  </a:moveTo>
                  <a:lnTo>
                    <a:pt x="42" y="18"/>
                  </a:lnTo>
                  <a:lnTo>
                    <a:pt x="83" y="15"/>
                  </a:lnTo>
                  <a:lnTo>
                    <a:pt x="125" y="17"/>
                  </a:lnTo>
                  <a:lnTo>
                    <a:pt x="166" y="15"/>
                  </a:lnTo>
                  <a:lnTo>
                    <a:pt x="208" y="14"/>
                  </a:lnTo>
                  <a:lnTo>
                    <a:pt x="250" y="12"/>
                  </a:lnTo>
                  <a:lnTo>
                    <a:pt x="291" y="10"/>
                  </a:lnTo>
                  <a:lnTo>
                    <a:pt x="333" y="8"/>
                  </a:lnTo>
                  <a:lnTo>
                    <a:pt x="374" y="6"/>
                  </a:lnTo>
                  <a:lnTo>
                    <a:pt x="416" y="5"/>
                  </a:lnTo>
                  <a:lnTo>
                    <a:pt x="457" y="4"/>
                  </a:lnTo>
                  <a:lnTo>
                    <a:pt x="499" y="3"/>
                  </a:lnTo>
                  <a:lnTo>
                    <a:pt x="541" y="0"/>
                  </a:lnTo>
                </a:path>
              </a:pathLst>
            </a:custGeom>
            <a:noFill/>
            <a:ln w="47625" cap="flat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2" name="Freeform 25"/>
            <p:cNvSpPr>
              <a:spLocks/>
            </p:cNvSpPr>
            <p:nvPr/>
          </p:nvSpPr>
          <p:spPr bwMode="auto">
            <a:xfrm>
              <a:off x="618" y="272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3" name="Freeform 26"/>
            <p:cNvSpPr>
              <a:spLocks/>
            </p:cNvSpPr>
            <p:nvPr/>
          </p:nvSpPr>
          <p:spPr bwMode="auto">
            <a:xfrm>
              <a:off x="618" y="272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4" name="Rectangle 27"/>
            <p:cNvSpPr>
              <a:spLocks noChangeArrowheads="1"/>
            </p:cNvSpPr>
            <p:nvPr/>
          </p:nvSpPr>
          <p:spPr bwMode="auto">
            <a:xfrm>
              <a:off x="637" y="273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37,0</a:t>
              </a:r>
              <a:endParaRPr lang="hu-HU" altLang="hu-HU" sz="2000" b="1"/>
            </a:p>
          </p:txBody>
        </p:sp>
        <p:sp>
          <p:nvSpPr>
            <p:cNvPr id="17435" name="Freeform 28"/>
            <p:cNvSpPr>
              <a:spLocks/>
            </p:cNvSpPr>
            <p:nvPr/>
          </p:nvSpPr>
          <p:spPr bwMode="auto">
            <a:xfrm>
              <a:off x="870" y="2718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0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2 h 126"/>
                <a:gd name="T30" fmla="*/ 222 w 222"/>
                <a:gd name="T31" fmla="*/ 12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0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6 w 222"/>
                <a:gd name="T67" fmla="*/ 6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2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14 h 126"/>
                <a:gd name="T88" fmla="*/ 0 w 222"/>
                <a:gd name="T89" fmla="*/ 120 h 126"/>
                <a:gd name="T90" fmla="*/ 6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6" name="Freeform 29"/>
            <p:cNvSpPr>
              <a:spLocks/>
            </p:cNvSpPr>
            <p:nvPr/>
          </p:nvSpPr>
          <p:spPr bwMode="auto">
            <a:xfrm>
              <a:off x="870" y="2718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0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2 h 21"/>
                <a:gd name="T30" fmla="*/ 222 w 37"/>
                <a:gd name="T31" fmla="*/ 12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0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6 w 37"/>
                <a:gd name="T67" fmla="*/ 6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2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14 h 21"/>
                <a:gd name="T88" fmla="*/ 0 w 37"/>
                <a:gd name="T89" fmla="*/ 120 h 21"/>
                <a:gd name="T90" fmla="*/ 6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7" name="Rectangle 30"/>
            <p:cNvSpPr>
              <a:spLocks noChangeArrowheads="1"/>
            </p:cNvSpPr>
            <p:nvPr/>
          </p:nvSpPr>
          <p:spPr bwMode="auto">
            <a:xfrm>
              <a:off x="889" y="272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37,1</a:t>
              </a:r>
              <a:endParaRPr lang="hu-HU" altLang="hu-HU" sz="2000" b="1"/>
            </a:p>
          </p:txBody>
        </p:sp>
        <p:sp>
          <p:nvSpPr>
            <p:cNvPr id="17438" name="Freeform 31"/>
            <p:cNvSpPr>
              <a:spLocks/>
            </p:cNvSpPr>
            <p:nvPr/>
          </p:nvSpPr>
          <p:spPr bwMode="auto">
            <a:xfrm>
              <a:off x="1116" y="2700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2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2 h 126"/>
                <a:gd name="T30" fmla="*/ 228 w 228"/>
                <a:gd name="T31" fmla="*/ 12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2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24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6 w 228"/>
                <a:gd name="T71" fmla="*/ 6 h 126"/>
                <a:gd name="T72" fmla="*/ 6 w 228"/>
                <a:gd name="T73" fmla="*/ 12 h 126"/>
                <a:gd name="T74" fmla="*/ 0 w 228"/>
                <a:gd name="T75" fmla="*/ 12 h 126"/>
                <a:gd name="T76" fmla="*/ 0 w 228"/>
                <a:gd name="T77" fmla="*/ 12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6 w 228"/>
                <a:gd name="T85" fmla="*/ 114 h 126"/>
                <a:gd name="T86" fmla="*/ 6 w 228"/>
                <a:gd name="T87" fmla="*/ 114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39" name="Freeform 32"/>
            <p:cNvSpPr>
              <a:spLocks/>
            </p:cNvSpPr>
            <p:nvPr/>
          </p:nvSpPr>
          <p:spPr bwMode="auto">
            <a:xfrm>
              <a:off x="1116" y="2700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2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2 h 21"/>
                <a:gd name="T30" fmla="*/ 228 w 38"/>
                <a:gd name="T31" fmla="*/ 12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2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24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6 w 38"/>
                <a:gd name="T71" fmla="*/ 6 h 21"/>
                <a:gd name="T72" fmla="*/ 6 w 38"/>
                <a:gd name="T73" fmla="*/ 12 h 21"/>
                <a:gd name="T74" fmla="*/ 0 w 38"/>
                <a:gd name="T75" fmla="*/ 12 h 21"/>
                <a:gd name="T76" fmla="*/ 0 w 38"/>
                <a:gd name="T77" fmla="*/ 12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6 w 38"/>
                <a:gd name="T85" fmla="*/ 114 h 21"/>
                <a:gd name="T86" fmla="*/ 6 w 38"/>
                <a:gd name="T87" fmla="*/ 114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0" name="Rectangle 33"/>
            <p:cNvSpPr>
              <a:spLocks noChangeArrowheads="1"/>
            </p:cNvSpPr>
            <p:nvPr/>
          </p:nvSpPr>
          <p:spPr bwMode="auto">
            <a:xfrm>
              <a:off x="1135" y="270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37,3</a:t>
              </a:r>
              <a:endParaRPr lang="hu-HU" altLang="hu-HU" sz="2000" b="1"/>
            </a:p>
          </p:txBody>
        </p:sp>
        <p:sp>
          <p:nvSpPr>
            <p:cNvPr id="17441" name="Freeform 34"/>
            <p:cNvSpPr>
              <a:spLocks/>
            </p:cNvSpPr>
            <p:nvPr/>
          </p:nvSpPr>
          <p:spPr bwMode="auto">
            <a:xfrm>
              <a:off x="1368" y="2706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2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2 w 228"/>
                <a:gd name="T35" fmla="*/ 12 h 132"/>
                <a:gd name="T36" fmla="*/ 222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6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0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0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32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2" name="Freeform 35"/>
            <p:cNvSpPr>
              <a:spLocks/>
            </p:cNvSpPr>
            <p:nvPr/>
          </p:nvSpPr>
          <p:spPr bwMode="auto">
            <a:xfrm>
              <a:off x="1368" y="2706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2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2 w 38"/>
                <a:gd name="T35" fmla="*/ 12 h 22"/>
                <a:gd name="T36" fmla="*/ 222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6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0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0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32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3" name="Rectangle 36"/>
            <p:cNvSpPr>
              <a:spLocks noChangeArrowheads="1"/>
            </p:cNvSpPr>
            <p:nvPr/>
          </p:nvSpPr>
          <p:spPr bwMode="auto">
            <a:xfrm>
              <a:off x="1387" y="2720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37,2</a:t>
              </a:r>
              <a:endParaRPr lang="hu-HU" altLang="hu-HU" sz="2000" b="1"/>
            </a:p>
          </p:txBody>
        </p:sp>
        <p:sp>
          <p:nvSpPr>
            <p:cNvPr id="17444" name="Freeform 37"/>
            <p:cNvSpPr>
              <a:spLocks/>
            </p:cNvSpPr>
            <p:nvPr/>
          </p:nvSpPr>
          <p:spPr bwMode="auto">
            <a:xfrm>
              <a:off x="1620" y="2700"/>
              <a:ext cx="222" cy="132"/>
            </a:xfrm>
            <a:custGeom>
              <a:avLst/>
              <a:gdLst>
                <a:gd name="T0" fmla="*/ 12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26 h 132"/>
                <a:gd name="T8" fmla="*/ 210 w 222"/>
                <a:gd name="T9" fmla="*/ 126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0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6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0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2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08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6 w 222"/>
                <a:gd name="T97" fmla="*/ 126 h 132"/>
                <a:gd name="T98" fmla="*/ 12 w 222"/>
                <a:gd name="T99" fmla="*/ 126 h 132"/>
                <a:gd name="T100" fmla="*/ 12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2" y="132"/>
                  </a:moveTo>
                  <a:lnTo>
                    <a:pt x="204" y="132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5" name="Freeform 38"/>
            <p:cNvSpPr>
              <a:spLocks/>
            </p:cNvSpPr>
            <p:nvPr/>
          </p:nvSpPr>
          <p:spPr bwMode="auto">
            <a:xfrm>
              <a:off x="1620" y="2700"/>
              <a:ext cx="222" cy="132"/>
            </a:xfrm>
            <a:custGeom>
              <a:avLst/>
              <a:gdLst>
                <a:gd name="T0" fmla="*/ 12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26 h 22"/>
                <a:gd name="T8" fmla="*/ 210 w 37"/>
                <a:gd name="T9" fmla="*/ 126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0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6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0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2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08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6 w 37"/>
                <a:gd name="T97" fmla="*/ 126 h 22"/>
                <a:gd name="T98" fmla="*/ 12 w 37"/>
                <a:gd name="T99" fmla="*/ 126 h 22"/>
                <a:gd name="T100" fmla="*/ 12 w 37"/>
                <a:gd name="T101" fmla="*/ 132 h 22"/>
                <a:gd name="T102" fmla="*/ 12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2" y="22"/>
                  </a:moveTo>
                  <a:lnTo>
                    <a:pt x="34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6" name="Rectangle 39"/>
            <p:cNvSpPr>
              <a:spLocks noChangeArrowheads="1"/>
            </p:cNvSpPr>
            <p:nvPr/>
          </p:nvSpPr>
          <p:spPr bwMode="auto">
            <a:xfrm>
              <a:off x="1633" y="270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37,3</a:t>
              </a:r>
              <a:endParaRPr lang="hu-HU" altLang="hu-HU" sz="2000" b="1"/>
            </a:p>
          </p:txBody>
        </p:sp>
        <p:sp>
          <p:nvSpPr>
            <p:cNvPr id="17447" name="Freeform 40"/>
            <p:cNvSpPr>
              <a:spLocks/>
            </p:cNvSpPr>
            <p:nvPr/>
          </p:nvSpPr>
          <p:spPr bwMode="auto">
            <a:xfrm>
              <a:off x="1866" y="268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8" name="Freeform 41"/>
            <p:cNvSpPr>
              <a:spLocks/>
            </p:cNvSpPr>
            <p:nvPr/>
          </p:nvSpPr>
          <p:spPr bwMode="auto">
            <a:xfrm>
              <a:off x="1866" y="2688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49" name="Rectangle 42"/>
            <p:cNvSpPr>
              <a:spLocks noChangeArrowheads="1"/>
            </p:cNvSpPr>
            <p:nvPr/>
          </p:nvSpPr>
          <p:spPr bwMode="auto">
            <a:xfrm>
              <a:off x="1885" y="270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37,4</a:t>
              </a:r>
              <a:endParaRPr lang="hu-HU" altLang="hu-HU" sz="2000" b="1"/>
            </a:p>
          </p:txBody>
        </p:sp>
        <p:sp>
          <p:nvSpPr>
            <p:cNvPr id="17450" name="Freeform 43"/>
            <p:cNvSpPr>
              <a:spLocks/>
            </p:cNvSpPr>
            <p:nvPr/>
          </p:nvSpPr>
          <p:spPr bwMode="auto">
            <a:xfrm>
              <a:off x="2118" y="2682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26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0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6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0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08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26 h 132"/>
                <a:gd name="T98" fmla="*/ 12 w 222"/>
                <a:gd name="T99" fmla="*/ 126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51" name="Freeform 44"/>
            <p:cNvSpPr>
              <a:spLocks/>
            </p:cNvSpPr>
            <p:nvPr/>
          </p:nvSpPr>
          <p:spPr bwMode="auto">
            <a:xfrm>
              <a:off x="2118" y="2682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26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0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6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0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08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26 h 22"/>
                <a:gd name="T98" fmla="*/ 12 w 37"/>
                <a:gd name="T99" fmla="*/ 126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52" name="Rectangle 45"/>
            <p:cNvSpPr>
              <a:spLocks noChangeArrowheads="1"/>
            </p:cNvSpPr>
            <p:nvPr/>
          </p:nvSpPr>
          <p:spPr bwMode="auto">
            <a:xfrm>
              <a:off x="2137" y="269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37,5</a:t>
              </a:r>
              <a:endParaRPr lang="hu-HU" altLang="hu-HU" sz="2000" b="1"/>
            </a:p>
          </p:txBody>
        </p:sp>
        <p:sp>
          <p:nvSpPr>
            <p:cNvPr id="17453" name="Freeform 46"/>
            <p:cNvSpPr>
              <a:spLocks/>
            </p:cNvSpPr>
            <p:nvPr/>
          </p:nvSpPr>
          <p:spPr bwMode="auto">
            <a:xfrm>
              <a:off x="2364" y="2664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54" name="Freeform 47"/>
            <p:cNvSpPr>
              <a:spLocks/>
            </p:cNvSpPr>
            <p:nvPr/>
          </p:nvSpPr>
          <p:spPr bwMode="auto">
            <a:xfrm>
              <a:off x="2364" y="2664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6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55" name="Rectangle 48"/>
            <p:cNvSpPr>
              <a:spLocks noChangeArrowheads="1"/>
            </p:cNvSpPr>
            <p:nvPr/>
          </p:nvSpPr>
          <p:spPr bwMode="auto">
            <a:xfrm>
              <a:off x="2383" y="267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37,6</a:t>
              </a:r>
              <a:endParaRPr lang="hu-HU" altLang="hu-HU" sz="2000" b="1"/>
            </a:p>
          </p:txBody>
        </p:sp>
        <p:sp>
          <p:nvSpPr>
            <p:cNvPr id="17456" name="Freeform 49"/>
            <p:cNvSpPr>
              <a:spLocks/>
            </p:cNvSpPr>
            <p:nvPr/>
          </p:nvSpPr>
          <p:spPr bwMode="auto">
            <a:xfrm>
              <a:off x="2616" y="2658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10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26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57" name="Freeform 50"/>
            <p:cNvSpPr>
              <a:spLocks/>
            </p:cNvSpPr>
            <p:nvPr/>
          </p:nvSpPr>
          <p:spPr bwMode="auto">
            <a:xfrm>
              <a:off x="2616" y="2658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10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26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58" name="Rectangle 51"/>
            <p:cNvSpPr>
              <a:spLocks noChangeArrowheads="1"/>
            </p:cNvSpPr>
            <p:nvPr/>
          </p:nvSpPr>
          <p:spPr bwMode="auto">
            <a:xfrm>
              <a:off x="2635" y="2679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37,7</a:t>
              </a:r>
              <a:endParaRPr lang="hu-HU" altLang="hu-HU" sz="2000" b="1"/>
            </a:p>
          </p:txBody>
        </p:sp>
        <p:sp>
          <p:nvSpPr>
            <p:cNvPr id="17459" name="Freeform 52"/>
            <p:cNvSpPr>
              <a:spLocks/>
            </p:cNvSpPr>
            <p:nvPr/>
          </p:nvSpPr>
          <p:spPr bwMode="auto">
            <a:xfrm>
              <a:off x="2862" y="2646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6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6 h 126"/>
                <a:gd name="T16" fmla="*/ 228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14 h 126"/>
                <a:gd name="T26" fmla="*/ 228 w 228"/>
                <a:gd name="T27" fmla="*/ 114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8 w 228"/>
                <a:gd name="T39" fmla="*/ 6 h 126"/>
                <a:gd name="T40" fmla="*/ 222 w 228"/>
                <a:gd name="T41" fmla="*/ 6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6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24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12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6 w 228"/>
                <a:gd name="T71" fmla="*/ 12 h 126"/>
                <a:gd name="T72" fmla="*/ 6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14 h 126"/>
                <a:gd name="T80" fmla="*/ 0 w 228"/>
                <a:gd name="T81" fmla="*/ 108 h 126"/>
                <a:gd name="T82" fmla="*/ 0 w 228"/>
                <a:gd name="T83" fmla="*/ 114 h 126"/>
                <a:gd name="T84" fmla="*/ 6 w 228"/>
                <a:gd name="T85" fmla="*/ 114 h 126"/>
                <a:gd name="T86" fmla="*/ 6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12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0" name="Freeform 53"/>
            <p:cNvSpPr>
              <a:spLocks/>
            </p:cNvSpPr>
            <p:nvPr/>
          </p:nvSpPr>
          <p:spPr bwMode="auto">
            <a:xfrm>
              <a:off x="2862" y="2646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6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6 h 21"/>
                <a:gd name="T16" fmla="*/ 228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14 h 21"/>
                <a:gd name="T26" fmla="*/ 228 w 38"/>
                <a:gd name="T27" fmla="*/ 114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8 w 38"/>
                <a:gd name="T39" fmla="*/ 6 h 21"/>
                <a:gd name="T40" fmla="*/ 222 w 38"/>
                <a:gd name="T41" fmla="*/ 6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6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24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12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6 w 38"/>
                <a:gd name="T71" fmla="*/ 12 h 21"/>
                <a:gd name="T72" fmla="*/ 6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14 h 21"/>
                <a:gd name="T80" fmla="*/ 0 w 38"/>
                <a:gd name="T81" fmla="*/ 108 h 21"/>
                <a:gd name="T82" fmla="*/ 0 w 38"/>
                <a:gd name="T83" fmla="*/ 114 h 21"/>
                <a:gd name="T84" fmla="*/ 6 w 38"/>
                <a:gd name="T85" fmla="*/ 114 h 21"/>
                <a:gd name="T86" fmla="*/ 6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12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1" name="Rectangle 54"/>
            <p:cNvSpPr>
              <a:spLocks noChangeArrowheads="1"/>
            </p:cNvSpPr>
            <p:nvPr/>
          </p:nvSpPr>
          <p:spPr bwMode="auto">
            <a:xfrm>
              <a:off x="2881" y="266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37,8</a:t>
              </a:r>
              <a:endParaRPr lang="hu-HU" altLang="hu-HU" sz="2000" b="1"/>
            </a:p>
          </p:txBody>
        </p:sp>
        <p:sp>
          <p:nvSpPr>
            <p:cNvPr id="17462" name="Freeform 55"/>
            <p:cNvSpPr>
              <a:spLocks/>
            </p:cNvSpPr>
            <p:nvPr/>
          </p:nvSpPr>
          <p:spPr bwMode="auto">
            <a:xfrm>
              <a:off x="3114" y="264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26 h 132"/>
                <a:gd name="T10" fmla="*/ 216 w 228"/>
                <a:gd name="T11" fmla="*/ 126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2 w 228"/>
                <a:gd name="T37" fmla="*/ 6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0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6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08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26 h 132"/>
                <a:gd name="T96" fmla="*/ 12 w 228"/>
                <a:gd name="T97" fmla="*/ 126 h 132"/>
                <a:gd name="T98" fmla="*/ 12 w 228"/>
                <a:gd name="T99" fmla="*/ 126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3" name="Freeform 56"/>
            <p:cNvSpPr>
              <a:spLocks/>
            </p:cNvSpPr>
            <p:nvPr/>
          </p:nvSpPr>
          <p:spPr bwMode="auto">
            <a:xfrm>
              <a:off x="3114" y="264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26 h 22"/>
                <a:gd name="T10" fmla="*/ 216 w 38"/>
                <a:gd name="T11" fmla="*/ 126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2 w 38"/>
                <a:gd name="T37" fmla="*/ 6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0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6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08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26 h 22"/>
                <a:gd name="T96" fmla="*/ 12 w 38"/>
                <a:gd name="T97" fmla="*/ 126 h 22"/>
                <a:gd name="T98" fmla="*/ 12 w 38"/>
                <a:gd name="T99" fmla="*/ 126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4" name="Rectangle 57"/>
            <p:cNvSpPr>
              <a:spLocks noChangeArrowheads="1"/>
            </p:cNvSpPr>
            <p:nvPr/>
          </p:nvSpPr>
          <p:spPr bwMode="auto">
            <a:xfrm>
              <a:off x="3133" y="2633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37,9</a:t>
              </a:r>
              <a:endParaRPr lang="hu-HU" altLang="hu-HU" sz="2000" b="1"/>
            </a:p>
          </p:txBody>
        </p:sp>
        <p:sp>
          <p:nvSpPr>
            <p:cNvPr id="17465" name="Freeform 58"/>
            <p:cNvSpPr>
              <a:spLocks/>
            </p:cNvSpPr>
            <p:nvPr/>
          </p:nvSpPr>
          <p:spPr bwMode="auto">
            <a:xfrm>
              <a:off x="3366" y="2628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32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6 h 132"/>
                <a:gd name="T48" fmla="*/ 210 w 222"/>
                <a:gd name="T49" fmla="*/ 0 h 132"/>
                <a:gd name="T50" fmla="*/ 204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6 w 222"/>
                <a:gd name="T97" fmla="*/ 132 h 132"/>
                <a:gd name="T98" fmla="*/ 12 w 222"/>
                <a:gd name="T99" fmla="*/ 132 h 132"/>
                <a:gd name="T100" fmla="*/ 12 w 222"/>
                <a:gd name="T101" fmla="*/ 132 h 132"/>
                <a:gd name="T102" fmla="*/ 18 w 222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32"/>
                <a:gd name="T158" fmla="*/ 222 w 222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32">
                  <a:moveTo>
                    <a:pt x="18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6" name="Freeform 59"/>
            <p:cNvSpPr>
              <a:spLocks/>
            </p:cNvSpPr>
            <p:nvPr/>
          </p:nvSpPr>
          <p:spPr bwMode="auto">
            <a:xfrm>
              <a:off x="3366" y="2628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32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6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6 w 37"/>
                <a:gd name="T97" fmla="*/ 132 h 22"/>
                <a:gd name="T98" fmla="*/ 12 w 37"/>
                <a:gd name="T99" fmla="*/ 132 h 22"/>
                <a:gd name="T100" fmla="*/ 12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7" name="Rectangle 60"/>
            <p:cNvSpPr>
              <a:spLocks noChangeArrowheads="1"/>
            </p:cNvSpPr>
            <p:nvPr/>
          </p:nvSpPr>
          <p:spPr bwMode="auto">
            <a:xfrm>
              <a:off x="3379" y="2621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38,0</a:t>
              </a:r>
              <a:endParaRPr lang="hu-HU" altLang="hu-HU" sz="2000" b="1"/>
            </a:p>
          </p:txBody>
        </p:sp>
        <p:sp>
          <p:nvSpPr>
            <p:cNvPr id="17468" name="Freeform 61"/>
            <p:cNvSpPr>
              <a:spLocks/>
            </p:cNvSpPr>
            <p:nvPr/>
          </p:nvSpPr>
          <p:spPr bwMode="auto">
            <a:xfrm>
              <a:off x="3612" y="262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26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2 w 228"/>
                <a:gd name="T37" fmla="*/ 6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0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08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26 h 132"/>
                <a:gd name="T98" fmla="*/ 18 w 228"/>
                <a:gd name="T99" fmla="*/ 126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69" name="Freeform 62"/>
            <p:cNvSpPr>
              <a:spLocks/>
            </p:cNvSpPr>
            <p:nvPr/>
          </p:nvSpPr>
          <p:spPr bwMode="auto">
            <a:xfrm>
              <a:off x="3612" y="2628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26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2 w 38"/>
                <a:gd name="T37" fmla="*/ 6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0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08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26 h 22"/>
                <a:gd name="T98" fmla="*/ 18 w 38"/>
                <a:gd name="T99" fmla="*/ 126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0" name="Rectangle 63"/>
            <p:cNvSpPr>
              <a:spLocks noChangeArrowheads="1"/>
            </p:cNvSpPr>
            <p:nvPr/>
          </p:nvSpPr>
          <p:spPr bwMode="auto">
            <a:xfrm>
              <a:off x="3612" y="2615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38,0</a:t>
              </a:r>
              <a:endParaRPr lang="hu-HU" altLang="hu-HU" sz="2000" b="1"/>
            </a:p>
          </p:txBody>
        </p:sp>
        <p:sp>
          <p:nvSpPr>
            <p:cNvPr id="17471" name="Freeform 64"/>
            <p:cNvSpPr>
              <a:spLocks/>
            </p:cNvSpPr>
            <p:nvPr/>
          </p:nvSpPr>
          <p:spPr bwMode="auto">
            <a:xfrm>
              <a:off x="3864" y="2610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0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2 h 126"/>
                <a:gd name="T30" fmla="*/ 222 w 222"/>
                <a:gd name="T31" fmla="*/ 12 h 126"/>
                <a:gd name="T32" fmla="*/ 222 w 222"/>
                <a:gd name="T33" fmla="*/ 12 h 126"/>
                <a:gd name="T34" fmla="*/ 222 w 222"/>
                <a:gd name="T35" fmla="*/ 6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0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6 w 222"/>
                <a:gd name="T67" fmla="*/ 0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2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08 h 126"/>
                <a:gd name="T84" fmla="*/ 0 w 222"/>
                <a:gd name="T85" fmla="*/ 114 h 126"/>
                <a:gd name="T86" fmla="*/ 0 w 222"/>
                <a:gd name="T87" fmla="*/ 114 h 126"/>
                <a:gd name="T88" fmla="*/ 0 w 222"/>
                <a:gd name="T89" fmla="*/ 120 h 126"/>
                <a:gd name="T90" fmla="*/ 6 w 222"/>
                <a:gd name="T91" fmla="*/ 120 h 126"/>
                <a:gd name="T92" fmla="*/ 6 w 222"/>
                <a:gd name="T93" fmla="*/ 120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2" name="Freeform 65"/>
            <p:cNvSpPr>
              <a:spLocks/>
            </p:cNvSpPr>
            <p:nvPr/>
          </p:nvSpPr>
          <p:spPr bwMode="auto">
            <a:xfrm>
              <a:off x="3864" y="2610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0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2 h 21"/>
                <a:gd name="T30" fmla="*/ 222 w 37"/>
                <a:gd name="T31" fmla="*/ 12 h 21"/>
                <a:gd name="T32" fmla="*/ 222 w 37"/>
                <a:gd name="T33" fmla="*/ 12 h 21"/>
                <a:gd name="T34" fmla="*/ 222 w 37"/>
                <a:gd name="T35" fmla="*/ 6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0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6 w 37"/>
                <a:gd name="T67" fmla="*/ 0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2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08 h 21"/>
                <a:gd name="T84" fmla="*/ 0 w 37"/>
                <a:gd name="T85" fmla="*/ 114 h 21"/>
                <a:gd name="T86" fmla="*/ 0 w 37"/>
                <a:gd name="T87" fmla="*/ 114 h 21"/>
                <a:gd name="T88" fmla="*/ 0 w 37"/>
                <a:gd name="T89" fmla="*/ 120 h 21"/>
                <a:gd name="T90" fmla="*/ 6 w 37"/>
                <a:gd name="T91" fmla="*/ 120 h 21"/>
                <a:gd name="T92" fmla="*/ 6 w 37"/>
                <a:gd name="T93" fmla="*/ 120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2AD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3" name="Rectangle 66"/>
            <p:cNvSpPr>
              <a:spLocks noChangeArrowheads="1"/>
            </p:cNvSpPr>
            <p:nvPr/>
          </p:nvSpPr>
          <p:spPr bwMode="auto">
            <a:xfrm>
              <a:off x="3864" y="2597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2AD00"/>
                  </a:solidFill>
                </a:rPr>
                <a:t>38,2</a:t>
              </a:r>
              <a:endParaRPr lang="hu-HU" altLang="hu-HU" sz="2000" b="1"/>
            </a:p>
          </p:txBody>
        </p:sp>
        <p:sp>
          <p:nvSpPr>
            <p:cNvPr id="17474" name="Freeform 67"/>
            <p:cNvSpPr>
              <a:spLocks/>
            </p:cNvSpPr>
            <p:nvPr/>
          </p:nvSpPr>
          <p:spPr bwMode="auto">
            <a:xfrm>
              <a:off x="618" y="162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26 h 132"/>
                <a:gd name="T6" fmla="*/ 210 w 228"/>
                <a:gd name="T7" fmla="*/ 126 h 132"/>
                <a:gd name="T8" fmla="*/ 216 w 228"/>
                <a:gd name="T9" fmla="*/ 126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8 w 228"/>
                <a:gd name="T37" fmla="*/ 6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0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08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26 h 132"/>
                <a:gd name="T98" fmla="*/ 18 w 228"/>
                <a:gd name="T99" fmla="*/ 126 h 132"/>
                <a:gd name="T100" fmla="*/ 18 w 228"/>
                <a:gd name="T101" fmla="*/ 126 h 132"/>
                <a:gd name="T102" fmla="*/ 18 w 22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8"/>
                <a:gd name="T157" fmla="*/ 0 h 132"/>
                <a:gd name="T158" fmla="*/ 228 w 22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5" name="Freeform 68"/>
            <p:cNvSpPr>
              <a:spLocks/>
            </p:cNvSpPr>
            <p:nvPr/>
          </p:nvSpPr>
          <p:spPr bwMode="auto">
            <a:xfrm>
              <a:off x="618" y="162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26 h 22"/>
                <a:gd name="T6" fmla="*/ 210 w 38"/>
                <a:gd name="T7" fmla="*/ 126 h 22"/>
                <a:gd name="T8" fmla="*/ 216 w 38"/>
                <a:gd name="T9" fmla="*/ 126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8 w 38"/>
                <a:gd name="T37" fmla="*/ 6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0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08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26 h 22"/>
                <a:gd name="T98" fmla="*/ 18 w 38"/>
                <a:gd name="T99" fmla="*/ 126 h 22"/>
                <a:gd name="T100" fmla="*/ 18 w 38"/>
                <a:gd name="T101" fmla="*/ 126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6" name="Rectangle 69"/>
            <p:cNvSpPr>
              <a:spLocks noChangeArrowheads="1"/>
            </p:cNvSpPr>
            <p:nvPr/>
          </p:nvSpPr>
          <p:spPr bwMode="auto">
            <a:xfrm>
              <a:off x="628" y="164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47,8</a:t>
              </a:r>
              <a:endParaRPr lang="hu-HU" altLang="hu-HU" sz="2000" b="1"/>
            </a:p>
          </p:txBody>
        </p:sp>
        <p:sp>
          <p:nvSpPr>
            <p:cNvPr id="17477" name="Freeform 70"/>
            <p:cNvSpPr>
              <a:spLocks/>
            </p:cNvSpPr>
            <p:nvPr/>
          </p:nvSpPr>
          <p:spPr bwMode="auto">
            <a:xfrm>
              <a:off x="870" y="1440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32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6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6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6 h 132"/>
                <a:gd name="T60" fmla="*/ 12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8" name="Freeform 71"/>
            <p:cNvSpPr>
              <a:spLocks/>
            </p:cNvSpPr>
            <p:nvPr/>
          </p:nvSpPr>
          <p:spPr bwMode="auto">
            <a:xfrm>
              <a:off x="870" y="1440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32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6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6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6 h 22"/>
                <a:gd name="T60" fmla="*/ 12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79" name="Rectangle 72"/>
            <p:cNvSpPr>
              <a:spLocks noChangeArrowheads="1"/>
            </p:cNvSpPr>
            <p:nvPr/>
          </p:nvSpPr>
          <p:spPr bwMode="auto">
            <a:xfrm>
              <a:off x="886" y="147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49,6</a:t>
              </a:r>
              <a:endParaRPr lang="hu-HU" altLang="hu-HU" sz="2000" b="1"/>
            </a:p>
          </p:txBody>
        </p:sp>
        <p:sp>
          <p:nvSpPr>
            <p:cNvPr id="17480" name="Freeform 73"/>
            <p:cNvSpPr>
              <a:spLocks/>
            </p:cNvSpPr>
            <p:nvPr/>
          </p:nvSpPr>
          <p:spPr bwMode="auto">
            <a:xfrm>
              <a:off x="1116" y="1392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24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6 w 228"/>
                <a:gd name="T71" fmla="*/ 12 h 126"/>
                <a:gd name="T72" fmla="*/ 6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6 w 228"/>
                <a:gd name="T85" fmla="*/ 114 h 126"/>
                <a:gd name="T86" fmla="*/ 6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81" name="Freeform 74"/>
            <p:cNvSpPr>
              <a:spLocks/>
            </p:cNvSpPr>
            <p:nvPr/>
          </p:nvSpPr>
          <p:spPr bwMode="auto">
            <a:xfrm>
              <a:off x="1116" y="1392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24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6 w 38"/>
                <a:gd name="T71" fmla="*/ 12 h 21"/>
                <a:gd name="T72" fmla="*/ 6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6 w 38"/>
                <a:gd name="T85" fmla="*/ 114 h 21"/>
                <a:gd name="T86" fmla="*/ 6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82" name="Rectangle 75"/>
            <p:cNvSpPr>
              <a:spLocks noChangeArrowheads="1"/>
            </p:cNvSpPr>
            <p:nvPr/>
          </p:nvSpPr>
          <p:spPr bwMode="auto">
            <a:xfrm>
              <a:off x="1132" y="142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50,1</a:t>
              </a:r>
              <a:endParaRPr lang="hu-HU" altLang="hu-HU" sz="2000" b="1"/>
            </a:p>
          </p:txBody>
        </p:sp>
        <p:sp>
          <p:nvSpPr>
            <p:cNvPr id="17483" name="Freeform 76"/>
            <p:cNvSpPr>
              <a:spLocks/>
            </p:cNvSpPr>
            <p:nvPr/>
          </p:nvSpPr>
          <p:spPr bwMode="auto">
            <a:xfrm>
              <a:off x="1368" y="136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16 w 228"/>
                <a:gd name="T13" fmla="*/ 132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2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2 w 228"/>
                <a:gd name="T35" fmla="*/ 12 h 132"/>
                <a:gd name="T36" fmla="*/ 222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6 h 132"/>
                <a:gd name="T46" fmla="*/ 216 w 228"/>
                <a:gd name="T47" fmla="*/ 6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6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0 w 228"/>
                <a:gd name="T69" fmla="*/ 12 h 132"/>
                <a:gd name="T70" fmla="*/ 0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0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32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84" name="Freeform 77"/>
            <p:cNvSpPr>
              <a:spLocks/>
            </p:cNvSpPr>
            <p:nvPr/>
          </p:nvSpPr>
          <p:spPr bwMode="auto">
            <a:xfrm>
              <a:off x="1368" y="1368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16 w 38"/>
                <a:gd name="T13" fmla="*/ 132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2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2 w 38"/>
                <a:gd name="T35" fmla="*/ 12 h 22"/>
                <a:gd name="T36" fmla="*/ 222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6 h 22"/>
                <a:gd name="T46" fmla="*/ 216 w 38"/>
                <a:gd name="T47" fmla="*/ 6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6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0 w 38"/>
                <a:gd name="T69" fmla="*/ 12 h 22"/>
                <a:gd name="T70" fmla="*/ 0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0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32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85" name="Rectangle 78"/>
            <p:cNvSpPr>
              <a:spLocks noChangeArrowheads="1"/>
            </p:cNvSpPr>
            <p:nvPr/>
          </p:nvSpPr>
          <p:spPr bwMode="auto">
            <a:xfrm>
              <a:off x="1384" y="140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50,3</a:t>
              </a:r>
              <a:endParaRPr lang="hu-HU" altLang="hu-HU" sz="2000" b="1"/>
            </a:p>
          </p:txBody>
        </p:sp>
        <p:sp>
          <p:nvSpPr>
            <p:cNvPr id="17486" name="Freeform 79"/>
            <p:cNvSpPr>
              <a:spLocks/>
            </p:cNvSpPr>
            <p:nvPr/>
          </p:nvSpPr>
          <p:spPr bwMode="auto">
            <a:xfrm>
              <a:off x="1620" y="1338"/>
              <a:ext cx="222" cy="132"/>
            </a:xfrm>
            <a:custGeom>
              <a:avLst/>
              <a:gdLst>
                <a:gd name="T0" fmla="*/ 12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2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6 w 222"/>
                <a:gd name="T97" fmla="*/ 126 h 132"/>
                <a:gd name="T98" fmla="*/ 12 w 222"/>
                <a:gd name="T99" fmla="*/ 132 h 132"/>
                <a:gd name="T100" fmla="*/ 12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2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87" name="Freeform 80"/>
            <p:cNvSpPr>
              <a:spLocks/>
            </p:cNvSpPr>
            <p:nvPr/>
          </p:nvSpPr>
          <p:spPr bwMode="auto">
            <a:xfrm>
              <a:off x="1620" y="1338"/>
              <a:ext cx="222" cy="132"/>
            </a:xfrm>
            <a:custGeom>
              <a:avLst/>
              <a:gdLst>
                <a:gd name="T0" fmla="*/ 12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2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6 w 37"/>
                <a:gd name="T97" fmla="*/ 126 h 22"/>
                <a:gd name="T98" fmla="*/ 12 w 37"/>
                <a:gd name="T99" fmla="*/ 132 h 22"/>
                <a:gd name="T100" fmla="*/ 12 w 37"/>
                <a:gd name="T101" fmla="*/ 132 h 22"/>
                <a:gd name="T102" fmla="*/ 12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2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88" name="Rectangle 81"/>
            <p:cNvSpPr>
              <a:spLocks noChangeArrowheads="1"/>
            </p:cNvSpPr>
            <p:nvPr/>
          </p:nvSpPr>
          <p:spPr bwMode="auto">
            <a:xfrm>
              <a:off x="1630" y="137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50,6</a:t>
              </a:r>
              <a:endParaRPr lang="hu-HU" altLang="hu-HU" sz="2000" b="1"/>
            </a:p>
          </p:txBody>
        </p:sp>
        <p:sp>
          <p:nvSpPr>
            <p:cNvPr id="17489" name="Freeform 82"/>
            <p:cNvSpPr>
              <a:spLocks/>
            </p:cNvSpPr>
            <p:nvPr/>
          </p:nvSpPr>
          <p:spPr bwMode="auto">
            <a:xfrm>
              <a:off x="1866" y="1260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2 w 228"/>
                <a:gd name="T17" fmla="*/ 120 h 126"/>
                <a:gd name="T18" fmla="*/ 222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2 h 126"/>
                <a:gd name="T30" fmla="*/ 228 w 228"/>
                <a:gd name="T31" fmla="*/ 12 h 126"/>
                <a:gd name="T32" fmla="*/ 228 w 228"/>
                <a:gd name="T33" fmla="*/ 12 h 126"/>
                <a:gd name="T34" fmla="*/ 228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2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6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2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14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2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0" name="Freeform 83"/>
            <p:cNvSpPr>
              <a:spLocks/>
            </p:cNvSpPr>
            <p:nvPr/>
          </p:nvSpPr>
          <p:spPr bwMode="auto">
            <a:xfrm>
              <a:off x="1866" y="1260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2 w 38"/>
                <a:gd name="T17" fmla="*/ 120 h 21"/>
                <a:gd name="T18" fmla="*/ 222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2 h 21"/>
                <a:gd name="T30" fmla="*/ 228 w 38"/>
                <a:gd name="T31" fmla="*/ 12 h 21"/>
                <a:gd name="T32" fmla="*/ 228 w 38"/>
                <a:gd name="T33" fmla="*/ 12 h 21"/>
                <a:gd name="T34" fmla="*/ 228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2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6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2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14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2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1" name="Rectangle 84"/>
            <p:cNvSpPr>
              <a:spLocks noChangeArrowheads="1"/>
            </p:cNvSpPr>
            <p:nvPr/>
          </p:nvSpPr>
          <p:spPr bwMode="auto">
            <a:xfrm>
              <a:off x="1882" y="1290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51,4</a:t>
              </a:r>
              <a:endParaRPr lang="hu-HU" altLang="hu-HU" sz="2000" b="1"/>
            </a:p>
          </p:txBody>
        </p:sp>
        <p:sp>
          <p:nvSpPr>
            <p:cNvPr id="17492" name="Freeform 85"/>
            <p:cNvSpPr>
              <a:spLocks/>
            </p:cNvSpPr>
            <p:nvPr/>
          </p:nvSpPr>
          <p:spPr bwMode="auto">
            <a:xfrm>
              <a:off x="2118" y="1266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04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16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14 h 126"/>
                <a:gd name="T26" fmla="*/ 222 w 222"/>
                <a:gd name="T27" fmla="*/ 114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16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04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0 w 222"/>
                <a:gd name="T67" fmla="*/ 6 h 126"/>
                <a:gd name="T68" fmla="*/ 0 w 222"/>
                <a:gd name="T69" fmla="*/ 6 h 126"/>
                <a:gd name="T70" fmla="*/ 0 w 222"/>
                <a:gd name="T71" fmla="*/ 12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14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0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3" name="Freeform 86"/>
            <p:cNvSpPr>
              <a:spLocks/>
            </p:cNvSpPr>
            <p:nvPr/>
          </p:nvSpPr>
          <p:spPr bwMode="auto">
            <a:xfrm>
              <a:off x="2118" y="1266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04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16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14 h 21"/>
                <a:gd name="T26" fmla="*/ 222 w 37"/>
                <a:gd name="T27" fmla="*/ 114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16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04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0 w 37"/>
                <a:gd name="T67" fmla="*/ 6 h 21"/>
                <a:gd name="T68" fmla="*/ 0 w 37"/>
                <a:gd name="T69" fmla="*/ 6 h 21"/>
                <a:gd name="T70" fmla="*/ 0 w 37"/>
                <a:gd name="T71" fmla="*/ 12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14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0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4" name="Rectangle 87"/>
            <p:cNvSpPr>
              <a:spLocks noChangeArrowheads="1"/>
            </p:cNvSpPr>
            <p:nvPr/>
          </p:nvSpPr>
          <p:spPr bwMode="auto">
            <a:xfrm>
              <a:off x="2118" y="127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51,3</a:t>
              </a:r>
              <a:endParaRPr lang="hu-HU" altLang="hu-HU" sz="2000" b="1"/>
            </a:p>
          </p:txBody>
        </p:sp>
        <p:sp>
          <p:nvSpPr>
            <p:cNvPr id="17495" name="Freeform 88"/>
            <p:cNvSpPr>
              <a:spLocks/>
            </p:cNvSpPr>
            <p:nvPr/>
          </p:nvSpPr>
          <p:spPr bwMode="auto">
            <a:xfrm>
              <a:off x="2364" y="120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6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6" name="Freeform 89"/>
            <p:cNvSpPr>
              <a:spLocks/>
            </p:cNvSpPr>
            <p:nvPr/>
          </p:nvSpPr>
          <p:spPr bwMode="auto">
            <a:xfrm>
              <a:off x="2364" y="120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6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7" name="Rectangle 90"/>
            <p:cNvSpPr>
              <a:spLocks noChangeArrowheads="1"/>
            </p:cNvSpPr>
            <p:nvPr/>
          </p:nvSpPr>
          <p:spPr bwMode="auto">
            <a:xfrm>
              <a:off x="2364" y="121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51,9</a:t>
              </a:r>
              <a:endParaRPr lang="hu-HU" altLang="hu-HU" sz="2000" b="1"/>
            </a:p>
          </p:txBody>
        </p:sp>
        <p:sp>
          <p:nvSpPr>
            <p:cNvPr id="17498" name="Freeform 91"/>
            <p:cNvSpPr>
              <a:spLocks/>
            </p:cNvSpPr>
            <p:nvPr/>
          </p:nvSpPr>
          <p:spPr bwMode="auto">
            <a:xfrm>
              <a:off x="2616" y="1140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10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32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6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6 h 132"/>
                <a:gd name="T48" fmla="*/ 210 w 222"/>
                <a:gd name="T49" fmla="*/ 6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6 h 132"/>
                <a:gd name="T56" fmla="*/ 18 w 222"/>
                <a:gd name="T57" fmla="*/ 0 h 132"/>
                <a:gd name="T58" fmla="*/ 12 w 222"/>
                <a:gd name="T59" fmla="*/ 6 h 132"/>
                <a:gd name="T60" fmla="*/ 12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499" name="Freeform 92"/>
            <p:cNvSpPr>
              <a:spLocks/>
            </p:cNvSpPr>
            <p:nvPr/>
          </p:nvSpPr>
          <p:spPr bwMode="auto">
            <a:xfrm>
              <a:off x="2616" y="1140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10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32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6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6 h 22"/>
                <a:gd name="T48" fmla="*/ 210 w 37"/>
                <a:gd name="T49" fmla="*/ 6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6 h 22"/>
                <a:gd name="T56" fmla="*/ 18 w 37"/>
                <a:gd name="T57" fmla="*/ 0 h 22"/>
                <a:gd name="T58" fmla="*/ 12 w 37"/>
                <a:gd name="T59" fmla="*/ 6 h 22"/>
                <a:gd name="T60" fmla="*/ 12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0" name="Rectangle 93"/>
            <p:cNvSpPr>
              <a:spLocks noChangeArrowheads="1"/>
            </p:cNvSpPr>
            <p:nvPr/>
          </p:nvSpPr>
          <p:spPr bwMode="auto">
            <a:xfrm>
              <a:off x="2616" y="115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52,5</a:t>
              </a:r>
              <a:endParaRPr lang="hu-HU" altLang="hu-HU" sz="2000" b="1"/>
            </a:p>
          </p:txBody>
        </p:sp>
        <p:sp>
          <p:nvSpPr>
            <p:cNvPr id="17501" name="Freeform 94"/>
            <p:cNvSpPr>
              <a:spLocks/>
            </p:cNvSpPr>
            <p:nvPr/>
          </p:nvSpPr>
          <p:spPr bwMode="auto">
            <a:xfrm>
              <a:off x="2862" y="1002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6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8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8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6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0 h 132"/>
                <a:gd name="T64" fmla="*/ 12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6 w 228"/>
                <a:gd name="T71" fmla="*/ 12 h 132"/>
                <a:gd name="T72" fmla="*/ 6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6 w 228"/>
                <a:gd name="T85" fmla="*/ 120 h 132"/>
                <a:gd name="T86" fmla="*/ 6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12 w 228"/>
                <a:gd name="T93" fmla="*/ 126 h 132"/>
                <a:gd name="T94" fmla="*/ 12 w 228"/>
                <a:gd name="T95" fmla="*/ 126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2" name="Freeform 95"/>
            <p:cNvSpPr>
              <a:spLocks/>
            </p:cNvSpPr>
            <p:nvPr/>
          </p:nvSpPr>
          <p:spPr bwMode="auto">
            <a:xfrm>
              <a:off x="2862" y="1002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6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8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8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6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0 h 22"/>
                <a:gd name="T64" fmla="*/ 12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6 w 38"/>
                <a:gd name="T71" fmla="*/ 12 h 22"/>
                <a:gd name="T72" fmla="*/ 6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6 w 38"/>
                <a:gd name="T85" fmla="*/ 120 h 22"/>
                <a:gd name="T86" fmla="*/ 6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12 w 38"/>
                <a:gd name="T93" fmla="*/ 126 h 22"/>
                <a:gd name="T94" fmla="*/ 12 w 38"/>
                <a:gd name="T95" fmla="*/ 126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3" name="Rectangle 96"/>
            <p:cNvSpPr>
              <a:spLocks noChangeArrowheads="1"/>
            </p:cNvSpPr>
            <p:nvPr/>
          </p:nvSpPr>
          <p:spPr bwMode="auto">
            <a:xfrm>
              <a:off x="2862" y="1020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53,8</a:t>
              </a:r>
              <a:endParaRPr lang="hu-HU" altLang="hu-HU" sz="2000" b="1"/>
            </a:p>
          </p:txBody>
        </p:sp>
        <p:sp>
          <p:nvSpPr>
            <p:cNvPr id="17504" name="Freeform 97"/>
            <p:cNvSpPr>
              <a:spLocks/>
            </p:cNvSpPr>
            <p:nvPr/>
          </p:nvSpPr>
          <p:spPr bwMode="auto">
            <a:xfrm>
              <a:off x="3114" y="876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26 h 132"/>
                <a:gd name="T10" fmla="*/ 216 w 228"/>
                <a:gd name="T11" fmla="*/ 126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0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2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6 w 228"/>
                <a:gd name="T63" fmla="*/ 0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08 h 132"/>
                <a:gd name="T82" fmla="*/ 0 w 228"/>
                <a:gd name="T83" fmla="*/ 114 h 132"/>
                <a:gd name="T84" fmla="*/ 0 w 228"/>
                <a:gd name="T85" fmla="*/ 114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26 h 132"/>
                <a:gd name="T96" fmla="*/ 12 w 228"/>
                <a:gd name="T97" fmla="*/ 126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5" name="Freeform 98"/>
            <p:cNvSpPr>
              <a:spLocks/>
            </p:cNvSpPr>
            <p:nvPr/>
          </p:nvSpPr>
          <p:spPr bwMode="auto">
            <a:xfrm>
              <a:off x="3114" y="876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26 h 22"/>
                <a:gd name="T10" fmla="*/ 216 w 38"/>
                <a:gd name="T11" fmla="*/ 126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0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2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6 w 38"/>
                <a:gd name="T63" fmla="*/ 0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08 h 22"/>
                <a:gd name="T82" fmla="*/ 0 w 38"/>
                <a:gd name="T83" fmla="*/ 114 h 22"/>
                <a:gd name="T84" fmla="*/ 0 w 38"/>
                <a:gd name="T85" fmla="*/ 114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26 h 22"/>
                <a:gd name="T96" fmla="*/ 12 w 38"/>
                <a:gd name="T97" fmla="*/ 126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6" name="Rectangle 99"/>
            <p:cNvSpPr>
              <a:spLocks noChangeArrowheads="1"/>
            </p:cNvSpPr>
            <p:nvPr/>
          </p:nvSpPr>
          <p:spPr bwMode="auto">
            <a:xfrm>
              <a:off x="3114" y="89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55,1</a:t>
              </a:r>
              <a:endParaRPr lang="hu-HU" altLang="hu-HU" sz="2000" b="1"/>
            </a:p>
          </p:txBody>
        </p:sp>
        <p:sp>
          <p:nvSpPr>
            <p:cNvPr id="17507" name="Freeform 100"/>
            <p:cNvSpPr>
              <a:spLocks/>
            </p:cNvSpPr>
            <p:nvPr/>
          </p:nvSpPr>
          <p:spPr bwMode="auto">
            <a:xfrm>
              <a:off x="3366" y="834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32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6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6 h 132"/>
                <a:gd name="T48" fmla="*/ 210 w 222"/>
                <a:gd name="T49" fmla="*/ 0 h 132"/>
                <a:gd name="T50" fmla="*/ 204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6 h 132"/>
                <a:gd name="T60" fmla="*/ 6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6 w 222"/>
                <a:gd name="T97" fmla="*/ 132 h 132"/>
                <a:gd name="T98" fmla="*/ 12 w 222"/>
                <a:gd name="T99" fmla="*/ 132 h 132"/>
                <a:gd name="T100" fmla="*/ 12 w 222"/>
                <a:gd name="T101" fmla="*/ 132 h 132"/>
                <a:gd name="T102" fmla="*/ 18 w 222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32"/>
                <a:gd name="T158" fmla="*/ 222 w 222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32">
                  <a:moveTo>
                    <a:pt x="18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6" y="6"/>
                  </a:lnTo>
                  <a:lnTo>
                    <a:pt x="210" y="6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8" name="Freeform 101"/>
            <p:cNvSpPr>
              <a:spLocks/>
            </p:cNvSpPr>
            <p:nvPr/>
          </p:nvSpPr>
          <p:spPr bwMode="auto">
            <a:xfrm>
              <a:off x="3366" y="834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32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6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6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6 h 22"/>
                <a:gd name="T60" fmla="*/ 6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6 w 37"/>
                <a:gd name="T97" fmla="*/ 132 h 22"/>
                <a:gd name="T98" fmla="*/ 12 w 37"/>
                <a:gd name="T99" fmla="*/ 132 h 22"/>
                <a:gd name="T100" fmla="*/ 12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6" y="1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09" name="Rectangle 102"/>
            <p:cNvSpPr>
              <a:spLocks noChangeArrowheads="1"/>
            </p:cNvSpPr>
            <p:nvPr/>
          </p:nvSpPr>
          <p:spPr bwMode="auto">
            <a:xfrm>
              <a:off x="3360" y="85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55,5</a:t>
              </a:r>
              <a:endParaRPr lang="hu-HU" altLang="hu-HU" sz="2000" b="1"/>
            </a:p>
          </p:txBody>
        </p:sp>
        <p:sp>
          <p:nvSpPr>
            <p:cNvPr id="17510" name="Freeform 103"/>
            <p:cNvSpPr>
              <a:spLocks/>
            </p:cNvSpPr>
            <p:nvPr/>
          </p:nvSpPr>
          <p:spPr bwMode="auto">
            <a:xfrm>
              <a:off x="3612" y="684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2 w 228"/>
                <a:gd name="T17" fmla="*/ 120 h 126"/>
                <a:gd name="T18" fmla="*/ 222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6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14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11" name="Freeform 104"/>
            <p:cNvSpPr>
              <a:spLocks/>
            </p:cNvSpPr>
            <p:nvPr/>
          </p:nvSpPr>
          <p:spPr bwMode="auto">
            <a:xfrm>
              <a:off x="3612" y="684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2 w 38"/>
                <a:gd name="T17" fmla="*/ 120 h 21"/>
                <a:gd name="T18" fmla="*/ 222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6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14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12" name="Rectangle 105"/>
            <p:cNvSpPr>
              <a:spLocks noChangeArrowheads="1"/>
            </p:cNvSpPr>
            <p:nvPr/>
          </p:nvSpPr>
          <p:spPr bwMode="auto">
            <a:xfrm>
              <a:off x="3612" y="69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57,0</a:t>
              </a:r>
              <a:endParaRPr lang="hu-HU" altLang="hu-HU" sz="2000" b="1"/>
            </a:p>
          </p:txBody>
        </p:sp>
        <p:sp>
          <p:nvSpPr>
            <p:cNvPr id="17513" name="Freeform 106"/>
            <p:cNvSpPr>
              <a:spLocks/>
            </p:cNvSpPr>
            <p:nvPr/>
          </p:nvSpPr>
          <p:spPr bwMode="auto">
            <a:xfrm>
              <a:off x="3864" y="678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10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22 w 222"/>
                <a:gd name="T15" fmla="*/ 120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08 h 126"/>
                <a:gd name="T26" fmla="*/ 222 w 222"/>
                <a:gd name="T27" fmla="*/ 108 h 126"/>
                <a:gd name="T28" fmla="*/ 222 w 222"/>
                <a:gd name="T29" fmla="*/ 12 h 126"/>
                <a:gd name="T30" fmla="*/ 222 w 222"/>
                <a:gd name="T31" fmla="*/ 12 h 126"/>
                <a:gd name="T32" fmla="*/ 222 w 222"/>
                <a:gd name="T33" fmla="*/ 12 h 126"/>
                <a:gd name="T34" fmla="*/ 222 w 222"/>
                <a:gd name="T35" fmla="*/ 6 h 126"/>
                <a:gd name="T36" fmla="*/ 222 w 222"/>
                <a:gd name="T37" fmla="*/ 6 h 126"/>
                <a:gd name="T38" fmla="*/ 222 w 222"/>
                <a:gd name="T39" fmla="*/ 6 h 126"/>
                <a:gd name="T40" fmla="*/ 222 w 222"/>
                <a:gd name="T41" fmla="*/ 0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10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8 w 222"/>
                <a:gd name="T57" fmla="*/ 0 h 126"/>
                <a:gd name="T58" fmla="*/ 12 w 222"/>
                <a:gd name="T59" fmla="*/ 0 h 126"/>
                <a:gd name="T60" fmla="*/ 12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6 w 222"/>
                <a:gd name="T67" fmla="*/ 0 h 126"/>
                <a:gd name="T68" fmla="*/ 0 w 222"/>
                <a:gd name="T69" fmla="*/ 6 h 126"/>
                <a:gd name="T70" fmla="*/ 0 w 222"/>
                <a:gd name="T71" fmla="*/ 6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2 h 126"/>
                <a:gd name="T78" fmla="*/ 0 w 222"/>
                <a:gd name="T79" fmla="*/ 108 h 126"/>
                <a:gd name="T80" fmla="*/ 0 w 222"/>
                <a:gd name="T81" fmla="*/ 108 h 126"/>
                <a:gd name="T82" fmla="*/ 0 w 222"/>
                <a:gd name="T83" fmla="*/ 108 h 126"/>
                <a:gd name="T84" fmla="*/ 0 w 222"/>
                <a:gd name="T85" fmla="*/ 114 h 126"/>
                <a:gd name="T86" fmla="*/ 0 w 222"/>
                <a:gd name="T87" fmla="*/ 114 h 126"/>
                <a:gd name="T88" fmla="*/ 0 w 222"/>
                <a:gd name="T89" fmla="*/ 120 h 126"/>
                <a:gd name="T90" fmla="*/ 6 w 222"/>
                <a:gd name="T91" fmla="*/ 120 h 126"/>
                <a:gd name="T92" fmla="*/ 6 w 222"/>
                <a:gd name="T93" fmla="*/ 120 h 126"/>
                <a:gd name="T94" fmla="*/ 6 w 222"/>
                <a:gd name="T95" fmla="*/ 126 h 126"/>
                <a:gd name="T96" fmla="*/ 12 w 222"/>
                <a:gd name="T97" fmla="*/ 126 h 126"/>
                <a:gd name="T98" fmla="*/ 12 w 222"/>
                <a:gd name="T99" fmla="*/ 126 h 126"/>
                <a:gd name="T100" fmla="*/ 18 w 222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26"/>
                <a:gd name="T155" fmla="*/ 222 w 222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26">
                  <a:moveTo>
                    <a:pt x="18" y="126"/>
                  </a:moveTo>
                  <a:lnTo>
                    <a:pt x="210" y="126"/>
                  </a:ln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0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14" name="Freeform 107"/>
            <p:cNvSpPr>
              <a:spLocks/>
            </p:cNvSpPr>
            <p:nvPr/>
          </p:nvSpPr>
          <p:spPr bwMode="auto">
            <a:xfrm>
              <a:off x="3864" y="678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10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22 w 37"/>
                <a:gd name="T15" fmla="*/ 120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08 h 21"/>
                <a:gd name="T26" fmla="*/ 222 w 37"/>
                <a:gd name="T27" fmla="*/ 108 h 21"/>
                <a:gd name="T28" fmla="*/ 222 w 37"/>
                <a:gd name="T29" fmla="*/ 12 h 21"/>
                <a:gd name="T30" fmla="*/ 222 w 37"/>
                <a:gd name="T31" fmla="*/ 12 h 21"/>
                <a:gd name="T32" fmla="*/ 222 w 37"/>
                <a:gd name="T33" fmla="*/ 12 h 21"/>
                <a:gd name="T34" fmla="*/ 222 w 37"/>
                <a:gd name="T35" fmla="*/ 6 h 21"/>
                <a:gd name="T36" fmla="*/ 222 w 37"/>
                <a:gd name="T37" fmla="*/ 6 h 21"/>
                <a:gd name="T38" fmla="*/ 222 w 37"/>
                <a:gd name="T39" fmla="*/ 6 h 21"/>
                <a:gd name="T40" fmla="*/ 222 w 37"/>
                <a:gd name="T41" fmla="*/ 0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10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8 w 37"/>
                <a:gd name="T57" fmla="*/ 0 h 21"/>
                <a:gd name="T58" fmla="*/ 12 w 37"/>
                <a:gd name="T59" fmla="*/ 0 h 21"/>
                <a:gd name="T60" fmla="*/ 12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6 w 37"/>
                <a:gd name="T67" fmla="*/ 0 h 21"/>
                <a:gd name="T68" fmla="*/ 0 w 37"/>
                <a:gd name="T69" fmla="*/ 6 h 21"/>
                <a:gd name="T70" fmla="*/ 0 w 37"/>
                <a:gd name="T71" fmla="*/ 6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2 h 21"/>
                <a:gd name="T78" fmla="*/ 0 w 37"/>
                <a:gd name="T79" fmla="*/ 108 h 21"/>
                <a:gd name="T80" fmla="*/ 0 w 37"/>
                <a:gd name="T81" fmla="*/ 108 h 21"/>
                <a:gd name="T82" fmla="*/ 0 w 37"/>
                <a:gd name="T83" fmla="*/ 108 h 21"/>
                <a:gd name="T84" fmla="*/ 0 w 37"/>
                <a:gd name="T85" fmla="*/ 114 h 21"/>
                <a:gd name="T86" fmla="*/ 0 w 37"/>
                <a:gd name="T87" fmla="*/ 114 h 21"/>
                <a:gd name="T88" fmla="*/ 0 w 37"/>
                <a:gd name="T89" fmla="*/ 120 h 21"/>
                <a:gd name="T90" fmla="*/ 6 w 37"/>
                <a:gd name="T91" fmla="*/ 120 h 21"/>
                <a:gd name="T92" fmla="*/ 6 w 37"/>
                <a:gd name="T93" fmla="*/ 120 h 21"/>
                <a:gd name="T94" fmla="*/ 6 w 37"/>
                <a:gd name="T95" fmla="*/ 126 h 21"/>
                <a:gd name="T96" fmla="*/ 12 w 37"/>
                <a:gd name="T97" fmla="*/ 126 h 21"/>
                <a:gd name="T98" fmla="*/ 12 w 37"/>
                <a:gd name="T99" fmla="*/ 126 h 21"/>
                <a:gd name="T100" fmla="*/ 18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5" y="21"/>
                  </a:ln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00A08A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15" name="Rectangle 108"/>
            <p:cNvSpPr>
              <a:spLocks noChangeArrowheads="1"/>
            </p:cNvSpPr>
            <p:nvPr/>
          </p:nvSpPr>
          <p:spPr bwMode="auto">
            <a:xfrm>
              <a:off x="3864" y="690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/>
                <a:t>57,0</a:t>
              </a:r>
              <a:endParaRPr lang="hu-HU" altLang="hu-HU" sz="2000" b="1"/>
            </a:p>
          </p:txBody>
        </p:sp>
        <p:sp>
          <p:nvSpPr>
            <p:cNvPr id="17516" name="Freeform 109"/>
            <p:cNvSpPr>
              <a:spLocks/>
            </p:cNvSpPr>
            <p:nvPr/>
          </p:nvSpPr>
          <p:spPr bwMode="auto">
            <a:xfrm>
              <a:off x="618" y="2058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6 h 126"/>
                <a:gd name="T16" fmla="*/ 222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2 w 228"/>
                <a:gd name="T39" fmla="*/ 6 h 126"/>
                <a:gd name="T40" fmla="*/ 222 w 228"/>
                <a:gd name="T41" fmla="*/ 6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0 w 228"/>
                <a:gd name="T71" fmla="*/ 12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0 w 228"/>
                <a:gd name="T85" fmla="*/ 114 h 126"/>
                <a:gd name="T86" fmla="*/ 0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17" name="Freeform 110"/>
            <p:cNvSpPr>
              <a:spLocks/>
            </p:cNvSpPr>
            <p:nvPr/>
          </p:nvSpPr>
          <p:spPr bwMode="auto">
            <a:xfrm>
              <a:off x="618" y="2058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6 h 21"/>
                <a:gd name="T16" fmla="*/ 222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2 w 38"/>
                <a:gd name="T39" fmla="*/ 6 h 21"/>
                <a:gd name="T40" fmla="*/ 222 w 38"/>
                <a:gd name="T41" fmla="*/ 6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0 w 38"/>
                <a:gd name="T71" fmla="*/ 12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0 w 38"/>
                <a:gd name="T85" fmla="*/ 114 h 21"/>
                <a:gd name="T86" fmla="*/ 0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18" name="Rectangle 111"/>
            <p:cNvSpPr>
              <a:spLocks noChangeArrowheads="1"/>
            </p:cNvSpPr>
            <p:nvPr/>
          </p:nvSpPr>
          <p:spPr bwMode="auto">
            <a:xfrm>
              <a:off x="618" y="208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46,1</a:t>
              </a:r>
              <a:endParaRPr lang="hu-HU" altLang="hu-HU" sz="2000" b="1"/>
            </a:p>
          </p:txBody>
        </p:sp>
        <p:sp>
          <p:nvSpPr>
            <p:cNvPr id="17519" name="Freeform 112"/>
            <p:cNvSpPr>
              <a:spLocks/>
            </p:cNvSpPr>
            <p:nvPr/>
          </p:nvSpPr>
          <p:spPr bwMode="auto">
            <a:xfrm>
              <a:off x="870" y="1944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0" name="Freeform 113"/>
            <p:cNvSpPr>
              <a:spLocks/>
            </p:cNvSpPr>
            <p:nvPr/>
          </p:nvSpPr>
          <p:spPr bwMode="auto">
            <a:xfrm>
              <a:off x="870" y="1944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1" name="Rectangle 114"/>
            <p:cNvSpPr>
              <a:spLocks noChangeArrowheads="1"/>
            </p:cNvSpPr>
            <p:nvPr/>
          </p:nvSpPr>
          <p:spPr bwMode="auto">
            <a:xfrm>
              <a:off x="870" y="196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47,2</a:t>
              </a:r>
              <a:endParaRPr lang="hu-HU" altLang="hu-HU" sz="2000" b="1"/>
            </a:p>
          </p:txBody>
        </p:sp>
        <p:sp>
          <p:nvSpPr>
            <p:cNvPr id="17522" name="Freeform 115"/>
            <p:cNvSpPr>
              <a:spLocks/>
            </p:cNvSpPr>
            <p:nvPr/>
          </p:nvSpPr>
          <p:spPr bwMode="auto">
            <a:xfrm>
              <a:off x="1116" y="1902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0 h 132"/>
                <a:gd name="T60" fmla="*/ 12 w 228"/>
                <a:gd name="T61" fmla="*/ 0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6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6 w 228"/>
                <a:gd name="T85" fmla="*/ 120 h 132"/>
                <a:gd name="T86" fmla="*/ 6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3" name="Freeform 116"/>
            <p:cNvSpPr>
              <a:spLocks/>
            </p:cNvSpPr>
            <p:nvPr/>
          </p:nvSpPr>
          <p:spPr bwMode="auto">
            <a:xfrm>
              <a:off x="1116" y="1902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0 h 22"/>
                <a:gd name="T60" fmla="*/ 12 w 38"/>
                <a:gd name="T61" fmla="*/ 0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6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6 w 38"/>
                <a:gd name="T85" fmla="*/ 120 h 22"/>
                <a:gd name="T86" fmla="*/ 6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4" name="Rectangle 117"/>
            <p:cNvSpPr>
              <a:spLocks noChangeArrowheads="1"/>
            </p:cNvSpPr>
            <p:nvPr/>
          </p:nvSpPr>
          <p:spPr bwMode="auto">
            <a:xfrm>
              <a:off x="1116" y="192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47,6</a:t>
              </a:r>
              <a:endParaRPr lang="hu-HU" altLang="hu-HU" sz="2000" b="1"/>
            </a:p>
          </p:txBody>
        </p:sp>
        <p:sp>
          <p:nvSpPr>
            <p:cNvPr id="17525" name="Freeform 118"/>
            <p:cNvSpPr>
              <a:spLocks/>
            </p:cNvSpPr>
            <p:nvPr/>
          </p:nvSpPr>
          <p:spPr bwMode="auto">
            <a:xfrm>
              <a:off x="1368" y="189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2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2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0 w 228"/>
                <a:gd name="T69" fmla="*/ 12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0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26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6" name="Freeform 119"/>
            <p:cNvSpPr>
              <a:spLocks/>
            </p:cNvSpPr>
            <p:nvPr/>
          </p:nvSpPr>
          <p:spPr bwMode="auto">
            <a:xfrm>
              <a:off x="1368" y="189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2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2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0 w 38"/>
                <a:gd name="T69" fmla="*/ 12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0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26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7" name="Rectangle 120"/>
            <p:cNvSpPr>
              <a:spLocks noChangeArrowheads="1"/>
            </p:cNvSpPr>
            <p:nvPr/>
          </p:nvSpPr>
          <p:spPr bwMode="auto">
            <a:xfrm>
              <a:off x="1368" y="191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47,7</a:t>
              </a:r>
              <a:endParaRPr lang="hu-HU" altLang="hu-HU" sz="2000" b="1"/>
            </a:p>
          </p:txBody>
        </p:sp>
        <p:sp>
          <p:nvSpPr>
            <p:cNvPr id="17528" name="Freeform 121"/>
            <p:cNvSpPr>
              <a:spLocks/>
            </p:cNvSpPr>
            <p:nvPr/>
          </p:nvSpPr>
          <p:spPr bwMode="auto">
            <a:xfrm>
              <a:off x="1620" y="1854"/>
              <a:ext cx="222" cy="132"/>
            </a:xfrm>
            <a:custGeom>
              <a:avLst/>
              <a:gdLst>
                <a:gd name="T0" fmla="*/ 12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2 w 222"/>
                <a:gd name="T53" fmla="*/ 0 h 132"/>
                <a:gd name="T54" fmla="*/ 18 w 222"/>
                <a:gd name="T55" fmla="*/ 0 h 132"/>
                <a:gd name="T56" fmla="*/ 12 w 222"/>
                <a:gd name="T57" fmla="*/ 0 h 132"/>
                <a:gd name="T58" fmla="*/ 12 w 222"/>
                <a:gd name="T59" fmla="*/ 0 h 132"/>
                <a:gd name="T60" fmla="*/ 6 w 222"/>
                <a:gd name="T61" fmla="*/ 0 h 132"/>
                <a:gd name="T62" fmla="*/ 6 w 222"/>
                <a:gd name="T63" fmla="*/ 6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6 w 222"/>
                <a:gd name="T97" fmla="*/ 132 h 132"/>
                <a:gd name="T98" fmla="*/ 12 w 222"/>
                <a:gd name="T99" fmla="*/ 132 h 132"/>
                <a:gd name="T100" fmla="*/ 12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2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29" name="Freeform 122"/>
            <p:cNvSpPr>
              <a:spLocks/>
            </p:cNvSpPr>
            <p:nvPr/>
          </p:nvSpPr>
          <p:spPr bwMode="auto">
            <a:xfrm>
              <a:off x="1620" y="1854"/>
              <a:ext cx="222" cy="132"/>
            </a:xfrm>
            <a:custGeom>
              <a:avLst/>
              <a:gdLst>
                <a:gd name="T0" fmla="*/ 12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2 w 37"/>
                <a:gd name="T53" fmla="*/ 0 h 22"/>
                <a:gd name="T54" fmla="*/ 18 w 37"/>
                <a:gd name="T55" fmla="*/ 0 h 22"/>
                <a:gd name="T56" fmla="*/ 12 w 37"/>
                <a:gd name="T57" fmla="*/ 0 h 22"/>
                <a:gd name="T58" fmla="*/ 12 w 37"/>
                <a:gd name="T59" fmla="*/ 0 h 22"/>
                <a:gd name="T60" fmla="*/ 6 w 37"/>
                <a:gd name="T61" fmla="*/ 0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6 w 37"/>
                <a:gd name="T97" fmla="*/ 132 h 22"/>
                <a:gd name="T98" fmla="*/ 12 w 37"/>
                <a:gd name="T99" fmla="*/ 132 h 22"/>
                <a:gd name="T100" fmla="*/ 12 w 37"/>
                <a:gd name="T101" fmla="*/ 132 h 22"/>
                <a:gd name="T102" fmla="*/ 12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2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0" name="Rectangle 123"/>
            <p:cNvSpPr>
              <a:spLocks noChangeArrowheads="1"/>
            </p:cNvSpPr>
            <p:nvPr/>
          </p:nvSpPr>
          <p:spPr bwMode="auto">
            <a:xfrm>
              <a:off x="1614" y="1878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48,1</a:t>
              </a:r>
              <a:endParaRPr lang="hu-HU" altLang="hu-HU" sz="2000" b="1"/>
            </a:p>
          </p:txBody>
        </p:sp>
        <p:sp>
          <p:nvSpPr>
            <p:cNvPr id="17531" name="Freeform 124"/>
            <p:cNvSpPr>
              <a:spLocks/>
            </p:cNvSpPr>
            <p:nvPr/>
          </p:nvSpPr>
          <p:spPr bwMode="auto">
            <a:xfrm>
              <a:off x="1866" y="1788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22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26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2" name="Freeform 125"/>
            <p:cNvSpPr>
              <a:spLocks/>
            </p:cNvSpPr>
            <p:nvPr/>
          </p:nvSpPr>
          <p:spPr bwMode="auto">
            <a:xfrm>
              <a:off x="1866" y="1788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22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26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3" name="Rectangle 126"/>
            <p:cNvSpPr>
              <a:spLocks noChangeArrowheads="1"/>
            </p:cNvSpPr>
            <p:nvPr/>
          </p:nvSpPr>
          <p:spPr bwMode="auto">
            <a:xfrm>
              <a:off x="1866" y="181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48,7</a:t>
              </a:r>
              <a:endParaRPr lang="hu-HU" altLang="hu-HU" sz="2000" b="1"/>
            </a:p>
          </p:txBody>
        </p:sp>
        <p:sp>
          <p:nvSpPr>
            <p:cNvPr id="17534" name="Freeform 127"/>
            <p:cNvSpPr>
              <a:spLocks/>
            </p:cNvSpPr>
            <p:nvPr/>
          </p:nvSpPr>
          <p:spPr bwMode="auto">
            <a:xfrm>
              <a:off x="2118" y="1788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04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16 w 222"/>
                <a:gd name="T15" fmla="*/ 126 h 132"/>
                <a:gd name="T16" fmla="*/ 222 w 222"/>
                <a:gd name="T17" fmla="*/ 120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16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04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0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0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26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04" y="132"/>
                  </a:lnTo>
                  <a:lnTo>
                    <a:pt x="210" y="132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5" name="Freeform 128"/>
            <p:cNvSpPr>
              <a:spLocks/>
            </p:cNvSpPr>
            <p:nvPr/>
          </p:nvSpPr>
          <p:spPr bwMode="auto">
            <a:xfrm>
              <a:off x="2118" y="1788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0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26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6" name="Rectangle 129"/>
            <p:cNvSpPr>
              <a:spLocks noChangeArrowheads="1"/>
            </p:cNvSpPr>
            <p:nvPr/>
          </p:nvSpPr>
          <p:spPr bwMode="auto">
            <a:xfrm>
              <a:off x="2118" y="181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48,7</a:t>
              </a:r>
              <a:endParaRPr lang="hu-HU" altLang="hu-HU" sz="2000" b="1"/>
            </a:p>
          </p:txBody>
        </p:sp>
        <p:sp>
          <p:nvSpPr>
            <p:cNvPr id="17537" name="Freeform 130"/>
            <p:cNvSpPr>
              <a:spLocks/>
            </p:cNvSpPr>
            <p:nvPr/>
          </p:nvSpPr>
          <p:spPr bwMode="auto">
            <a:xfrm>
              <a:off x="2364" y="1710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32 h 132"/>
                <a:gd name="T12" fmla="*/ 222 w 228"/>
                <a:gd name="T13" fmla="*/ 132 h 132"/>
                <a:gd name="T14" fmla="*/ 222 w 228"/>
                <a:gd name="T15" fmla="*/ 126 h 132"/>
                <a:gd name="T16" fmla="*/ 222 w 228"/>
                <a:gd name="T17" fmla="*/ 126 h 132"/>
                <a:gd name="T18" fmla="*/ 228 w 228"/>
                <a:gd name="T19" fmla="*/ 126 h 132"/>
                <a:gd name="T20" fmla="*/ 228 w 228"/>
                <a:gd name="T21" fmla="*/ 120 h 132"/>
                <a:gd name="T22" fmla="*/ 228 w 228"/>
                <a:gd name="T23" fmla="*/ 120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8 w 228"/>
                <a:gd name="T37" fmla="*/ 12 h 132"/>
                <a:gd name="T38" fmla="*/ 222 w 228"/>
                <a:gd name="T39" fmla="*/ 12 h 132"/>
                <a:gd name="T40" fmla="*/ 222 w 228"/>
                <a:gd name="T41" fmla="*/ 6 h 132"/>
                <a:gd name="T42" fmla="*/ 222 w 228"/>
                <a:gd name="T43" fmla="*/ 6 h 132"/>
                <a:gd name="T44" fmla="*/ 216 w 228"/>
                <a:gd name="T45" fmla="*/ 6 h 132"/>
                <a:gd name="T46" fmla="*/ 216 w 228"/>
                <a:gd name="T47" fmla="*/ 6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24 w 228"/>
                <a:gd name="T55" fmla="*/ 0 h 132"/>
                <a:gd name="T56" fmla="*/ 18 w 228"/>
                <a:gd name="T57" fmla="*/ 0 h 132"/>
                <a:gd name="T58" fmla="*/ 18 w 228"/>
                <a:gd name="T59" fmla="*/ 6 h 132"/>
                <a:gd name="T60" fmla="*/ 12 w 228"/>
                <a:gd name="T61" fmla="*/ 6 h 132"/>
                <a:gd name="T62" fmla="*/ 12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12 h 132"/>
                <a:gd name="T70" fmla="*/ 6 w 228"/>
                <a:gd name="T71" fmla="*/ 12 h 132"/>
                <a:gd name="T72" fmla="*/ 0 w 228"/>
                <a:gd name="T73" fmla="*/ 18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6 w 228"/>
                <a:gd name="T87" fmla="*/ 120 h 132"/>
                <a:gd name="T88" fmla="*/ 6 w 228"/>
                <a:gd name="T89" fmla="*/ 126 h 132"/>
                <a:gd name="T90" fmla="*/ 6 w 228"/>
                <a:gd name="T91" fmla="*/ 126 h 132"/>
                <a:gd name="T92" fmla="*/ 6 w 228"/>
                <a:gd name="T93" fmla="*/ 126 h 132"/>
                <a:gd name="T94" fmla="*/ 12 w 228"/>
                <a:gd name="T95" fmla="*/ 132 h 132"/>
                <a:gd name="T96" fmla="*/ 12 w 228"/>
                <a:gd name="T97" fmla="*/ 132 h 132"/>
                <a:gd name="T98" fmla="*/ 18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26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8" name="Freeform 131"/>
            <p:cNvSpPr>
              <a:spLocks/>
            </p:cNvSpPr>
            <p:nvPr/>
          </p:nvSpPr>
          <p:spPr bwMode="auto">
            <a:xfrm>
              <a:off x="2364" y="1710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32 h 22"/>
                <a:gd name="T12" fmla="*/ 222 w 38"/>
                <a:gd name="T13" fmla="*/ 132 h 22"/>
                <a:gd name="T14" fmla="*/ 222 w 38"/>
                <a:gd name="T15" fmla="*/ 126 h 22"/>
                <a:gd name="T16" fmla="*/ 222 w 38"/>
                <a:gd name="T17" fmla="*/ 126 h 22"/>
                <a:gd name="T18" fmla="*/ 228 w 38"/>
                <a:gd name="T19" fmla="*/ 126 h 22"/>
                <a:gd name="T20" fmla="*/ 228 w 38"/>
                <a:gd name="T21" fmla="*/ 120 h 22"/>
                <a:gd name="T22" fmla="*/ 228 w 38"/>
                <a:gd name="T23" fmla="*/ 120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8 w 38"/>
                <a:gd name="T37" fmla="*/ 12 h 22"/>
                <a:gd name="T38" fmla="*/ 222 w 38"/>
                <a:gd name="T39" fmla="*/ 12 h 22"/>
                <a:gd name="T40" fmla="*/ 222 w 38"/>
                <a:gd name="T41" fmla="*/ 6 h 22"/>
                <a:gd name="T42" fmla="*/ 222 w 38"/>
                <a:gd name="T43" fmla="*/ 6 h 22"/>
                <a:gd name="T44" fmla="*/ 216 w 38"/>
                <a:gd name="T45" fmla="*/ 6 h 22"/>
                <a:gd name="T46" fmla="*/ 216 w 38"/>
                <a:gd name="T47" fmla="*/ 6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24 w 38"/>
                <a:gd name="T55" fmla="*/ 0 h 22"/>
                <a:gd name="T56" fmla="*/ 18 w 38"/>
                <a:gd name="T57" fmla="*/ 0 h 22"/>
                <a:gd name="T58" fmla="*/ 18 w 38"/>
                <a:gd name="T59" fmla="*/ 6 h 22"/>
                <a:gd name="T60" fmla="*/ 12 w 38"/>
                <a:gd name="T61" fmla="*/ 6 h 22"/>
                <a:gd name="T62" fmla="*/ 12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12 h 22"/>
                <a:gd name="T70" fmla="*/ 6 w 38"/>
                <a:gd name="T71" fmla="*/ 12 h 22"/>
                <a:gd name="T72" fmla="*/ 0 w 38"/>
                <a:gd name="T73" fmla="*/ 18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6 w 38"/>
                <a:gd name="T87" fmla="*/ 120 h 22"/>
                <a:gd name="T88" fmla="*/ 6 w 38"/>
                <a:gd name="T89" fmla="*/ 126 h 22"/>
                <a:gd name="T90" fmla="*/ 6 w 38"/>
                <a:gd name="T91" fmla="*/ 126 h 22"/>
                <a:gd name="T92" fmla="*/ 6 w 38"/>
                <a:gd name="T93" fmla="*/ 126 h 22"/>
                <a:gd name="T94" fmla="*/ 12 w 38"/>
                <a:gd name="T95" fmla="*/ 132 h 22"/>
                <a:gd name="T96" fmla="*/ 12 w 38"/>
                <a:gd name="T97" fmla="*/ 132 h 22"/>
                <a:gd name="T98" fmla="*/ 18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8" y="21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39" name="Rectangle 132"/>
            <p:cNvSpPr>
              <a:spLocks noChangeArrowheads="1"/>
            </p:cNvSpPr>
            <p:nvPr/>
          </p:nvSpPr>
          <p:spPr bwMode="auto">
            <a:xfrm>
              <a:off x="2364" y="173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49,5</a:t>
              </a:r>
              <a:endParaRPr lang="hu-HU" altLang="hu-HU" sz="2000" b="1"/>
            </a:p>
          </p:txBody>
        </p:sp>
        <p:sp>
          <p:nvSpPr>
            <p:cNvPr id="17540" name="Freeform 133"/>
            <p:cNvSpPr>
              <a:spLocks/>
            </p:cNvSpPr>
            <p:nvPr/>
          </p:nvSpPr>
          <p:spPr bwMode="auto">
            <a:xfrm>
              <a:off x="2616" y="1680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10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26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0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14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2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6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0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0 h 132"/>
                <a:gd name="T62" fmla="*/ 6 w 222"/>
                <a:gd name="T63" fmla="*/ 0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6 h 132"/>
                <a:gd name="T70" fmla="*/ 0 w 222"/>
                <a:gd name="T71" fmla="*/ 12 h 132"/>
                <a:gd name="T72" fmla="*/ 0 w 222"/>
                <a:gd name="T73" fmla="*/ 12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14 h 132"/>
                <a:gd name="T86" fmla="*/ 0 w 222"/>
                <a:gd name="T87" fmla="*/ 120 h 132"/>
                <a:gd name="T88" fmla="*/ 0 w 222"/>
                <a:gd name="T89" fmla="*/ 120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26 h 132"/>
                <a:gd name="T96" fmla="*/ 12 w 222"/>
                <a:gd name="T97" fmla="*/ 126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41" name="Freeform 134"/>
            <p:cNvSpPr>
              <a:spLocks/>
            </p:cNvSpPr>
            <p:nvPr/>
          </p:nvSpPr>
          <p:spPr bwMode="auto">
            <a:xfrm>
              <a:off x="2616" y="1680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10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26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0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14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2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0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0 h 22"/>
                <a:gd name="T62" fmla="*/ 6 w 37"/>
                <a:gd name="T63" fmla="*/ 0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6 h 22"/>
                <a:gd name="T70" fmla="*/ 0 w 37"/>
                <a:gd name="T71" fmla="*/ 12 h 22"/>
                <a:gd name="T72" fmla="*/ 0 w 37"/>
                <a:gd name="T73" fmla="*/ 12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14 h 22"/>
                <a:gd name="T86" fmla="*/ 0 w 37"/>
                <a:gd name="T87" fmla="*/ 120 h 22"/>
                <a:gd name="T88" fmla="*/ 0 w 37"/>
                <a:gd name="T89" fmla="*/ 120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26 h 22"/>
                <a:gd name="T96" fmla="*/ 12 w 37"/>
                <a:gd name="T97" fmla="*/ 126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42" name="Rectangle 135"/>
            <p:cNvSpPr>
              <a:spLocks noChangeArrowheads="1"/>
            </p:cNvSpPr>
            <p:nvPr/>
          </p:nvSpPr>
          <p:spPr bwMode="auto">
            <a:xfrm>
              <a:off x="2616" y="1704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49,8</a:t>
              </a:r>
              <a:endParaRPr lang="hu-HU" altLang="hu-HU" sz="2000" b="1"/>
            </a:p>
          </p:txBody>
        </p:sp>
        <p:sp>
          <p:nvSpPr>
            <p:cNvPr id="17543" name="Freeform 136"/>
            <p:cNvSpPr>
              <a:spLocks/>
            </p:cNvSpPr>
            <p:nvPr/>
          </p:nvSpPr>
          <p:spPr bwMode="auto">
            <a:xfrm>
              <a:off x="2862" y="1578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6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8 w 228"/>
                <a:gd name="T17" fmla="*/ 120 h 126"/>
                <a:gd name="T18" fmla="*/ 228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8 h 126"/>
                <a:gd name="T30" fmla="*/ 228 w 228"/>
                <a:gd name="T31" fmla="*/ 18 h 126"/>
                <a:gd name="T32" fmla="*/ 228 w 228"/>
                <a:gd name="T33" fmla="*/ 12 h 126"/>
                <a:gd name="T34" fmla="*/ 228 w 228"/>
                <a:gd name="T35" fmla="*/ 12 h 126"/>
                <a:gd name="T36" fmla="*/ 228 w 228"/>
                <a:gd name="T37" fmla="*/ 6 h 126"/>
                <a:gd name="T38" fmla="*/ 228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6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24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12 w 228"/>
                <a:gd name="T65" fmla="*/ 0 h 126"/>
                <a:gd name="T66" fmla="*/ 6 w 228"/>
                <a:gd name="T67" fmla="*/ 6 h 126"/>
                <a:gd name="T68" fmla="*/ 6 w 228"/>
                <a:gd name="T69" fmla="*/ 6 h 126"/>
                <a:gd name="T70" fmla="*/ 6 w 228"/>
                <a:gd name="T71" fmla="*/ 6 h 126"/>
                <a:gd name="T72" fmla="*/ 6 w 228"/>
                <a:gd name="T73" fmla="*/ 12 h 126"/>
                <a:gd name="T74" fmla="*/ 0 w 228"/>
                <a:gd name="T75" fmla="*/ 12 h 126"/>
                <a:gd name="T76" fmla="*/ 0 w 228"/>
                <a:gd name="T77" fmla="*/ 18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14 h 126"/>
                <a:gd name="T84" fmla="*/ 6 w 228"/>
                <a:gd name="T85" fmla="*/ 114 h 126"/>
                <a:gd name="T86" fmla="*/ 6 w 228"/>
                <a:gd name="T87" fmla="*/ 120 h 126"/>
                <a:gd name="T88" fmla="*/ 6 w 228"/>
                <a:gd name="T89" fmla="*/ 120 h 126"/>
                <a:gd name="T90" fmla="*/ 6 w 228"/>
                <a:gd name="T91" fmla="*/ 120 h 126"/>
                <a:gd name="T92" fmla="*/ 12 w 228"/>
                <a:gd name="T93" fmla="*/ 126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44" name="Freeform 137"/>
            <p:cNvSpPr>
              <a:spLocks/>
            </p:cNvSpPr>
            <p:nvPr/>
          </p:nvSpPr>
          <p:spPr bwMode="auto">
            <a:xfrm>
              <a:off x="2862" y="1578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6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8 w 38"/>
                <a:gd name="T17" fmla="*/ 120 h 21"/>
                <a:gd name="T18" fmla="*/ 228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8 h 21"/>
                <a:gd name="T30" fmla="*/ 228 w 38"/>
                <a:gd name="T31" fmla="*/ 18 h 21"/>
                <a:gd name="T32" fmla="*/ 228 w 38"/>
                <a:gd name="T33" fmla="*/ 12 h 21"/>
                <a:gd name="T34" fmla="*/ 228 w 38"/>
                <a:gd name="T35" fmla="*/ 12 h 21"/>
                <a:gd name="T36" fmla="*/ 228 w 38"/>
                <a:gd name="T37" fmla="*/ 6 h 21"/>
                <a:gd name="T38" fmla="*/ 228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6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24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12 w 38"/>
                <a:gd name="T65" fmla="*/ 0 h 21"/>
                <a:gd name="T66" fmla="*/ 6 w 38"/>
                <a:gd name="T67" fmla="*/ 6 h 21"/>
                <a:gd name="T68" fmla="*/ 6 w 38"/>
                <a:gd name="T69" fmla="*/ 6 h 21"/>
                <a:gd name="T70" fmla="*/ 6 w 38"/>
                <a:gd name="T71" fmla="*/ 6 h 21"/>
                <a:gd name="T72" fmla="*/ 6 w 38"/>
                <a:gd name="T73" fmla="*/ 12 h 21"/>
                <a:gd name="T74" fmla="*/ 0 w 38"/>
                <a:gd name="T75" fmla="*/ 12 h 21"/>
                <a:gd name="T76" fmla="*/ 0 w 38"/>
                <a:gd name="T77" fmla="*/ 18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14 h 21"/>
                <a:gd name="T84" fmla="*/ 6 w 38"/>
                <a:gd name="T85" fmla="*/ 114 h 21"/>
                <a:gd name="T86" fmla="*/ 6 w 38"/>
                <a:gd name="T87" fmla="*/ 120 h 21"/>
                <a:gd name="T88" fmla="*/ 6 w 38"/>
                <a:gd name="T89" fmla="*/ 120 h 21"/>
                <a:gd name="T90" fmla="*/ 6 w 38"/>
                <a:gd name="T91" fmla="*/ 120 h 21"/>
                <a:gd name="T92" fmla="*/ 12 w 38"/>
                <a:gd name="T93" fmla="*/ 126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45" name="Rectangle 138"/>
            <p:cNvSpPr>
              <a:spLocks noChangeArrowheads="1"/>
            </p:cNvSpPr>
            <p:nvPr/>
          </p:nvSpPr>
          <p:spPr bwMode="auto">
            <a:xfrm>
              <a:off x="2862" y="1602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50,8</a:t>
              </a:r>
              <a:endParaRPr lang="hu-HU" altLang="hu-HU" sz="2000" b="1"/>
            </a:p>
          </p:txBody>
        </p:sp>
        <p:sp>
          <p:nvSpPr>
            <p:cNvPr id="17546" name="Freeform 139"/>
            <p:cNvSpPr>
              <a:spLocks/>
            </p:cNvSpPr>
            <p:nvPr/>
          </p:nvSpPr>
          <p:spPr bwMode="auto">
            <a:xfrm>
              <a:off x="3114" y="1476"/>
              <a:ext cx="228" cy="132"/>
            </a:xfrm>
            <a:custGeom>
              <a:avLst/>
              <a:gdLst>
                <a:gd name="T0" fmla="*/ 18 w 228"/>
                <a:gd name="T1" fmla="*/ 132 h 132"/>
                <a:gd name="T2" fmla="*/ 210 w 228"/>
                <a:gd name="T3" fmla="*/ 132 h 132"/>
                <a:gd name="T4" fmla="*/ 210 w 228"/>
                <a:gd name="T5" fmla="*/ 132 h 132"/>
                <a:gd name="T6" fmla="*/ 210 w 228"/>
                <a:gd name="T7" fmla="*/ 132 h 132"/>
                <a:gd name="T8" fmla="*/ 216 w 228"/>
                <a:gd name="T9" fmla="*/ 132 h 132"/>
                <a:gd name="T10" fmla="*/ 216 w 228"/>
                <a:gd name="T11" fmla="*/ 126 h 132"/>
                <a:gd name="T12" fmla="*/ 216 w 228"/>
                <a:gd name="T13" fmla="*/ 126 h 132"/>
                <a:gd name="T14" fmla="*/ 222 w 228"/>
                <a:gd name="T15" fmla="*/ 126 h 132"/>
                <a:gd name="T16" fmla="*/ 222 w 228"/>
                <a:gd name="T17" fmla="*/ 126 h 132"/>
                <a:gd name="T18" fmla="*/ 222 w 228"/>
                <a:gd name="T19" fmla="*/ 120 h 132"/>
                <a:gd name="T20" fmla="*/ 228 w 228"/>
                <a:gd name="T21" fmla="*/ 120 h 132"/>
                <a:gd name="T22" fmla="*/ 228 w 228"/>
                <a:gd name="T23" fmla="*/ 114 h 132"/>
                <a:gd name="T24" fmla="*/ 228 w 228"/>
                <a:gd name="T25" fmla="*/ 114 h 132"/>
                <a:gd name="T26" fmla="*/ 228 w 228"/>
                <a:gd name="T27" fmla="*/ 114 h 132"/>
                <a:gd name="T28" fmla="*/ 228 w 228"/>
                <a:gd name="T29" fmla="*/ 18 h 132"/>
                <a:gd name="T30" fmla="*/ 228 w 228"/>
                <a:gd name="T31" fmla="*/ 18 h 132"/>
                <a:gd name="T32" fmla="*/ 228 w 228"/>
                <a:gd name="T33" fmla="*/ 18 h 132"/>
                <a:gd name="T34" fmla="*/ 228 w 228"/>
                <a:gd name="T35" fmla="*/ 12 h 132"/>
                <a:gd name="T36" fmla="*/ 222 w 228"/>
                <a:gd name="T37" fmla="*/ 12 h 132"/>
                <a:gd name="T38" fmla="*/ 222 w 228"/>
                <a:gd name="T39" fmla="*/ 6 h 132"/>
                <a:gd name="T40" fmla="*/ 222 w 228"/>
                <a:gd name="T41" fmla="*/ 6 h 132"/>
                <a:gd name="T42" fmla="*/ 216 w 228"/>
                <a:gd name="T43" fmla="*/ 6 h 132"/>
                <a:gd name="T44" fmla="*/ 216 w 228"/>
                <a:gd name="T45" fmla="*/ 0 h 132"/>
                <a:gd name="T46" fmla="*/ 216 w 228"/>
                <a:gd name="T47" fmla="*/ 0 h 132"/>
                <a:gd name="T48" fmla="*/ 210 w 228"/>
                <a:gd name="T49" fmla="*/ 0 h 132"/>
                <a:gd name="T50" fmla="*/ 210 w 228"/>
                <a:gd name="T51" fmla="*/ 0 h 132"/>
                <a:gd name="T52" fmla="*/ 18 w 228"/>
                <a:gd name="T53" fmla="*/ 0 h 132"/>
                <a:gd name="T54" fmla="*/ 18 w 228"/>
                <a:gd name="T55" fmla="*/ 0 h 132"/>
                <a:gd name="T56" fmla="*/ 18 w 228"/>
                <a:gd name="T57" fmla="*/ 0 h 132"/>
                <a:gd name="T58" fmla="*/ 12 w 228"/>
                <a:gd name="T59" fmla="*/ 0 h 132"/>
                <a:gd name="T60" fmla="*/ 12 w 228"/>
                <a:gd name="T61" fmla="*/ 0 h 132"/>
                <a:gd name="T62" fmla="*/ 6 w 228"/>
                <a:gd name="T63" fmla="*/ 6 h 132"/>
                <a:gd name="T64" fmla="*/ 6 w 228"/>
                <a:gd name="T65" fmla="*/ 6 h 132"/>
                <a:gd name="T66" fmla="*/ 6 w 228"/>
                <a:gd name="T67" fmla="*/ 6 h 132"/>
                <a:gd name="T68" fmla="*/ 6 w 228"/>
                <a:gd name="T69" fmla="*/ 6 h 132"/>
                <a:gd name="T70" fmla="*/ 0 w 228"/>
                <a:gd name="T71" fmla="*/ 12 h 132"/>
                <a:gd name="T72" fmla="*/ 0 w 228"/>
                <a:gd name="T73" fmla="*/ 12 h 132"/>
                <a:gd name="T74" fmla="*/ 0 w 228"/>
                <a:gd name="T75" fmla="*/ 18 h 132"/>
                <a:gd name="T76" fmla="*/ 0 w 228"/>
                <a:gd name="T77" fmla="*/ 18 h 132"/>
                <a:gd name="T78" fmla="*/ 0 w 228"/>
                <a:gd name="T79" fmla="*/ 114 h 132"/>
                <a:gd name="T80" fmla="*/ 0 w 228"/>
                <a:gd name="T81" fmla="*/ 114 h 132"/>
                <a:gd name="T82" fmla="*/ 0 w 228"/>
                <a:gd name="T83" fmla="*/ 114 h 132"/>
                <a:gd name="T84" fmla="*/ 0 w 228"/>
                <a:gd name="T85" fmla="*/ 120 h 132"/>
                <a:gd name="T86" fmla="*/ 0 w 228"/>
                <a:gd name="T87" fmla="*/ 120 h 132"/>
                <a:gd name="T88" fmla="*/ 6 w 228"/>
                <a:gd name="T89" fmla="*/ 120 h 132"/>
                <a:gd name="T90" fmla="*/ 6 w 228"/>
                <a:gd name="T91" fmla="*/ 126 h 132"/>
                <a:gd name="T92" fmla="*/ 6 w 228"/>
                <a:gd name="T93" fmla="*/ 126 h 132"/>
                <a:gd name="T94" fmla="*/ 6 w 228"/>
                <a:gd name="T95" fmla="*/ 126 h 132"/>
                <a:gd name="T96" fmla="*/ 12 w 228"/>
                <a:gd name="T97" fmla="*/ 132 h 132"/>
                <a:gd name="T98" fmla="*/ 12 w 228"/>
                <a:gd name="T99" fmla="*/ 132 h 132"/>
                <a:gd name="T100" fmla="*/ 18 w 22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32"/>
                <a:gd name="T155" fmla="*/ 228 w 22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32">
                  <a:moveTo>
                    <a:pt x="18" y="132"/>
                  </a:move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20"/>
                  </a:lnTo>
                  <a:lnTo>
                    <a:pt x="228" y="114"/>
                  </a:lnTo>
                  <a:lnTo>
                    <a:pt x="228" y="18"/>
                  </a:lnTo>
                  <a:lnTo>
                    <a:pt x="228" y="12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47" name="Freeform 140"/>
            <p:cNvSpPr>
              <a:spLocks/>
            </p:cNvSpPr>
            <p:nvPr/>
          </p:nvSpPr>
          <p:spPr bwMode="auto">
            <a:xfrm>
              <a:off x="3114" y="1476"/>
              <a:ext cx="228" cy="132"/>
            </a:xfrm>
            <a:custGeom>
              <a:avLst/>
              <a:gdLst>
                <a:gd name="T0" fmla="*/ 18 w 38"/>
                <a:gd name="T1" fmla="*/ 132 h 22"/>
                <a:gd name="T2" fmla="*/ 210 w 38"/>
                <a:gd name="T3" fmla="*/ 132 h 22"/>
                <a:gd name="T4" fmla="*/ 210 w 38"/>
                <a:gd name="T5" fmla="*/ 132 h 22"/>
                <a:gd name="T6" fmla="*/ 210 w 38"/>
                <a:gd name="T7" fmla="*/ 132 h 22"/>
                <a:gd name="T8" fmla="*/ 216 w 38"/>
                <a:gd name="T9" fmla="*/ 132 h 22"/>
                <a:gd name="T10" fmla="*/ 216 w 38"/>
                <a:gd name="T11" fmla="*/ 126 h 22"/>
                <a:gd name="T12" fmla="*/ 216 w 38"/>
                <a:gd name="T13" fmla="*/ 126 h 22"/>
                <a:gd name="T14" fmla="*/ 222 w 38"/>
                <a:gd name="T15" fmla="*/ 126 h 22"/>
                <a:gd name="T16" fmla="*/ 222 w 38"/>
                <a:gd name="T17" fmla="*/ 126 h 22"/>
                <a:gd name="T18" fmla="*/ 222 w 38"/>
                <a:gd name="T19" fmla="*/ 120 h 22"/>
                <a:gd name="T20" fmla="*/ 228 w 38"/>
                <a:gd name="T21" fmla="*/ 120 h 22"/>
                <a:gd name="T22" fmla="*/ 228 w 38"/>
                <a:gd name="T23" fmla="*/ 114 h 22"/>
                <a:gd name="T24" fmla="*/ 228 w 38"/>
                <a:gd name="T25" fmla="*/ 114 h 22"/>
                <a:gd name="T26" fmla="*/ 228 w 38"/>
                <a:gd name="T27" fmla="*/ 114 h 22"/>
                <a:gd name="T28" fmla="*/ 228 w 38"/>
                <a:gd name="T29" fmla="*/ 18 h 22"/>
                <a:gd name="T30" fmla="*/ 228 w 38"/>
                <a:gd name="T31" fmla="*/ 18 h 22"/>
                <a:gd name="T32" fmla="*/ 228 w 38"/>
                <a:gd name="T33" fmla="*/ 18 h 22"/>
                <a:gd name="T34" fmla="*/ 228 w 38"/>
                <a:gd name="T35" fmla="*/ 12 h 22"/>
                <a:gd name="T36" fmla="*/ 222 w 38"/>
                <a:gd name="T37" fmla="*/ 12 h 22"/>
                <a:gd name="T38" fmla="*/ 222 w 38"/>
                <a:gd name="T39" fmla="*/ 6 h 22"/>
                <a:gd name="T40" fmla="*/ 222 w 38"/>
                <a:gd name="T41" fmla="*/ 6 h 22"/>
                <a:gd name="T42" fmla="*/ 216 w 38"/>
                <a:gd name="T43" fmla="*/ 6 h 22"/>
                <a:gd name="T44" fmla="*/ 216 w 38"/>
                <a:gd name="T45" fmla="*/ 0 h 22"/>
                <a:gd name="T46" fmla="*/ 216 w 38"/>
                <a:gd name="T47" fmla="*/ 0 h 22"/>
                <a:gd name="T48" fmla="*/ 210 w 38"/>
                <a:gd name="T49" fmla="*/ 0 h 22"/>
                <a:gd name="T50" fmla="*/ 210 w 38"/>
                <a:gd name="T51" fmla="*/ 0 h 22"/>
                <a:gd name="T52" fmla="*/ 18 w 38"/>
                <a:gd name="T53" fmla="*/ 0 h 22"/>
                <a:gd name="T54" fmla="*/ 18 w 38"/>
                <a:gd name="T55" fmla="*/ 0 h 22"/>
                <a:gd name="T56" fmla="*/ 18 w 38"/>
                <a:gd name="T57" fmla="*/ 0 h 22"/>
                <a:gd name="T58" fmla="*/ 12 w 38"/>
                <a:gd name="T59" fmla="*/ 0 h 22"/>
                <a:gd name="T60" fmla="*/ 12 w 38"/>
                <a:gd name="T61" fmla="*/ 0 h 22"/>
                <a:gd name="T62" fmla="*/ 6 w 38"/>
                <a:gd name="T63" fmla="*/ 6 h 22"/>
                <a:gd name="T64" fmla="*/ 6 w 38"/>
                <a:gd name="T65" fmla="*/ 6 h 22"/>
                <a:gd name="T66" fmla="*/ 6 w 38"/>
                <a:gd name="T67" fmla="*/ 6 h 22"/>
                <a:gd name="T68" fmla="*/ 6 w 38"/>
                <a:gd name="T69" fmla="*/ 6 h 22"/>
                <a:gd name="T70" fmla="*/ 0 w 38"/>
                <a:gd name="T71" fmla="*/ 12 h 22"/>
                <a:gd name="T72" fmla="*/ 0 w 38"/>
                <a:gd name="T73" fmla="*/ 12 h 22"/>
                <a:gd name="T74" fmla="*/ 0 w 38"/>
                <a:gd name="T75" fmla="*/ 18 h 22"/>
                <a:gd name="T76" fmla="*/ 0 w 38"/>
                <a:gd name="T77" fmla="*/ 18 h 22"/>
                <a:gd name="T78" fmla="*/ 0 w 38"/>
                <a:gd name="T79" fmla="*/ 114 h 22"/>
                <a:gd name="T80" fmla="*/ 0 w 38"/>
                <a:gd name="T81" fmla="*/ 114 h 22"/>
                <a:gd name="T82" fmla="*/ 0 w 38"/>
                <a:gd name="T83" fmla="*/ 114 h 22"/>
                <a:gd name="T84" fmla="*/ 0 w 38"/>
                <a:gd name="T85" fmla="*/ 120 h 22"/>
                <a:gd name="T86" fmla="*/ 0 w 38"/>
                <a:gd name="T87" fmla="*/ 120 h 22"/>
                <a:gd name="T88" fmla="*/ 6 w 38"/>
                <a:gd name="T89" fmla="*/ 120 h 22"/>
                <a:gd name="T90" fmla="*/ 6 w 38"/>
                <a:gd name="T91" fmla="*/ 126 h 22"/>
                <a:gd name="T92" fmla="*/ 6 w 38"/>
                <a:gd name="T93" fmla="*/ 126 h 22"/>
                <a:gd name="T94" fmla="*/ 6 w 38"/>
                <a:gd name="T95" fmla="*/ 126 h 22"/>
                <a:gd name="T96" fmla="*/ 12 w 38"/>
                <a:gd name="T97" fmla="*/ 132 h 22"/>
                <a:gd name="T98" fmla="*/ 12 w 38"/>
                <a:gd name="T99" fmla="*/ 132 h 22"/>
                <a:gd name="T100" fmla="*/ 18 w 38"/>
                <a:gd name="T101" fmla="*/ 132 h 22"/>
                <a:gd name="T102" fmla="*/ 18 w 38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2"/>
                <a:gd name="T158" fmla="*/ 38 w 38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2">
                  <a:moveTo>
                    <a:pt x="3" y="22"/>
                  </a:move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20"/>
                  </a:lnTo>
                  <a:lnTo>
                    <a:pt x="38" y="19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48" name="Rectangle 141"/>
            <p:cNvSpPr>
              <a:spLocks noChangeArrowheads="1"/>
            </p:cNvSpPr>
            <p:nvPr/>
          </p:nvSpPr>
          <p:spPr bwMode="auto">
            <a:xfrm>
              <a:off x="3114" y="1500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51,8</a:t>
              </a:r>
              <a:endParaRPr lang="hu-HU" altLang="hu-HU" sz="2000" b="1"/>
            </a:p>
          </p:txBody>
        </p:sp>
        <p:sp>
          <p:nvSpPr>
            <p:cNvPr id="17549" name="Freeform 142"/>
            <p:cNvSpPr>
              <a:spLocks/>
            </p:cNvSpPr>
            <p:nvPr/>
          </p:nvSpPr>
          <p:spPr bwMode="auto">
            <a:xfrm>
              <a:off x="3366" y="1416"/>
              <a:ext cx="222" cy="126"/>
            </a:xfrm>
            <a:custGeom>
              <a:avLst/>
              <a:gdLst>
                <a:gd name="T0" fmla="*/ 18 w 222"/>
                <a:gd name="T1" fmla="*/ 126 h 126"/>
                <a:gd name="T2" fmla="*/ 204 w 222"/>
                <a:gd name="T3" fmla="*/ 126 h 126"/>
                <a:gd name="T4" fmla="*/ 204 w 222"/>
                <a:gd name="T5" fmla="*/ 126 h 126"/>
                <a:gd name="T6" fmla="*/ 210 w 222"/>
                <a:gd name="T7" fmla="*/ 126 h 126"/>
                <a:gd name="T8" fmla="*/ 210 w 222"/>
                <a:gd name="T9" fmla="*/ 126 h 126"/>
                <a:gd name="T10" fmla="*/ 216 w 222"/>
                <a:gd name="T11" fmla="*/ 126 h 126"/>
                <a:gd name="T12" fmla="*/ 216 w 222"/>
                <a:gd name="T13" fmla="*/ 126 h 126"/>
                <a:gd name="T14" fmla="*/ 216 w 222"/>
                <a:gd name="T15" fmla="*/ 126 h 126"/>
                <a:gd name="T16" fmla="*/ 222 w 222"/>
                <a:gd name="T17" fmla="*/ 120 h 126"/>
                <a:gd name="T18" fmla="*/ 222 w 222"/>
                <a:gd name="T19" fmla="*/ 120 h 126"/>
                <a:gd name="T20" fmla="*/ 222 w 222"/>
                <a:gd name="T21" fmla="*/ 114 h 126"/>
                <a:gd name="T22" fmla="*/ 222 w 222"/>
                <a:gd name="T23" fmla="*/ 114 h 126"/>
                <a:gd name="T24" fmla="*/ 222 w 222"/>
                <a:gd name="T25" fmla="*/ 114 h 126"/>
                <a:gd name="T26" fmla="*/ 222 w 222"/>
                <a:gd name="T27" fmla="*/ 114 h 126"/>
                <a:gd name="T28" fmla="*/ 222 w 222"/>
                <a:gd name="T29" fmla="*/ 18 h 126"/>
                <a:gd name="T30" fmla="*/ 222 w 222"/>
                <a:gd name="T31" fmla="*/ 18 h 126"/>
                <a:gd name="T32" fmla="*/ 222 w 222"/>
                <a:gd name="T33" fmla="*/ 12 h 126"/>
                <a:gd name="T34" fmla="*/ 222 w 222"/>
                <a:gd name="T35" fmla="*/ 12 h 126"/>
                <a:gd name="T36" fmla="*/ 222 w 222"/>
                <a:gd name="T37" fmla="*/ 6 h 126"/>
                <a:gd name="T38" fmla="*/ 222 w 222"/>
                <a:gd name="T39" fmla="*/ 6 h 126"/>
                <a:gd name="T40" fmla="*/ 216 w 222"/>
                <a:gd name="T41" fmla="*/ 6 h 126"/>
                <a:gd name="T42" fmla="*/ 216 w 222"/>
                <a:gd name="T43" fmla="*/ 0 h 126"/>
                <a:gd name="T44" fmla="*/ 216 w 222"/>
                <a:gd name="T45" fmla="*/ 0 h 126"/>
                <a:gd name="T46" fmla="*/ 210 w 222"/>
                <a:gd name="T47" fmla="*/ 0 h 126"/>
                <a:gd name="T48" fmla="*/ 210 w 222"/>
                <a:gd name="T49" fmla="*/ 0 h 126"/>
                <a:gd name="T50" fmla="*/ 204 w 222"/>
                <a:gd name="T51" fmla="*/ 0 h 126"/>
                <a:gd name="T52" fmla="*/ 18 w 222"/>
                <a:gd name="T53" fmla="*/ 0 h 126"/>
                <a:gd name="T54" fmla="*/ 18 w 222"/>
                <a:gd name="T55" fmla="*/ 0 h 126"/>
                <a:gd name="T56" fmla="*/ 12 w 222"/>
                <a:gd name="T57" fmla="*/ 0 h 126"/>
                <a:gd name="T58" fmla="*/ 12 w 222"/>
                <a:gd name="T59" fmla="*/ 0 h 126"/>
                <a:gd name="T60" fmla="*/ 6 w 222"/>
                <a:gd name="T61" fmla="*/ 0 h 126"/>
                <a:gd name="T62" fmla="*/ 6 w 222"/>
                <a:gd name="T63" fmla="*/ 0 h 126"/>
                <a:gd name="T64" fmla="*/ 6 w 222"/>
                <a:gd name="T65" fmla="*/ 0 h 126"/>
                <a:gd name="T66" fmla="*/ 0 w 222"/>
                <a:gd name="T67" fmla="*/ 6 h 126"/>
                <a:gd name="T68" fmla="*/ 0 w 222"/>
                <a:gd name="T69" fmla="*/ 6 h 126"/>
                <a:gd name="T70" fmla="*/ 0 w 222"/>
                <a:gd name="T71" fmla="*/ 12 h 126"/>
                <a:gd name="T72" fmla="*/ 0 w 222"/>
                <a:gd name="T73" fmla="*/ 12 h 126"/>
                <a:gd name="T74" fmla="*/ 0 w 222"/>
                <a:gd name="T75" fmla="*/ 12 h 126"/>
                <a:gd name="T76" fmla="*/ 0 w 222"/>
                <a:gd name="T77" fmla="*/ 18 h 126"/>
                <a:gd name="T78" fmla="*/ 0 w 222"/>
                <a:gd name="T79" fmla="*/ 114 h 126"/>
                <a:gd name="T80" fmla="*/ 0 w 222"/>
                <a:gd name="T81" fmla="*/ 108 h 126"/>
                <a:gd name="T82" fmla="*/ 0 w 222"/>
                <a:gd name="T83" fmla="*/ 114 h 126"/>
                <a:gd name="T84" fmla="*/ 0 w 222"/>
                <a:gd name="T85" fmla="*/ 114 h 126"/>
                <a:gd name="T86" fmla="*/ 0 w 222"/>
                <a:gd name="T87" fmla="*/ 120 h 126"/>
                <a:gd name="T88" fmla="*/ 0 w 222"/>
                <a:gd name="T89" fmla="*/ 120 h 126"/>
                <a:gd name="T90" fmla="*/ 0 w 222"/>
                <a:gd name="T91" fmla="*/ 120 h 126"/>
                <a:gd name="T92" fmla="*/ 6 w 222"/>
                <a:gd name="T93" fmla="*/ 126 h 126"/>
                <a:gd name="T94" fmla="*/ 6 w 222"/>
                <a:gd name="T95" fmla="*/ 126 h 126"/>
                <a:gd name="T96" fmla="*/ 6 w 222"/>
                <a:gd name="T97" fmla="*/ 126 h 126"/>
                <a:gd name="T98" fmla="*/ 12 w 222"/>
                <a:gd name="T99" fmla="*/ 126 h 126"/>
                <a:gd name="T100" fmla="*/ 12 w 222"/>
                <a:gd name="T101" fmla="*/ 126 h 126"/>
                <a:gd name="T102" fmla="*/ 18 w 222"/>
                <a:gd name="T103" fmla="*/ 126 h 12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2"/>
                <a:gd name="T157" fmla="*/ 0 h 126"/>
                <a:gd name="T158" fmla="*/ 222 w 222"/>
                <a:gd name="T159" fmla="*/ 126 h 12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2" h="126">
                  <a:moveTo>
                    <a:pt x="18" y="126"/>
                  </a:moveTo>
                  <a:lnTo>
                    <a:pt x="204" y="126"/>
                  </a:lnTo>
                  <a:lnTo>
                    <a:pt x="210" y="126"/>
                  </a:lnTo>
                  <a:lnTo>
                    <a:pt x="216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20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50" name="Freeform 143"/>
            <p:cNvSpPr>
              <a:spLocks/>
            </p:cNvSpPr>
            <p:nvPr/>
          </p:nvSpPr>
          <p:spPr bwMode="auto">
            <a:xfrm>
              <a:off x="3366" y="1416"/>
              <a:ext cx="222" cy="126"/>
            </a:xfrm>
            <a:custGeom>
              <a:avLst/>
              <a:gdLst>
                <a:gd name="T0" fmla="*/ 18 w 37"/>
                <a:gd name="T1" fmla="*/ 126 h 21"/>
                <a:gd name="T2" fmla="*/ 204 w 37"/>
                <a:gd name="T3" fmla="*/ 126 h 21"/>
                <a:gd name="T4" fmla="*/ 204 w 37"/>
                <a:gd name="T5" fmla="*/ 126 h 21"/>
                <a:gd name="T6" fmla="*/ 210 w 37"/>
                <a:gd name="T7" fmla="*/ 126 h 21"/>
                <a:gd name="T8" fmla="*/ 210 w 37"/>
                <a:gd name="T9" fmla="*/ 126 h 21"/>
                <a:gd name="T10" fmla="*/ 216 w 37"/>
                <a:gd name="T11" fmla="*/ 126 h 21"/>
                <a:gd name="T12" fmla="*/ 216 w 37"/>
                <a:gd name="T13" fmla="*/ 126 h 21"/>
                <a:gd name="T14" fmla="*/ 216 w 37"/>
                <a:gd name="T15" fmla="*/ 126 h 21"/>
                <a:gd name="T16" fmla="*/ 222 w 37"/>
                <a:gd name="T17" fmla="*/ 120 h 21"/>
                <a:gd name="T18" fmla="*/ 222 w 37"/>
                <a:gd name="T19" fmla="*/ 120 h 21"/>
                <a:gd name="T20" fmla="*/ 222 w 37"/>
                <a:gd name="T21" fmla="*/ 114 h 21"/>
                <a:gd name="T22" fmla="*/ 222 w 37"/>
                <a:gd name="T23" fmla="*/ 114 h 21"/>
                <a:gd name="T24" fmla="*/ 222 w 37"/>
                <a:gd name="T25" fmla="*/ 114 h 21"/>
                <a:gd name="T26" fmla="*/ 222 w 37"/>
                <a:gd name="T27" fmla="*/ 114 h 21"/>
                <a:gd name="T28" fmla="*/ 222 w 37"/>
                <a:gd name="T29" fmla="*/ 18 h 21"/>
                <a:gd name="T30" fmla="*/ 222 w 37"/>
                <a:gd name="T31" fmla="*/ 18 h 21"/>
                <a:gd name="T32" fmla="*/ 222 w 37"/>
                <a:gd name="T33" fmla="*/ 12 h 21"/>
                <a:gd name="T34" fmla="*/ 222 w 37"/>
                <a:gd name="T35" fmla="*/ 12 h 21"/>
                <a:gd name="T36" fmla="*/ 222 w 37"/>
                <a:gd name="T37" fmla="*/ 6 h 21"/>
                <a:gd name="T38" fmla="*/ 222 w 37"/>
                <a:gd name="T39" fmla="*/ 6 h 21"/>
                <a:gd name="T40" fmla="*/ 216 w 37"/>
                <a:gd name="T41" fmla="*/ 6 h 21"/>
                <a:gd name="T42" fmla="*/ 216 w 37"/>
                <a:gd name="T43" fmla="*/ 0 h 21"/>
                <a:gd name="T44" fmla="*/ 216 w 37"/>
                <a:gd name="T45" fmla="*/ 0 h 21"/>
                <a:gd name="T46" fmla="*/ 210 w 37"/>
                <a:gd name="T47" fmla="*/ 0 h 21"/>
                <a:gd name="T48" fmla="*/ 210 w 37"/>
                <a:gd name="T49" fmla="*/ 0 h 21"/>
                <a:gd name="T50" fmla="*/ 204 w 37"/>
                <a:gd name="T51" fmla="*/ 0 h 21"/>
                <a:gd name="T52" fmla="*/ 18 w 37"/>
                <a:gd name="T53" fmla="*/ 0 h 21"/>
                <a:gd name="T54" fmla="*/ 18 w 37"/>
                <a:gd name="T55" fmla="*/ 0 h 21"/>
                <a:gd name="T56" fmla="*/ 12 w 37"/>
                <a:gd name="T57" fmla="*/ 0 h 21"/>
                <a:gd name="T58" fmla="*/ 12 w 37"/>
                <a:gd name="T59" fmla="*/ 0 h 21"/>
                <a:gd name="T60" fmla="*/ 6 w 37"/>
                <a:gd name="T61" fmla="*/ 0 h 21"/>
                <a:gd name="T62" fmla="*/ 6 w 37"/>
                <a:gd name="T63" fmla="*/ 0 h 21"/>
                <a:gd name="T64" fmla="*/ 6 w 37"/>
                <a:gd name="T65" fmla="*/ 0 h 21"/>
                <a:gd name="T66" fmla="*/ 0 w 37"/>
                <a:gd name="T67" fmla="*/ 6 h 21"/>
                <a:gd name="T68" fmla="*/ 0 w 37"/>
                <a:gd name="T69" fmla="*/ 6 h 21"/>
                <a:gd name="T70" fmla="*/ 0 w 37"/>
                <a:gd name="T71" fmla="*/ 12 h 21"/>
                <a:gd name="T72" fmla="*/ 0 w 37"/>
                <a:gd name="T73" fmla="*/ 12 h 21"/>
                <a:gd name="T74" fmla="*/ 0 w 37"/>
                <a:gd name="T75" fmla="*/ 12 h 21"/>
                <a:gd name="T76" fmla="*/ 0 w 37"/>
                <a:gd name="T77" fmla="*/ 18 h 21"/>
                <a:gd name="T78" fmla="*/ 0 w 37"/>
                <a:gd name="T79" fmla="*/ 114 h 21"/>
                <a:gd name="T80" fmla="*/ 0 w 37"/>
                <a:gd name="T81" fmla="*/ 108 h 21"/>
                <a:gd name="T82" fmla="*/ 0 w 37"/>
                <a:gd name="T83" fmla="*/ 114 h 21"/>
                <a:gd name="T84" fmla="*/ 0 w 37"/>
                <a:gd name="T85" fmla="*/ 114 h 21"/>
                <a:gd name="T86" fmla="*/ 0 w 37"/>
                <a:gd name="T87" fmla="*/ 120 h 21"/>
                <a:gd name="T88" fmla="*/ 0 w 37"/>
                <a:gd name="T89" fmla="*/ 120 h 21"/>
                <a:gd name="T90" fmla="*/ 0 w 37"/>
                <a:gd name="T91" fmla="*/ 120 h 21"/>
                <a:gd name="T92" fmla="*/ 6 w 37"/>
                <a:gd name="T93" fmla="*/ 126 h 21"/>
                <a:gd name="T94" fmla="*/ 6 w 37"/>
                <a:gd name="T95" fmla="*/ 126 h 21"/>
                <a:gd name="T96" fmla="*/ 6 w 37"/>
                <a:gd name="T97" fmla="*/ 126 h 21"/>
                <a:gd name="T98" fmla="*/ 12 w 37"/>
                <a:gd name="T99" fmla="*/ 126 h 21"/>
                <a:gd name="T100" fmla="*/ 12 w 37"/>
                <a:gd name="T101" fmla="*/ 126 h 21"/>
                <a:gd name="T102" fmla="*/ 18 w 37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1"/>
                <a:gd name="T158" fmla="*/ 37 w 37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1">
                  <a:moveTo>
                    <a:pt x="3" y="21"/>
                  </a:moveTo>
                  <a:lnTo>
                    <a:pt x="34" y="21"/>
                  </a:lnTo>
                  <a:lnTo>
                    <a:pt x="35" y="21"/>
                  </a:lnTo>
                  <a:lnTo>
                    <a:pt x="36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51" name="Rectangle 144"/>
            <p:cNvSpPr>
              <a:spLocks noChangeArrowheads="1"/>
            </p:cNvSpPr>
            <p:nvPr/>
          </p:nvSpPr>
          <p:spPr bwMode="auto">
            <a:xfrm>
              <a:off x="3360" y="1440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52,4</a:t>
              </a:r>
              <a:endParaRPr lang="hu-HU" altLang="hu-HU" sz="2000" b="1"/>
            </a:p>
          </p:txBody>
        </p:sp>
        <p:sp>
          <p:nvSpPr>
            <p:cNvPr id="17552" name="Freeform 145"/>
            <p:cNvSpPr>
              <a:spLocks/>
            </p:cNvSpPr>
            <p:nvPr/>
          </p:nvSpPr>
          <p:spPr bwMode="auto">
            <a:xfrm>
              <a:off x="3612" y="1302"/>
              <a:ext cx="228" cy="126"/>
            </a:xfrm>
            <a:custGeom>
              <a:avLst/>
              <a:gdLst>
                <a:gd name="T0" fmla="*/ 18 w 228"/>
                <a:gd name="T1" fmla="*/ 126 h 126"/>
                <a:gd name="T2" fmla="*/ 210 w 228"/>
                <a:gd name="T3" fmla="*/ 126 h 126"/>
                <a:gd name="T4" fmla="*/ 210 w 228"/>
                <a:gd name="T5" fmla="*/ 126 h 126"/>
                <a:gd name="T6" fmla="*/ 210 w 228"/>
                <a:gd name="T7" fmla="*/ 126 h 126"/>
                <a:gd name="T8" fmla="*/ 216 w 228"/>
                <a:gd name="T9" fmla="*/ 126 h 126"/>
                <a:gd name="T10" fmla="*/ 216 w 228"/>
                <a:gd name="T11" fmla="*/ 126 h 126"/>
                <a:gd name="T12" fmla="*/ 222 w 228"/>
                <a:gd name="T13" fmla="*/ 126 h 126"/>
                <a:gd name="T14" fmla="*/ 222 w 228"/>
                <a:gd name="T15" fmla="*/ 120 h 126"/>
                <a:gd name="T16" fmla="*/ 222 w 228"/>
                <a:gd name="T17" fmla="*/ 120 h 126"/>
                <a:gd name="T18" fmla="*/ 222 w 228"/>
                <a:gd name="T19" fmla="*/ 120 h 126"/>
                <a:gd name="T20" fmla="*/ 228 w 228"/>
                <a:gd name="T21" fmla="*/ 114 h 126"/>
                <a:gd name="T22" fmla="*/ 228 w 228"/>
                <a:gd name="T23" fmla="*/ 114 h 126"/>
                <a:gd name="T24" fmla="*/ 228 w 228"/>
                <a:gd name="T25" fmla="*/ 108 h 126"/>
                <a:gd name="T26" fmla="*/ 228 w 228"/>
                <a:gd name="T27" fmla="*/ 108 h 126"/>
                <a:gd name="T28" fmla="*/ 228 w 228"/>
                <a:gd name="T29" fmla="*/ 12 h 126"/>
                <a:gd name="T30" fmla="*/ 228 w 228"/>
                <a:gd name="T31" fmla="*/ 12 h 126"/>
                <a:gd name="T32" fmla="*/ 228 w 228"/>
                <a:gd name="T33" fmla="*/ 12 h 126"/>
                <a:gd name="T34" fmla="*/ 228 w 228"/>
                <a:gd name="T35" fmla="*/ 6 h 126"/>
                <a:gd name="T36" fmla="*/ 222 w 228"/>
                <a:gd name="T37" fmla="*/ 6 h 126"/>
                <a:gd name="T38" fmla="*/ 222 w 228"/>
                <a:gd name="T39" fmla="*/ 6 h 126"/>
                <a:gd name="T40" fmla="*/ 222 w 228"/>
                <a:gd name="T41" fmla="*/ 0 h 126"/>
                <a:gd name="T42" fmla="*/ 222 w 228"/>
                <a:gd name="T43" fmla="*/ 0 h 126"/>
                <a:gd name="T44" fmla="*/ 216 w 228"/>
                <a:gd name="T45" fmla="*/ 0 h 126"/>
                <a:gd name="T46" fmla="*/ 216 w 228"/>
                <a:gd name="T47" fmla="*/ 0 h 126"/>
                <a:gd name="T48" fmla="*/ 210 w 228"/>
                <a:gd name="T49" fmla="*/ 0 h 126"/>
                <a:gd name="T50" fmla="*/ 210 w 228"/>
                <a:gd name="T51" fmla="*/ 0 h 126"/>
                <a:gd name="T52" fmla="*/ 18 w 228"/>
                <a:gd name="T53" fmla="*/ 0 h 126"/>
                <a:gd name="T54" fmla="*/ 18 w 228"/>
                <a:gd name="T55" fmla="*/ 0 h 126"/>
                <a:gd name="T56" fmla="*/ 18 w 228"/>
                <a:gd name="T57" fmla="*/ 0 h 126"/>
                <a:gd name="T58" fmla="*/ 18 w 228"/>
                <a:gd name="T59" fmla="*/ 0 h 126"/>
                <a:gd name="T60" fmla="*/ 12 w 228"/>
                <a:gd name="T61" fmla="*/ 0 h 126"/>
                <a:gd name="T62" fmla="*/ 12 w 228"/>
                <a:gd name="T63" fmla="*/ 0 h 126"/>
                <a:gd name="T64" fmla="*/ 6 w 228"/>
                <a:gd name="T65" fmla="*/ 0 h 126"/>
                <a:gd name="T66" fmla="*/ 6 w 228"/>
                <a:gd name="T67" fmla="*/ 0 h 126"/>
                <a:gd name="T68" fmla="*/ 6 w 228"/>
                <a:gd name="T69" fmla="*/ 6 h 126"/>
                <a:gd name="T70" fmla="*/ 0 w 228"/>
                <a:gd name="T71" fmla="*/ 6 h 126"/>
                <a:gd name="T72" fmla="*/ 0 w 228"/>
                <a:gd name="T73" fmla="*/ 12 h 126"/>
                <a:gd name="T74" fmla="*/ 0 w 228"/>
                <a:gd name="T75" fmla="*/ 12 h 126"/>
                <a:gd name="T76" fmla="*/ 0 w 228"/>
                <a:gd name="T77" fmla="*/ 12 h 126"/>
                <a:gd name="T78" fmla="*/ 0 w 228"/>
                <a:gd name="T79" fmla="*/ 108 h 126"/>
                <a:gd name="T80" fmla="*/ 0 w 228"/>
                <a:gd name="T81" fmla="*/ 108 h 126"/>
                <a:gd name="T82" fmla="*/ 0 w 228"/>
                <a:gd name="T83" fmla="*/ 108 h 126"/>
                <a:gd name="T84" fmla="*/ 0 w 228"/>
                <a:gd name="T85" fmla="*/ 114 h 126"/>
                <a:gd name="T86" fmla="*/ 0 w 228"/>
                <a:gd name="T87" fmla="*/ 114 h 126"/>
                <a:gd name="T88" fmla="*/ 6 w 228"/>
                <a:gd name="T89" fmla="*/ 120 h 126"/>
                <a:gd name="T90" fmla="*/ 6 w 228"/>
                <a:gd name="T91" fmla="*/ 120 h 126"/>
                <a:gd name="T92" fmla="*/ 6 w 228"/>
                <a:gd name="T93" fmla="*/ 120 h 126"/>
                <a:gd name="T94" fmla="*/ 12 w 228"/>
                <a:gd name="T95" fmla="*/ 126 h 126"/>
                <a:gd name="T96" fmla="*/ 12 w 228"/>
                <a:gd name="T97" fmla="*/ 126 h 126"/>
                <a:gd name="T98" fmla="*/ 18 w 228"/>
                <a:gd name="T99" fmla="*/ 126 h 126"/>
                <a:gd name="T100" fmla="*/ 18 w 22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26"/>
                <a:gd name="T155" fmla="*/ 228 w 22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26">
                  <a:moveTo>
                    <a:pt x="18" y="126"/>
                  </a:moveTo>
                  <a:lnTo>
                    <a:pt x="210" y="126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28" y="12"/>
                  </a:lnTo>
                  <a:lnTo>
                    <a:pt x="228" y="6"/>
                  </a:lnTo>
                  <a:lnTo>
                    <a:pt x="222" y="6"/>
                  </a:lnTo>
                  <a:lnTo>
                    <a:pt x="222" y="0"/>
                  </a:lnTo>
                  <a:lnTo>
                    <a:pt x="216" y="0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53" name="Freeform 146"/>
            <p:cNvSpPr>
              <a:spLocks/>
            </p:cNvSpPr>
            <p:nvPr/>
          </p:nvSpPr>
          <p:spPr bwMode="auto">
            <a:xfrm>
              <a:off x="3612" y="1302"/>
              <a:ext cx="228" cy="126"/>
            </a:xfrm>
            <a:custGeom>
              <a:avLst/>
              <a:gdLst>
                <a:gd name="T0" fmla="*/ 18 w 38"/>
                <a:gd name="T1" fmla="*/ 126 h 21"/>
                <a:gd name="T2" fmla="*/ 210 w 38"/>
                <a:gd name="T3" fmla="*/ 126 h 21"/>
                <a:gd name="T4" fmla="*/ 210 w 38"/>
                <a:gd name="T5" fmla="*/ 126 h 21"/>
                <a:gd name="T6" fmla="*/ 210 w 38"/>
                <a:gd name="T7" fmla="*/ 126 h 21"/>
                <a:gd name="T8" fmla="*/ 216 w 38"/>
                <a:gd name="T9" fmla="*/ 126 h 21"/>
                <a:gd name="T10" fmla="*/ 216 w 38"/>
                <a:gd name="T11" fmla="*/ 126 h 21"/>
                <a:gd name="T12" fmla="*/ 222 w 38"/>
                <a:gd name="T13" fmla="*/ 126 h 21"/>
                <a:gd name="T14" fmla="*/ 222 w 38"/>
                <a:gd name="T15" fmla="*/ 120 h 21"/>
                <a:gd name="T16" fmla="*/ 222 w 38"/>
                <a:gd name="T17" fmla="*/ 120 h 21"/>
                <a:gd name="T18" fmla="*/ 222 w 38"/>
                <a:gd name="T19" fmla="*/ 120 h 21"/>
                <a:gd name="T20" fmla="*/ 228 w 38"/>
                <a:gd name="T21" fmla="*/ 114 h 21"/>
                <a:gd name="T22" fmla="*/ 228 w 38"/>
                <a:gd name="T23" fmla="*/ 114 h 21"/>
                <a:gd name="T24" fmla="*/ 228 w 38"/>
                <a:gd name="T25" fmla="*/ 108 h 21"/>
                <a:gd name="T26" fmla="*/ 228 w 38"/>
                <a:gd name="T27" fmla="*/ 108 h 21"/>
                <a:gd name="T28" fmla="*/ 228 w 38"/>
                <a:gd name="T29" fmla="*/ 12 h 21"/>
                <a:gd name="T30" fmla="*/ 228 w 38"/>
                <a:gd name="T31" fmla="*/ 12 h 21"/>
                <a:gd name="T32" fmla="*/ 228 w 38"/>
                <a:gd name="T33" fmla="*/ 12 h 21"/>
                <a:gd name="T34" fmla="*/ 228 w 38"/>
                <a:gd name="T35" fmla="*/ 6 h 21"/>
                <a:gd name="T36" fmla="*/ 222 w 38"/>
                <a:gd name="T37" fmla="*/ 6 h 21"/>
                <a:gd name="T38" fmla="*/ 222 w 38"/>
                <a:gd name="T39" fmla="*/ 6 h 21"/>
                <a:gd name="T40" fmla="*/ 222 w 38"/>
                <a:gd name="T41" fmla="*/ 0 h 21"/>
                <a:gd name="T42" fmla="*/ 222 w 38"/>
                <a:gd name="T43" fmla="*/ 0 h 21"/>
                <a:gd name="T44" fmla="*/ 216 w 38"/>
                <a:gd name="T45" fmla="*/ 0 h 21"/>
                <a:gd name="T46" fmla="*/ 216 w 38"/>
                <a:gd name="T47" fmla="*/ 0 h 21"/>
                <a:gd name="T48" fmla="*/ 210 w 38"/>
                <a:gd name="T49" fmla="*/ 0 h 21"/>
                <a:gd name="T50" fmla="*/ 210 w 38"/>
                <a:gd name="T51" fmla="*/ 0 h 21"/>
                <a:gd name="T52" fmla="*/ 18 w 38"/>
                <a:gd name="T53" fmla="*/ 0 h 21"/>
                <a:gd name="T54" fmla="*/ 18 w 38"/>
                <a:gd name="T55" fmla="*/ 0 h 21"/>
                <a:gd name="T56" fmla="*/ 18 w 38"/>
                <a:gd name="T57" fmla="*/ 0 h 21"/>
                <a:gd name="T58" fmla="*/ 18 w 38"/>
                <a:gd name="T59" fmla="*/ 0 h 21"/>
                <a:gd name="T60" fmla="*/ 12 w 38"/>
                <a:gd name="T61" fmla="*/ 0 h 21"/>
                <a:gd name="T62" fmla="*/ 12 w 38"/>
                <a:gd name="T63" fmla="*/ 0 h 21"/>
                <a:gd name="T64" fmla="*/ 6 w 38"/>
                <a:gd name="T65" fmla="*/ 0 h 21"/>
                <a:gd name="T66" fmla="*/ 6 w 38"/>
                <a:gd name="T67" fmla="*/ 0 h 21"/>
                <a:gd name="T68" fmla="*/ 6 w 38"/>
                <a:gd name="T69" fmla="*/ 6 h 21"/>
                <a:gd name="T70" fmla="*/ 0 w 38"/>
                <a:gd name="T71" fmla="*/ 6 h 21"/>
                <a:gd name="T72" fmla="*/ 0 w 38"/>
                <a:gd name="T73" fmla="*/ 12 h 21"/>
                <a:gd name="T74" fmla="*/ 0 w 38"/>
                <a:gd name="T75" fmla="*/ 12 h 21"/>
                <a:gd name="T76" fmla="*/ 0 w 38"/>
                <a:gd name="T77" fmla="*/ 12 h 21"/>
                <a:gd name="T78" fmla="*/ 0 w 38"/>
                <a:gd name="T79" fmla="*/ 108 h 21"/>
                <a:gd name="T80" fmla="*/ 0 w 38"/>
                <a:gd name="T81" fmla="*/ 108 h 21"/>
                <a:gd name="T82" fmla="*/ 0 w 38"/>
                <a:gd name="T83" fmla="*/ 108 h 21"/>
                <a:gd name="T84" fmla="*/ 0 w 38"/>
                <a:gd name="T85" fmla="*/ 114 h 21"/>
                <a:gd name="T86" fmla="*/ 0 w 38"/>
                <a:gd name="T87" fmla="*/ 114 h 21"/>
                <a:gd name="T88" fmla="*/ 6 w 38"/>
                <a:gd name="T89" fmla="*/ 120 h 21"/>
                <a:gd name="T90" fmla="*/ 6 w 38"/>
                <a:gd name="T91" fmla="*/ 120 h 21"/>
                <a:gd name="T92" fmla="*/ 6 w 38"/>
                <a:gd name="T93" fmla="*/ 120 h 21"/>
                <a:gd name="T94" fmla="*/ 12 w 38"/>
                <a:gd name="T95" fmla="*/ 126 h 21"/>
                <a:gd name="T96" fmla="*/ 12 w 38"/>
                <a:gd name="T97" fmla="*/ 126 h 21"/>
                <a:gd name="T98" fmla="*/ 18 w 38"/>
                <a:gd name="T99" fmla="*/ 126 h 21"/>
                <a:gd name="T100" fmla="*/ 18 w 38"/>
                <a:gd name="T101" fmla="*/ 126 h 21"/>
                <a:gd name="T102" fmla="*/ 18 w 38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8"/>
                <a:gd name="T157" fmla="*/ 0 h 21"/>
                <a:gd name="T158" fmla="*/ 38 w 38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8" h="21">
                  <a:moveTo>
                    <a:pt x="3" y="21"/>
                  </a:moveTo>
                  <a:lnTo>
                    <a:pt x="35" y="21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9"/>
                  </a:lnTo>
                  <a:lnTo>
                    <a:pt x="38" y="18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54" name="Rectangle 147"/>
            <p:cNvSpPr>
              <a:spLocks noChangeArrowheads="1"/>
            </p:cNvSpPr>
            <p:nvPr/>
          </p:nvSpPr>
          <p:spPr bwMode="auto">
            <a:xfrm>
              <a:off x="3612" y="132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53,5</a:t>
              </a:r>
              <a:endParaRPr lang="hu-HU" altLang="hu-HU" sz="2000" b="1"/>
            </a:p>
          </p:txBody>
        </p:sp>
        <p:sp>
          <p:nvSpPr>
            <p:cNvPr id="17555" name="Freeform 148"/>
            <p:cNvSpPr>
              <a:spLocks/>
            </p:cNvSpPr>
            <p:nvPr/>
          </p:nvSpPr>
          <p:spPr bwMode="auto">
            <a:xfrm>
              <a:off x="3864" y="1272"/>
              <a:ext cx="222" cy="132"/>
            </a:xfrm>
            <a:custGeom>
              <a:avLst/>
              <a:gdLst>
                <a:gd name="T0" fmla="*/ 18 w 222"/>
                <a:gd name="T1" fmla="*/ 132 h 132"/>
                <a:gd name="T2" fmla="*/ 210 w 222"/>
                <a:gd name="T3" fmla="*/ 132 h 132"/>
                <a:gd name="T4" fmla="*/ 204 w 222"/>
                <a:gd name="T5" fmla="*/ 132 h 132"/>
                <a:gd name="T6" fmla="*/ 210 w 222"/>
                <a:gd name="T7" fmla="*/ 132 h 132"/>
                <a:gd name="T8" fmla="*/ 210 w 222"/>
                <a:gd name="T9" fmla="*/ 132 h 132"/>
                <a:gd name="T10" fmla="*/ 216 w 222"/>
                <a:gd name="T11" fmla="*/ 132 h 132"/>
                <a:gd name="T12" fmla="*/ 216 w 222"/>
                <a:gd name="T13" fmla="*/ 126 h 132"/>
                <a:gd name="T14" fmla="*/ 222 w 222"/>
                <a:gd name="T15" fmla="*/ 126 h 132"/>
                <a:gd name="T16" fmla="*/ 222 w 222"/>
                <a:gd name="T17" fmla="*/ 126 h 132"/>
                <a:gd name="T18" fmla="*/ 222 w 222"/>
                <a:gd name="T19" fmla="*/ 120 h 132"/>
                <a:gd name="T20" fmla="*/ 222 w 222"/>
                <a:gd name="T21" fmla="*/ 120 h 132"/>
                <a:gd name="T22" fmla="*/ 222 w 222"/>
                <a:gd name="T23" fmla="*/ 120 h 132"/>
                <a:gd name="T24" fmla="*/ 222 w 222"/>
                <a:gd name="T25" fmla="*/ 114 h 132"/>
                <a:gd name="T26" fmla="*/ 222 w 222"/>
                <a:gd name="T27" fmla="*/ 114 h 132"/>
                <a:gd name="T28" fmla="*/ 222 w 222"/>
                <a:gd name="T29" fmla="*/ 18 h 132"/>
                <a:gd name="T30" fmla="*/ 222 w 222"/>
                <a:gd name="T31" fmla="*/ 18 h 132"/>
                <a:gd name="T32" fmla="*/ 222 w 222"/>
                <a:gd name="T33" fmla="*/ 18 h 132"/>
                <a:gd name="T34" fmla="*/ 222 w 222"/>
                <a:gd name="T35" fmla="*/ 12 h 132"/>
                <a:gd name="T36" fmla="*/ 222 w 222"/>
                <a:gd name="T37" fmla="*/ 12 h 132"/>
                <a:gd name="T38" fmla="*/ 222 w 222"/>
                <a:gd name="T39" fmla="*/ 12 h 132"/>
                <a:gd name="T40" fmla="*/ 222 w 222"/>
                <a:gd name="T41" fmla="*/ 6 h 132"/>
                <a:gd name="T42" fmla="*/ 216 w 222"/>
                <a:gd name="T43" fmla="*/ 6 h 132"/>
                <a:gd name="T44" fmla="*/ 216 w 222"/>
                <a:gd name="T45" fmla="*/ 6 h 132"/>
                <a:gd name="T46" fmla="*/ 210 w 222"/>
                <a:gd name="T47" fmla="*/ 0 h 132"/>
                <a:gd name="T48" fmla="*/ 210 w 222"/>
                <a:gd name="T49" fmla="*/ 0 h 132"/>
                <a:gd name="T50" fmla="*/ 210 w 222"/>
                <a:gd name="T51" fmla="*/ 0 h 132"/>
                <a:gd name="T52" fmla="*/ 18 w 222"/>
                <a:gd name="T53" fmla="*/ 0 h 132"/>
                <a:gd name="T54" fmla="*/ 18 w 222"/>
                <a:gd name="T55" fmla="*/ 0 h 132"/>
                <a:gd name="T56" fmla="*/ 18 w 222"/>
                <a:gd name="T57" fmla="*/ 0 h 132"/>
                <a:gd name="T58" fmla="*/ 12 w 222"/>
                <a:gd name="T59" fmla="*/ 0 h 132"/>
                <a:gd name="T60" fmla="*/ 12 w 222"/>
                <a:gd name="T61" fmla="*/ 6 h 132"/>
                <a:gd name="T62" fmla="*/ 6 w 222"/>
                <a:gd name="T63" fmla="*/ 6 h 132"/>
                <a:gd name="T64" fmla="*/ 6 w 222"/>
                <a:gd name="T65" fmla="*/ 6 h 132"/>
                <a:gd name="T66" fmla="*/ 6 w 222"/>
                <a:gd name="T67" fmla="*/ 6 h 132"/>
                <a:gd name="T68" fmla="*/ 0 w 222"/>
                <a:gd name="T69" fmla="*/ 12 h 132"/>
                <a:gd name="T70" fmla="*/ 0 w 222"/>
                <a:gd name="T71" fmla="*/ 12 h 132"/>
                <a:gd name="T72" fmla="*/ 0 w 222"/>
                <a:gd name="T73" fmla="*/ 18 h 132"/>
                <a:gd name="T74" fmla="*/ 0 w 222"/>
                <a:gd name="T75" fmla="*/ 18 h 132"/>
                <a:gd name="T76" fmla="*/ 0 w 222"/>
                <a:gd name="T77" fmla="*/ 18 h 132"/>
                <a:gd name="T78" fmla="*/ 0 w 222"/>
                <a:gd name="T79" fmla="*/ 114 h 132"/>
                <a:gd name="T80" fmla="*/ 0 w 222"/>
                <a:gd name="T81" fmla="*/ 114 h 132"/>
                <a:gd name="T82" fmla="*/ 0 w 222"/>
                <a:gd name="T83" fmla="*/ 114 h 132"/>
                <a:gd name="T84" fmla="*/ 0 w 222"/>
                <a:gd name="T85" fmla="*/ 120 h 132"/>
                <a:gd name="T86" fmla="*/ 0 w 222"/>
                <a:gd name="T87" fmla="*/ 120 h 132"/>
                <a:gd name="T88" fmla="*/ 0 w 222"/>
                <a:gd name="T89" fmla="*/ 126 h 132"/>
                <a:gd name="T90" fmla="*/ 6 w 222"/>
                <a:gd name="T91" fmla="*/ 126 h 132"/>
                <a:gd name="T92" fmla="*/ 6 w 222"/>
                <a:gd name="T93" fmla="*/ 126 h 132"/>
                <a:gd name="T94" fmla="*/ 6 w 222"/>
                <a:gd name="T95" fmla="*/ 132 h 132"/>
                <a:gd name="T96" fmla="*/ 12 w 222"/>
                <a:gd name="T97" fmla="*/ 132 h 132"/>
                <a:gd name="T98" fmla="*/ 12 w 222"/>
                <a:gd name="T99" fmla="*/ 132 h 132"/>
                <a:gd name="T100" fmla="*/ 18 w 222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2"/>
                <a:gd name="T154" fmla="*/ 0 h 132"/>
                <a:gd name="T155" fmla="*/ 222 w 222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2" h="132">
                  <a:moveTo>
                    <a:pt x="18" y="132"/>
                  </a:moveTo>
                  <a:lnTo>
                    <a:pt x="210" y="132"/>
                  </a:lnTo>
                  <a:lnTo>
                    <a:pt x="204" y="132"/>
                  </a:lnTo>
                  <a:lnTo>
                    <a:pt x="210" y="132"/>
                  </a:lnTo>
                  <a:lnTo>
                    <a:pt x="216" y="132"/>
                  </a:lnTo>
                  <a:lnTo>
                    <a:pt x="216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2" y="114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22" y="6"/>
                  </a:lnTo>
                  <a:lnTo>
                    <a:pt x="216" y="6"/>
                  </a:lnTo>
                  <a:lnTo>
                    <a:pt x="21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56" name="Freeform 149"/>
            <p:cNvSpPr>
              <a:spLocks/>
            </p:cNvSpPr>
            <p:nvPr/>
          </p:nvSpPr>
          <p:spPr bwMode="auto">
            <a:xfrm>
              <a:off x="3864" y="1272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10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26 h 22"/>
                <a:gd name="T14" fmla="*/ 222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12 h 22"/>
                <a:gd name="T40" fmla="*/ 222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0 h 22"/>
                <a:gd name="T48" fmla="*/ 210 w 37"/>
                <a:gd name="T49" fmla="*/ 0 h 22"/>
                <a:gd name="T50" fmla="*/ 210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6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6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5" y="22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57" name="Rectangle 150"/>
            <p:cNvSpPr>
              <a:spLocks noChangeArrowheads="1"/>
            </p:cNvSpPr>
            <p:nvPr/>
          </p:nvSpPr>
          <p:spPr bwMode="auto">
            <a:xfrm>
              <a:off x="3864" y="1296"/>
              <a:ext cx="18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53,7</a:t>
              </a:r>
              <a:endParaRPr lang="hu-HU" altLang="hu-HU" sz="2000" b="1"/>
            </a:p>
          </p:txBody>
        </p:sp>
        <p:sp>
          <p:nvSpPr>
            <p:cNvPr id="17558" name="Rectangle 151"/>
            <p:cNvSpPr>
              <a:spLocks noChangeArrowheads="1"/>
            </p:cNvSpPr>
            <p:nvPr/>
          </p:nvSpPr>
          <p:spPr bwMode="auto">
            <a:xfrm>
              <a:off x="570" y="414"/>
              <a:ext cx="3570" cy="3384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7559" name="Rectangle 152"/>
            <p:cNvSpPr>
              <a:spLocks noChangeArrowheads="1"/>
            </p:cNvSpPr>
            <p:nvPr/>
          </p:nvSpPr>
          <p:spPr bwMode="auto">
            <a:xfrm>
              <a:off x="420" y="3612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30</a:t>
              </a:r>
              <a:endParaRPr lang="hu-HU" altLang="hu-HU" sz="1400"/>
            </a:p>
          </p:txBody>
        </p:sp>
        <p:sp>
          <p:nvSpPr>
            <p:cNvPr id="17560" name="Rectangle 153"/>
            <p:cNvSpPr>
              <a:spLocks noChangeArrowheads="1"/>
            </p:cNvSpPr>
            <p:nvPr/>
          </p:nvSpPr>
          <p:spPr bwMode="auto">
            <a:xfrm>
              <a:off x="374" y="2586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40</a:t>
              </a:r>
              <a:endParaRPr lang="hu-HU" altLang="hu-HU" sz="1400"/>
            </a:p>
          </p:txBody>
        </p:sp>
        <p:sp>
          <p:nvSpPr>
            <p:cNvPr id="17561" name="Rectangle 154"/>
            <p:cNvSpPr>
              <a:spLocks noChangeArrowheads="1"/>
            </p:cNvSpPr>
            <p:nvPr/>
          </p:nvSpPr>
          <p:spPr bwMode="auto">
            <a:xfrm>
              <a:off x="420" y="1560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50</a:t>
              </a:r>
              <a:endParaRPr lang="hu-HU" altLang="hu-HU" sz="1400"/>
            </a:p>
          </p:txBody>
        </p:sp>
        <p:sp>
          <p:nvSpPr>
            <p:cNvPr id="17562" name="Rectangle 155"/>
            <p:cNvSpPr>
              <a:spLocks noChangeArrowheads="1"/>
            </p:cNvSpPr>
            <p:nvPr/>
          </p:nvSpPr>
          <p:spPr bwMode="auto">
            <a:xfrm>
              <a:off x="374" y="534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60</a:t>
              </a:r>
              <a:endParaRPr lang="hu-HU" altLang="hu-HU" sz="1400"/>
            </a:p>
          </p:txBody>
        </p:sp>
        <p:sp>
          <p:nvSpPr>
            <p:cNvPr id="17563" name="Line 156"/>
            <p:cNvSpPr>
              <a:spLocks noChangeShapeType="1"/>
            </p:cNvSpPr>
            <p:nvPr/>
          </p:nvSpPr>
          <p:spPr bwMode="auto">
            <a:xfrm>
              <a:off x="546" y="36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64" name="Line 157"/>
            <p:cNvSpPr>
              <a:spLocks noChangeShapeType="1"/>
            </p:cNvSpPr>
            <p:nvPr/>
          </p:nvSpPr>
          <p:spPr bwMode="auto">
            <a:xfrm>
              <a:off x="546" y="261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65" name="Line 158"/>
            <p:cNvSpPr>
              <a:spLocks noChangeShapeType="1"/>
            </p:cNvSpPr>
            <p:nvPr/>
          </p:nvSpPr>
          <p:spPr bwMode="auto">
            <a:xfrm>
              <a:off x="546" y="159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66" name="Line 159"/>
            <p:cNvSpPr>
              <a:spLocks noChangeShapeType="1"/>
            </p:cNvSpPr>
            <p:nvPr/>
          </p:nvSpPr>
          <p:spPr bwMode="auto">
            <a:xfrm>
              <a:off x="546" y="56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67" name="Line 160"/>
            <p:cNvSpPr>
              <a:spLocks noChangeShapeType="1"/>
            </p:cNvSpPr>
            <p:nvPr/>
          </p:nvSpPr>
          <p:spPr bwMode="auto">
            <a:xfrm flipV="1">
              <a:off x="1482" y="37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68" name="Line 161"/>
            <p:cNvSpPr>
              <a:spLocks noChangeShapeType="1"/>
            </p:cNvSpPr>
            <p:nvPr/>
          </p:nvSpPr>
          <p:spPr bwMode="auto">
            <a:xfrm flipV="1">
              <a:off x="2478" y="37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69" name="Line 162"/>
            <p:cNvSpPr>
              <a:spLocks noChangeShapeType="1"/>
            </p:cNvSpPr>
            <p:nvPr/>
          </p:nvSpPr>
          <p:spPr bwMode="auto">
            <a:xfrm flipV="1">
              <a:off x="3474" y="3798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70" name="Rectangle 163"/>
            <p:cNvSpPr>
              <a:spLocks noChangeArrowheads="1"/>
            </p:cNvSpPr>
            <p:nvPr/>
          </p:nvSpPr>
          <p:spPr bwMode="auto">
            <a:xfrm>
              <a:off x="1386" y="3834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2012</a:t>
              </a:r>
              <a:endParaRPr lang="hu-HU" altLang="hu-HU" sz="1400"/>
            </a:p>
          </p:txBody>
        </p:sp>
        <p:sp>
          <p:nvSpPr>
            <p:cNvPr id="17571" name="Rectangle 164"/>
            <p:cNvSpPr>
              <a:spLocks noChangeArrowheads="1"/>
            </p:cNvSpPr>
            <p:nvPr/>
          </p:nvSpPr>
          <p:spPr bwMode="auto">
            <a:xfrm>
              <a:off x="2336" y="3834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2016</a:t>
              </a:r>
              <a:endParaRPr lang="hu-HU" altLang="hu-HU" sz="1400"/>
            </a:p>
          </p:txBody>
        </p:sp>
        <p:sp>
          <p:nvSpPr>
            <p:cNvPr id="17572" name="Rectangle 165"/>
            <p:cNvSpPr>
              <a:spLocks noChangeArrowheads="1"/>
            </p:cNvSpPr>
            <p:nvPr/>
          </p:nvSpPr>
          <p:spPr bwMode="auto">
            <a:xfrm>
              <a:off x="3332" y="3834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2020</a:t>
              </a:r>
              <a:endParaRPr lang="hu-HU" altLang="hu-HU" sz="1400"/>
            </a:p>
          </p:txBody>
        </p:sp>
        <p:sp>
          <p:nvSpPr>
            <p:cNvPr id="17573" name="Rectangle 166"/>
            <p:cNvSpPr>
              <a:spLocks noChangeArrowheads="1"/>
            </p:cNvSpPr>
            <p:nvPr/>
          </p:nvSpPr>
          <p:spPr bwMode="auto">
            <a:xfrm rot="-5400000">
              <a:off x="-1707" y="1769"/>
              <a:ext cx="3815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Átlagos vágásérettségi kor (területtel súlyozottan)</a:t>
              </a:r>
              <a:endParaRPr lang="hu-HU" altLang="hu-HU"/>
            </a:p>
          </p:txBody>
        </p:sp>
        <p:sp>
          <p:nvSpPr>
            <p:cNvPr id="17574" name="Rectangle 168"/>
            <p:cNvSpPr>
              <a:spLocks noChangeArrowheads="1"/>
            </p:cNvSpPr>
            <p:nvPr/>
          </p:nvSpPr>
          <p:spPr bwMode="auto">
            <a:xfrm>
              <a:off x="4241" y="1167"/>
              <a:ext cx="136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7575" name="Line 169"/>
            <p:cNvSpPr>
              <a:spLocks noChangeShapeType="1"/>
            </p:cNvSpPr>
            <p:nvPr/>
          </p:nvSpPr>
          <p:spPr bwMode="auto">
            <a:xfrm>
              <a:off x="4241" y="1273"/>
              <a:ext cx="136" cy="0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76" name="Rectangle 170"/>
            <p:cNvSpPr>
              <a:spLocks noChangeArrowheads="1"/>
            </p:cNvSpPr>
            <p:nvPr/>
          </p:nvSpPr>
          <p:spPr bwMode="auto">
            <a:xfrm>
              <a:off x="4241" y="1008"/>
              <a:ext cx="138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7577" name="Line 171"/>
            <p:cNvSpPr>
              <a:spLocks noChangeShapeType="1"/>
            </p:cNvSpPr>
            <p:nvPr/>
          </p:nvSpPr>
          <p:spPr bwMode="auto">
            <a:xfrm>
              <a:off x="4241" y="1114"/>
              <a:ext cx="136" cy="0"/>
            </a:xfrm>
            <a:prstGeom prst="line">
              <a:avLst/>
            </a:prstGeom>
            <a:noFill/>
            <a:ln w="47625">
              <a:solidFill>
                <a:srgbClr val="00A08A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78" name="Rectangle 172"/>
            <p:cNvSpPr>
              <a:spLocks noChangeArrowheads="1"/>
            </p:cNvSpPr>
            <p:nvPr/>
          </p:nvSpPr>
          <p:spPr bwMode="auto">
            <a:xfrm>
              <a:off x="4286" y="2544"/>
              <a:ext cx="136" cy="15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7579" name="Line 173"/>
            <p:cNvSpPr>
              <a:spLocks noChangeShapeType="1"/>
            </p:cNvSpPr>
            <p:nvPr/>
          </p:nvSpPr>
          <p:spPr bwMode="auto">
            <a:xfrm flipV="1">
              <a:off x="4286" y="2650"/>
              <a:ext cx="136" cy="0"/>
            </a:xfrm>
            <a:prstGeom prst="line">
              <a:avLst/>
            </a:prstGeom>
            <a:noFill/>
            <a:ln w="47625">
              <a:solidFill>
                <a:srgbClr val="F2AD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7580" name="Rectangle 174"/>
            <p:cNvSpPr>
              <a:spLocks noChangeArrowheads="1"/>
            </p:cNvSpPr>
            <p:nvPr/>
          </p:nvSpPr>
          <p:spPr bwMode="auto">
            <a:xfrm>
              <a:off x="4377" y="1167"/>
              <a:ext cx="1179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Natura 2000 terület</a:t>
              </a:r>
              <a:endParaRPr lang="hu-HU" altLang="hu-HU" sz="1400"/>
            </a:p>
          </p:txBody>
        </p:sp>
        <p:sp>
          <p:nvSpPr>
            <p:cNvPr id="17581" name="Rectangle 175"/>
            <p:cNvSpPr>
              <a:spLocks noChangeArrowheads="1"/>
            </p:cNvSpPr>
            <p:nvPr/>
          </p:nvSpPr>
          <p:spPr bwMode="auto">
            <a:xfrm>
              <a:off x="4377" y="1008"/>
              <a:ext cx="1270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Védett természeti terület</a:t>
              </a:r>
              <a:endParaRPr lang="hu-HU" altLang="hu-HU" sz="1400"/>
            </a:p>
          </p:txBody>
        </p:sp>
        <p:sp>
          <p:nvSpPr>
            <p:cNvPr id="17582" name="Rectangle 176"/>
            <p:cNvSpPr>
              <a:spLocks noChangeArrowheads="1"/>
            </p:cNvSpPr>
            <p:nvPr/>
          </p:nvSpPr>
          <p:spPr bwMode="auto">
            <a:xfrm>
              <a:off x="4422" y="2544"/>
              <a:ext cx="862" cy="1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Maradék terület</a:t>
              </a:r>
              <a:endParaRPr lang="hu-HU" altLang="hu-H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bg1"/>
                </a:solidFill>
              </a:rPr>
              <a:t>Vágásérettségi korcsoport</a:t>
            </a:r>
            <a:r>
              <a:rPr lang="hu-HU" sz="6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hu-HU" sz="6600" dirty="0" smtClean="0">
                <a:latin typeface="Arial" pitchFamily="34" charset="0"/>
                <a:cs typeface="Arial" pitchFamily="34" charset="0"/>
              </a:rPr>
            </a:br>
            <a:endParaRPr lang="hu-HU" dirty="0"/>
          </a:p>
        </p:txBody>
      </p:sp>
      <p:grpSp>
        <p:nvGrpSpPr>
          <p:cNvPr id="18435" name="Group 4"/>
          <p:cNvGrpSpPr>
            <a:grpSpLocks noChangeAspect="1"/>
          </p:cNvGrpSpPr>
          <p:nvPr/>
        </p:nvGrpSpPr>
        <p:grpSpPr bwMode="auto">
          <a:xfrm>
            <a:off x="165100" y="1268413"/>
            <a:ext cx="8531225" cy="5143500"/>
            <a:chOff x="105" y="164"/>
            <a:chExt cx="5374" cy="432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6" y="164"/>
              <a:ext cx="5172" cy="398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295" y="164"/>
              <a:ext cx="5184" cy="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295" y="164"/>
              <a:ext cx="5184" cy="3990"/>
            </a:xfrm>
            <a:prstGeom prst="rect">
              <a:avLst/>
            </a:prstGeom>
            <a:noFill/>
            <a:ln w="9525" cap="rnd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571" y="206"/>
              <a:ext cx="4338" cy="3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571" y="3170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571" y="2072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2" name="Line 10"/>
            <p:cNvSpPr>
              <a:spLocks noChangeShapeType="1"/>
            </p:cNvSpPr>
            <p:nvPr/>
          </p:nvSpPr>
          <p:spPr bwMode="auto">
            <a:xfrm>
              <a:off x="571" y="968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>
              <a:off x="571" y="3722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4" name="Line 12"/>
            <p:cNvSpPr>
              <a:spLocks noChangeShapeType="1"/>
            </p:cNvSpPr>
            <p:nvPr/>
          </p:nvSpPr>
          <p:spPr bwMode="auto">
            <a:xfrm>
              <a:off x="571" y="2618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5" name="Line 13"/>
            <p:cNvSpPr>
              <a:spLocks noChangeShapeType="1"/>
            </p:cNvSpPr>
            <p:nvPr/>
          </p:nvSpPr>
          <p:spPr bwMode="auto">
            <a:xfrm>
              <a:off x="571" y="1520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6" name="Line 14"/>
            <p:cNvSpPr>
              <a:spLocks noChangeShapeType="1"/>
            </p:cNvSpPr>
            <p:nvPr/>
          </p:nvSpPr>
          <p:spPr bwMode="auto">
            <a:xfrm>
              <a:off x="571" y="416"/>
              <a:ext cx="433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 flipV="1">
              <a:off x="991" y="206"/>
              <a:ext cx="1" cy="3684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8" name="Line 16"/>
            <p:cNvSpPr>
              <a:spLocks noChangeShapeType="1"/>
            </p:cNvSpPr>
            <p:nvPr/>
          </p:nvSpPr>
          <p:spPr bwMode="auto">
            <a:xfrm flipV="1">
              <a:off x="1693" y="206"/>
              <a:ext cx="1" cy="3684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49" name="Line 17"/>
            <p:cNvSpPr>
              <a:spLocks noChangeShapeType="1"/>
            </p:cNvSpPr>
            <p:nvPr/>
          </p:nvSpPr>
          <p:spPr bwMode="auto">
            <a:xfrm flipV="1">
              <a:off x="2389" y="206"/>
              <a:ext cx="1" cy="3684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0" name="Line 18"/>
            <p:cNvSpPr>
              <a:spLocks noChangeShapeType="1"/>
            </p:cNvSpPr>
            <p:nvPr/>
          </p:nvSpPr>
          <p:spPr bwMode="auto">
            <a:xfrm flipV="1">
              <a:off x="3091" y="206"/>
              <a:ext cx="1" cy="3684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1" name="Line 19"/>
            <p:cNvSpPr>
              <a:spLocks noChangeShapeType="1"/>
            </p:cNvSpPr>
            <p:nvPr/>
          </p:nvSpPr>
          <p:spPr bwMode="auto">
            <a:xfrm flipV="1">
              <a:off x="3787" y="206"/>
              <a:ext cx="1" cy="3684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 flipV="1">
              <a:off x="4489" y="206"/>
              <a:ext cx="1" cy="3684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53" name="Rectangle 21"/>
            <p:cNvSpPr>
              <a:spLocks noChangeArrowheads="1"/>
            </p:cNvSpPr>
            <p:nvPr/>
          </p:nvSpPr>
          <p:spPr bwMode="auto">
            <a:xfrm>
              <a:off x="679" y="656"/>
              <a:ext cx="312" cy="306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54" name="Rectangle 22"/>
            <p:cNvSpPr>
              <a:spLocks noChangeArrowheads="1"/>
            </p:cNvSpPr>
            <p:nvPr/>
          </p:nvSpPr>
          <p:spPr bwMode="auto">
            <a:xfrm>
              <a:off x="1375" y="1580"/>
              <a:ext cx="318" cy="214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55" name="Rectangle 23"/>
            <p:cNvSpPr>
              <a:spLocks noChangeArrowheads="1"/>
            </p:cNvSpPr>
            <p:nvPr/>
          </p:nvSpPr>
          <p:spPr bwMode="auto">
            <a:xfrm>
              <a:off x="2077" y="476"/>
              <a:ext cx="312" cy="324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56" name="Rectangle 24"/>
            <p:cNvSpPr>
              <a:spLocks noChangeArrowheads="1"/>
            </p:cNvSpPr>
            <p:nvPr/>
          </p:nvSpPr>
          <p:spPr bwMode="auto">
            <a:xfrm>
              <a:off x="2773" y="3098"/>
              <a:ext cx="318" cy="62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57" name="Rectangle 25"/>
            <p:cNvSpPr>
              <a:spLocks noChangeArrowheads="1"/>
            </p:cNvSpPr>
            <p:nvPr/>
          </p:nvSpPr>
          <p:spPr bwMode="auto">
            <a:xfrm>
              <a:off x="3475" y="2660"/>
              <a:ext cx="312" cy="106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58" name="Rectangle 26"/>
            <p:cNvSpPr>
              <a:spLocks noChangeArrowheads="1"/>
            </p:cNvSpPr>
            <p:nvPr/>
          </p:nvSpPr>
          <p:spPr bwMode="auto">
            <a:xfrm>
              <a:off x="4171" y="2846"/>
              <a:ext cx="318" cy="87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59" name="Rectangle 27"/>
            <p:cNvSpPr>
              <a:spLocks noChangeArrowheads="1"/>
            </p:cNvSpPr>
            <p:nvPr/>
          </p:nvSpPr>
          <p:spPr bwMode="auto">
            <a:xfrm>
              <a:off x="991" y="2552"/>
              <a:ext cx="312" cy="117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0" name="Rectangle 28"/>
            <p:cNvSpPr>
              <a:spLocks noChangeArrowheads="1"/>
            </p:cNvSpPr>
            <p:nvPr/>
          </p:nvSpPr>
          <p:spPr bwMode="auto">
            <a:xfrm>
              <a:off x="1693" y="374"/>
              <a:ext cx="312" cy="334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1" name="Rectangle 29"/>
            <p:cNvSpPr>
              <a:spLocks noChangeArrowheads="1"/>
            </p:cNvSpPr>
            <p:nvPr/>
          </p:nvSpPr>
          <p:spPr bwMode="auto">
            <a:xfrm>
              <a:off x="2389" y="1088"/>
              <a:ext cx="318" cy="263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3091" y="2756"/>
              <a:ext cx="312" cy="96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3" name="Rectangle 31"/>
            <p:cNvSpPr>
              <a:spLocks noChangeArrowheads="1"/>
            </p:cNvSpPr>
            <p:nvPr/>
          </p:nvSpPr>
          <p:spPr bwMode="auto">
            <a:xfrm>
              <a:off x="3787" y="2696"/>
              <a:ext cx="318" cy="102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4" name="Rectangle 32"/>
            <p:cNvSpPr>
              <a:spLocks noChangeArrowheads="1"/>
            </p:cNvSpPr>
            <p:nvPr/>
          </p:nvSpPr>
          <p:spPr bwMode="auto">
            <a:xfrm>
              <a:off x="4489" y="1850"/>
              <a:ext cx="312" cy="187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5" name="Rectangle 33"/>
            <p:cNvSpPr>
              <a:spLocks noChangeArrowheads="1"/>
            </p:cNvSpPr>
            <p:nvPr/>
          </p:nvSpPr>
          <p:spPr bwMode="auto">
            <a:xfrm>
              <a:off x="571" y="206"/>
              <a:ext cx="4338" cy="3684"/>
            </a:xfrm>
            <a:prstGeom prst="rect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66" name="Rectangle 34"/>
            <p:cNvSpPr>
              <a:spLocks noChangeArrowheads="1"/>
            </p:cNvSpPr>
            <p:nvPr/>
          </p:nvSpPr>
          <p:spPr bwMode="auto">
            <a:xfrm>
              <a:off x="457" y="3692"/>
              <a:ext cx="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0</a:t>
              </a:r>
              <a:endParaRPr lang="hu-HU" altLang="hu-HU" sz="1400"/>
            </a:p>
          </p:txBody>
        </p:sp>
        <p:sp>
          <p:nvSpPr>
            <p:cNvPr id="18467" name="Rectangle 35"/>
            <p:cNvSpPr>
              <a:spLocks noChangeArrowheads="1"/>
            </p:cNvSpPr>
            <p:nvPr/>
          </p:nvSpPr>
          <p:spPr bwMode="auto">
            <a:xfrm>
              <a:off x="421" y="2588"/>
              <a:ext cx="14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10</a:t>
              </a:r>
              <a:endParaRPr lang="hu-HU" altLang="hu-HU" sz="1400"/>
            </a:p>
          </p:txBody>
        </p:sp>
        <p:sp>
          <p:nvSpPr>
            <p:cNvPr id="18468" name="Rectangle 36"/>
            <p:cNvSpPr>
              <a:spLocks noChangeArrowheads="1"/>
            </p:cNvSpPr>
            <p:nvPr/>
          </p:nvSpPr>
          <p:spPr bwMode="auto">
            <a:xfrm>
              <a:off x="421" y="1490"/>
              <a:ext cx="147" cy="1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</a:t>
              </a:r>
              <a:endParaRPr lang="hu-HU" altLang="hu-HU" sz="1400"/>
            </a:p>
          </p:txBody>
        </p:sp>
        <p:sp>
          <p:nvSpPr>
            <p:cNvPr id="18469" name="Rectangle 37"/>
            <p:cNvSpPr>
              <a:spLocks noChangeArrowheads="1"/>
            </p:cNvSpPr>
            <p:nvPr/>
          </p:nvSpPr>
          <p:spPr bwMode="auto">
            <a:xfrm>
              <a:off x="421" y="386"/>
              <a:ext cx="147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30</a:t>
              </a:r>
              <a:endParaRPr lang="hu-HU" altLang="hu-HU" sz="1400"/>
            </a:p>
          </p:txBody>
        </p:sp>
        <p:sp>
          <p:nvSpPr>
            <p:cNvPr id="18470" name="Line 38"/>
            <p:cNvSpPr>
              <a:spLocks noChangeShapeType="1"/>
            </p:cNvSpPr>
            <p:nvPr/>
          </p:nvSpPr>
          <p:spPr bwMode="auto">
            <a:xfrm>
              <a:off x="547" y="3722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1" name="Line 39"/>
            <p:cNvSpPr>
              <a:spLocks noChangeShapeType="1"/>
            </p:cNvSpPr>
            <p:nvPr/>
          </p:nvSpPr>
          <p:spPr bwMode="auto">
            <a:xfrm>
              <a:off x="547" y="2618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2" name="Line 40"/>
            <p:cNvSpPr>
              <a:spLocks noChangeShapeType="1"/>
            </p:cNvSpPr>
            <p:nvPr/>
          </p:nvSpPr>
          <p:spPr bwMode="auto">
            <a:xfrm>
              <a:off x="547" y="1520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3" name="Line 41"/>
            <p:cNvSpPr>
              <a:spLocks noChangeShapeType="1"/>
            </p:cNvSpPr>
            <p:nvPr/>
          </p:nvSpPr>
          <p:spPr bwMode="auto">
            <a:xfrm>
              <a:off x="547" y="416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4" name="Line 42"/>
            <p:cNvSpPr>
              <a:spLocks noChangeShapeType="1"/>
            </p:cNvSpPr>
            <p:nvPr/>
          </p:nvSpPr>
          <p:spPr bwMode="auto">
            <a:xfrm flipV="1">
              <a:off x="991" y="3890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5" name="Line 43"/>
            <p:cNvSpPr>
              <a:spLocks noChangeShapeType="1"/>
            </p:cNvSpPr>
            <p:nvPr/>
          </p:nvSpPr>
          <p:spPr bwMode="auto">
            <a:xfrm flipV="1">
              <a:off x="1693" y="3890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6" name="Line 44"/>
            <p:cNvSpPr>
              <a:spLocks noChangeShapeType="1"/>
            </p:cNvSpPr>
            <p:nvPr/>
          </p:nvSpPr>
          <p:spPr bwMode="auto">
            <a:xfrm flipV="1">
              <a:off x="2389" y="3890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7" name="Line 45"/>
            <p:cNvSpPr>
              <a:spLocks noChangeShapeType="1"/>
            </p:cNvSpPr>
            <p:nvPr/>
          </p:nvSpPr>
          <p:spPr bwMode="auto">
            <a:xfrm flipV="1">
              <a:off x="3091" y="3890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8" name="Line 46"/>
            <p:cNvSpPr>
              <a:spLocks noChangeShapeType="1"/>
            </p:cNvSpPr>
            <p:nvPr/>
          </p:nvSpPr>
          <p:spPr bwMode="auto">
            <a:xfrm flipV="1">
              <a:off x="3787" y="3890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79" name="Line 47"/>
            <p:cNvSpPr>
              <a:spLocks noChangeShapeType="1"/>
            </p:cNvSpPr>
            <p:nvPr/>
          </p:nvSpPr>
          <p:spPr bwMode="auto">
            <a:xfrm flipV="1">
              <a:off x="4489" y="3890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8480" name="Rectangle 48"/>
            <p:cNvSpPr>
              <a:spLocks noChangeArrowheads="1"/>
            </p:cNvSpPr>
            <p:nvPr/>
          </p:nvSpPr>
          <p:spPr bwMode="auto">
            <a:xfrm>
              <a:off x="925" y="3932"/>
              <a:ext cx="1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-30</a:t>
              </a:r>
              <a:endParaRPr lang="hu-HU" altLang="hu-HU" sz="1400"/>
            </a:p>
          </p:txBody>
        </p:sp>
        <p:sp>
          <p:nvSpPr>
            <p:cNvPr id="18481" name="Rectangle 49"/>
            <p:cNvSpPr>
              <a:spLocks noChangeArrowheads="1"/>
            </p:cNvSpPr>
            <p:nvPr/>
          </p:nvSpPr>
          <p:spPr bwMode="auto">
            <a:xfrm>
              <a:off x="1585" y="3932"/>
              <a:ext cx="28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31-35</a:t>
              </a:r>
              <a:endParaRPr lang="hu-HU" altLang="hu-HU" sz="1400"/>
            </a:p>
          </p:txBody>
        </p:sp>
        <p:sp>
          <p:nvSpPr>
            <p:cNvPr id="18482" name="Rectangle 50"/>
            <p:cNvSpPr>
              <a:spLocks noChangeArrowheads="1"/>
            </p:cNvSpPr>
            <p:nvPr/>
          </p:nvSpPr>
          <p:spPr bwMode="auto">
            <a:xfrm>
              <a:off x="2281" y="3932"/>
              <a:ext cx="28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36-40</a:t>
              </a:r>
              <a:endParaRPr lang="hu-HU" altLang="hu-HU" sz="1400"/>
            </a:p>
          </p:txBody>
        </p:sp>
        <p:sp>
          <p:nvSpPr>
            <p:cNvPr id="18483" name="Rectangle 51"/>
            <p:cNvSpPr>
              <a:spLocks noChangeArrowheads="1"/>
            </p:cNvSpPr>
            <p:nvPr/>
          </p:nvSpPr>
          <p:spPr bwMode="auto">
            <a:xfrm>
              <a:off x="2983" y="3932"/>
              <a:ext cx="28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41-45</a:t>
              </a:r>
              <a:endParaRPr lang="hu-HU" altLang="hu-HU" sz="1400"/>
            </a:p>
          </p:txBody>
        </p:sp>
        <p:sp>
          <p:nvSpPr>
            <p:cNvPr id="18484" name="Rectangle 52"/>
            <p:cNvSpPr>
              <a:spLocks noChangeArrowheads="1"/>
            </p:cNvSpPr>
            <p:nvPr/>
          </p:nvSpPr>
          <p:spPr bwMode="auto">
            <a:xfrm>
              <a:off x="3679" y="3932"/>
              <a:ext cx="288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46-50</a:t>
              </a:r>
              <a:endParaRPr lang="hu-HU" altLang="hu-HU" sz="1400"/>
            </a:p>
          </p:txBody>
        </p:sp>
        <p:sp>
          <p:nvSpPr>
            <p:cNvPr id="18485" name="Rectangle 53"/>
            <p:cNvSpPr>
              <a:spLocks noChangeArrowheads="1"/>
            </p:cNvSpPr>
            <p:nvPr/>
          </p:nvSpPr>
          <p:spPr bwMode="auto">
            <a:xfrm>
              <a:off x="4423" y="3932"/>
              <a:ext cx="1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51-</a:t>
              </a:r>
              <a:endParaRPr lang="hu-HU" altLang="hu-HU" sz="1400"/>
            </a:p>
          </p:txBody>
        </p:sp>
        <p:sp>
          <p:nvSpPr>
            <p:cNvPr id="18486" name="Rectangle 54"/>
            <p:cNvSpPr>
              <a:spLocks noChangeArrowheads="1"/>
            </p:cNvSpPr>
            <p:nvPr/>
          </p:nvSpPr>
          <p:spPr bwMode="auto">
            <a:xfrm>
              <a:off x="2201" y="4277"/>
              <a:ext cx="1502" cy="2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600">
                  <a:solidFill>
                    <a:srgbClr val="000000"/>
                  </a:solidFill>
                </a:rPr>
                <a:t>Vágásérettségi korcsoport</a:t>
              </a:r>
              <a:endParaRPr lang="hu-HU" altLang="hu-HU" sz="2800"/>
            </a:p>
          </p:txBody>
        </p:sp>
        <p:sp>
          <p:nvSpPr>
            <p:cNvPr id="18487" name="Rectangle 55"/>
            <p:cNvSpPr>
              <a:spLocks noChangeArrowheads="1"/>
            </p:cNvSpPr>
            <p:nvPr/>
          </p:nvSpPr>
          <p:spPr bwMode="auto">
            <a:xfrm rot="-5400000">
              <a:off x="-322" y="1800"/>
              <a:ext cx="1028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Arány (%)</a:t>
              </a:r>
              <a:endParaRPr lang="hu-HU" altLang="hu-HU"/>
            </a:p>
          </p:txBody>
        </p:sp>
        <p:sp>
          <p:nvSpPr>
            <p:cNvPr id="18488" name="Rectangle 58"/>
            <p:cNvSpPr>
              <a:spLocks noChangeArrowheads="1"/>
            </p:cNvSpPr>
            <p:nvPr/>
          </p:nvSpPr>
          <p:spPr bwMode="auto">
            <a:xfrm>
              <a:off x="4968" y="1676"/>
              <a:ext cx="154" cy="20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89" name="Rectangle 60"/>
            <p:cNvSpPr>
              <a:spLocks noChangeArrowheads="1"/>
            </p:cNvSpPr>
            <p:nvPr/>
          </p:nvSpPr>
          <p:spPr bwMode="auto">
            <a:xfrm>
              <a:off x="4968" y="2281"/>
              <a:ext cx="154" cy="20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8490" name="Rectangle 61"/>
            <p:cNvSpPr>
              <a:spLocks noChangeArrowheads="1"/>
            </p:cNvSpPr>
            <p:nvPr/>
          </p:nvSpPr>
          <p:spPr bwMode="auto">
            <a:xfrm>
              <a:off x="5149" y="1676"/>
              <a:ext cx="272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2005</a:t>
              </a:r>
              <a:endParaRPr lang="hu-HU" altLang="hu-HU" sz="1400"/>
            </a:p>
          </p:txBody>
        </p:sp>
        <p:sp>
          <p:nvSpPr>
            <p:cNvPr id="18491" name="Rectangle 62"/>
            <p:cNvSpPr>
              <a:spLocks noChangeArrowheads="1"/>
            </p:cNvSpPr>
            <p:nvPr/>
          </p:nvSpPr>
          <p:spPr bwMode="auto">
            <a:xfrm>
              <a:off x="5149" y="2281"/>
              <a:ext cx="291" cy="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2022</a:t>
              </a:r>
              <a:endParaRPr lang="hu-HU" altLang="hu-HU" sz="1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00"/>
            </a:gs>
            <a:gs pos="67000">
              <a:srgbClr val="008000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/>
          <a:lstStyle/>
          <a:p>
            <a:pPr eaLnBrk="1" hangingPunct="1"/>
            <a:r>
              <a:rPr lang="hu-HU" altLang="hu-HU" sz="3200" b="1" smtClean="0">
                <a:solidFill>
                  <a:schemeClr val="bg1"/>
                </a:solidFill>
              </a:rPr>
              <a:t>FANE üzemmódú szürkenyaras részletek területe</a:t>
            </a:r>
          </a:p>
        </p:txBody>
      </p:sp>
      <p:grpSp>
        <p:nvGrpSpPr>
          <p:cNvPr id="19459" name="Group 41"/>
          <p:cNvGrpSpPr>
            <a:grpSpLocks noChangeAspect="1"/>
          </p:cNvGrpSpPr>
          <p:nvPr/>
        </p:nvGrpSpPr>
        <p:grpSpPr bwMode="auto">
          <a:xfrm>
            <a:off x="309563" y="1412875"/>
            <a:ext cx="8378825" cy="5256213"/>
            <a:chOff x="195" y="164"/>
            <a:chExt cx="5278" cy="4042"/>
          </a:xfrm>
        </p:grpSpPr>
        <p:sp>
          <p:nvSpPr>
            <p:cNvPr id="19460" name="AutoShape 40"/>
            <p:cNvSpPr>
              <a:spLocks noChangeAspect="1" noChangeArrowheads="1" noTextEdit="1"/>
            </p:cNvSpPr>
            <p:nvPr/>
          </p:nvSpPr>
          <p:spPr bwMode="auto">
            <a:xfrm>
              <a:off x="295" y="164"/>
              <a:ext cx="5172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1" name="Rectangle 42"/>
            <p:cNvSpPr>
              <a:spLocks noChangeArrowheads="1"/>
            </p:cNvSpPr>
            <p:nvPr/>
          </p:nvSpPr>
          <p:spPr bwMode="auto">
            <a:xfrm>
              <a:off x="295" y="164"/>
              <a:ext cx="5178" cy="3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9462" name="Rectangle 44"/>
            <p:cNvSpPr>
              <a:spLocks noChangeArrowheads="1"/>
            </p:cNvSpPr>
            <p:nvPr/>
          </p:nvSpPr>
          <p:spPr bwMode="auto">
            <a:xfrm>
              <a:off x="529" y="206"/>
              <a:ext cx="4902" cy="3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9463" name="Line 45"/>
            <p:cNvSpPr>
              <a:spLocks noChangeShapeType="1"/>
            </p:cNvSpPr>
            <p:nvPr/>
          </p:nvSpPr>
          <p:spPr bwMode="auto">
            <a:xfrm>
              <a:off x="529" y="3380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4" name="Line 46"/>
            <p:cNvSpPr>
              <a:spLocks noChangeShapeType="1"/>
            </p:cNvSpPr>
            <p:nvPr/>
          </p:nvSpPr>
          <p:spPr bwMode="auto">
            <a:xfrm>
              <a:off x="529" y="2246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5" name="Line 47"/>
            <p:cNvSpPr>
              <a:spLocks noChangeShapeType="1"/>
            </p:cNvSpPr>
            <p:nvPr/>
          </p:nvSpPr>
          <p:spPr bwMode="auto">
            <a:xfrm>
              <a:off x="529" y="1112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6" name="Line 48"/>
            <p:cNvSpPr>
              <a:spLocks noChangeShapeType="1"/>
            </p:cNvSpPr>
            <p:nvPr/>
          </p:nvSpPr>
          <p:spPr bwMode="auto">
            <a:xfrm flipV="1">
              <a:off x="1093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7" name="Line 49"/>
            <p:cNvSpPr>
              <a:spLocks noChangeShapeType="1"/>
            </p:cNvSpPr>
            <p:nvPr/>
          </p:nvSpPr>
          <p:spPr bwMode="auto">
            <a:xfrm flipV="1">
              <a:off x="2467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8" name="Line 50"/>
            <p:cNvSpPr>
              <a:spLocks noChangeShapeType="1"/>
            </p:cNvSpPr>
            <p:nvPr/>
          </p:nvSpPr>
          <p:spPr bwMode="auto">
            <a:xfrm flipV="1">
              <a:off x="3835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69" name="Line 51"/>
            <p:cNvSpPr>
              <a:spLocks noChangeShapeType="1"/>
            </p:cNvSpPr>
            <p:nvPr/>
          </p:nvSpPr>
          <p:spPr bwMode="auto">
            <a:xfrm flipV="1">
              <a:off x="5209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0" name="Line 52"/>
            <p:cNvSpPr>
              <a:spLocks noChangeShapeType="1"/>
            </p:cNvSpPr>
            <p:nvPr/>
          </p:nvSpPr>
          <p:spPr bwMode="auto">
            <a:xfrm>
              <a:off x="529" y="3944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1" name="Line 53"/>
            <p:cNvSpPr>
              <a:spLocks noChangeShapeType="1"/>
            </p:cNvSpPr>
            <p:nvPr/>
          </p:nvSpPr>
          <p:spPr bwMode="auto">
            <a:xfrm>
              <a:off x="529" y="2810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2" name="Line 54"/>
            <p:cNvSpPr>
              <a:spLocks noChangeShapeType="1"/>
            </p:cNvSpPr>
            <p:nvPr/>
          </p:nvSpPr>
          <p:spPr bwMode="auto">
            <a:xfrm>
              <a:off x="529" y="1676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3" name="Line 55"/>
            <p:cNvSpPr>
              <a:spLocks noChangeShapeType="1"/>
            </p:cNvSpPr>
            <p:nvPr/>
          </p:nvSpPr>
          <p:spPr bwMode="auto">
            <a:xfrm>
              <a:off x="529" y="542"/>
              <a:ext cx="4902" cy="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4" name="Line 56"/>
            <p:cNvSpPr>
              <a:spLocks noChangeShapeType="1"/>
            </p:cNvSpPr>
            <p:nvPr/>
          </p:nvSpPr>
          <p:spPr bwMode="auto">
            <a:xfrm flipV="1">
              <a:off x="1783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5" name="Line 57"/>
            <p:cNvSpPr>
              <a:spLocks noChangeShapeType="1"/>
            </p:cNvSpPr>
            <p:nvPr/>
          </p:nvSpPr>
          <p:spPr bwMode="auto">
            <a:xfrm flipV="1">
              <a:off x="3151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6" name="Line 58"/>
            <p:cNvSpPr>
              <a:spLocks noChangeShapeType="1"/>
            </p:cNvSpPr>
            <p:nvPr/>
          </p:nvSpPr>
          <p:spPr bwMode="auto">
            <a:xfrm flipV="1">
              <a:off x="4525" y="206"/>
              <a:ext cx="1" cy="379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7" name="Freeform 59"/>
            <p:cNvSpPr>
              <a:spLocks/>
            </p:cNvSpPr>
            <p:nvPr/>
          </p:nvSpPr>
          <p:spPr bwMode="auto">
            <a:xfrm>
              <a:off x="751" y="380"/>
              <a:ext cx="4458" cy="3450"/>
            </a:xfrm>
            <a:custGeom>
              <a:avLst/>
              <a:gdLst>
                <a:gd name="T0" fmla="*/ 0 w 743"/>
                <a:gd name="T1" fmla="*/ 3264 h 575"/>
                <a:gd name="T2" fmla="*/ 342 w 743"/>
                <a:gd name="T3" fmla="*/ 3450 h 575"/>
                <a:gd name="T4" fmla="*/ 684 w 743"/>
                <a:gd name="T5" fmla="*/ 3222 h 575"/>
                <a:gd name="T6" fmla="*/ 1032 w 743"/>
                <a:gd name="T7" fmla="*/ 2190 h 575"/>
                <a:gd name="T8" fmla="*/ 1374 w 743"/>
                <a:gd name="T9" fmla="*/ 1896 h 575"/>
                <a:gd name="T10" fmla="*/ 1716 w 743"/>
                <a:gd name="T11" fmla="*/ 1920 h 575"/>
                <a:gd name="T12" fmla="*/ 2058 w 743"/>
                <a:gd name="T13" fmla="*/ 1902 h 575"/>
                <a:gd name="T14" fmla="*/ 2400 w 743"/>
                <a:gd name="T15" fmla="*/ 1338 h 575"/>
                <a:gd name="T16" fmla="*/ 2742 w 743"/>
                <a:gd name="T17" fmla="*/ 1152 h 575"/>
                <a:gd name="T18" fmla="*/ 3084 w 743"/>
                <a:gd name="T19" fmla="*/ 858 h 575"/>
                <a:gd name="T20" fmla="*/ 3432 w 743"/>
                <a:gd name="T21" fmla="*/ 666 h 575"/>
                <a:gd name="T22" fmla="*/ 3774 w 743"/>
                <a:gd name="T23" fmla="*/ 294 h 575"/>
                <a:gd name="T24" fmla="*/ 4116 w 743"/>
                <a:gd name="T25" fmla="*/ 0 h 575"/>
                <a:gd name="T26" fmla="*/ 4458 w 743"/>
                <a:gd name="T27" fmla="*/ 42 h 5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3"/>
                <a:gd name="T43" fmla="*/ 0 h 575"/>
                <a:gd name="T44" fmla="*/ 743 w 743"/>
                <a:gd name="T45" fmla="*/ 575 h 5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3" h="575">
                  <a:moveTo>
                    <a:pt x="0" y="544"/>
                  </a:moveTo>
                  <a:lnTo>
                    <a:pt x="57" y="575"/>
                  </a:lnTo>
                  <a:lnTo>
                    <a:pt x="114" y="537"/>
                  </a:lnTo>
                  <a:lnTo>
                    <a:pt x="172" y="365"/>
                  </a:lnTo>
                  <a:lnTo>
                    <a:pt x="229" y="316"/>
                  </a:lnTo>
                  <a:lnTo>
                    <a:pt x="286" y="320"/>
                  </a:lnTo>
                  <a:lnTo>
                    <a:pt x="343" y="317"/>
                  </a:lnTo>
                  <a:lnTo>
                    <a:pt x="400" y="223"/>
                  </a:lnTo>
                  <a:lnTo>
                    <a:pt x="457" y="192"/>
                  </a:lnTo>
                  <a:lnTo>
                    <a:pt x="514" y="143"/>
                  </a:lnTo>
                  <a:lnTo>
                    <a:pt x="572" y="111"/>
                  </a:lnTo>
                  <a:lnTo>
                    <a:pt x="629" y="49"/>
                  </a:lnTo>
                  <a:lnTo>
                    <a:pt x="686" y="0"/>
                  </a:lnTo>
                  <a:lnTo>
                    <a:pt x="743" y="7"/>
                  </a:lnTo>
                </a:path>
              </a:pathLst>
            </a:custGeom>
            <a:noFill/>
            <a:ln w="95250" cap="rnd" cmpd="sng">
              <a:solidFill>
                <a:schemeClr val="bg1"/>
              </a:solidFill>
              <a:prstDash val="solid"/>
              <a:round/>
              <a:headEnd type="oval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78" name="Rectangle 60"/>
            <p:cNvSpPr>
              <a:spLocks noChangeArrowheads="1"/>
            </p:cNvSpPr>
            <p:nvPr/>
          </p:nvSpPr>
          <p:spPr bwMode="auto">
            <a:xfrm>
              <a:off x="529" y="206"/>
              <a:ext cx="4902" cy="3798"/>
            </a:xfrm>
            <a:prstGeom prst="rect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19479" name="Rectangle 61"/>
            <p:cNvSpPr>
              <a:spLocks noChangeArrowheads="1"/>
            </p:cNvSpPr>
            <p:nvPr/>
          </p:nvSpPr>
          <p:spPr bwMode="auto">
            <a:xfrm>
              <a:off x="415" y="3874"/>
              <a:ext cx="106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6</a:t>
              </a:r>
              <a:endParaRPr lang="hu-HU" altLang="hu-HU" sz="1400"/>
            </a:p>
          </p:txBody>
        </p:sp>
        <p:sp>
          <p:nvSpPr>
            <p:cNvPr id="19480" name="Rectangle 62"/>
            <p:cNvSpPr>
              <a:spLocks noChangeArrowheads="1"/>
            </p:cNvSpPr>
            <p:nvPr/>
          </p:nvSpPr>
          <p:spPr bwMode="auto">
            <a:xfrm>
              <a:off x="415" y="2780"/>
              <a:ext cx="106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7</a:t>
              </a:r>
              <a:endParaRPr lang="hu-HU" altLang="hu-HU" sz="1400"/>
            </a:p>
          </p:txBody>
        </p:sp>
        <p:sp>
          <p:nvSpPr>
            <p:cNvPr id="19481" name="Rectangle 63"/>
            <p:cNvSpPr>
              <a:spLocks noChangeArrowheads="1"/>
            </p:cNvSpPr>
            <p:nvPr/>
          </p:nvSpPr>
          <p:spPr bwMode="auto">
            <a:xfrm>
              <a:off x="415" y="1646"/>
              <a:ext cx="106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8</a:t>
              </a:r>
              <a:endParaRPr lang="hu-HU" altLang="hu-HU" sz="1400"/>
            </a:p>
          </p:txBody>
        </p:sp>
        <p:sp>
          <p:nvSpPr>
            <p:cNvPr id="19482" name="Rectangle 64"/>
            <p:cNvSpPr>
              <a:spLocks noChangeArrowheads="1"/>
            </p:cNvSpPr>
            <p:nvPr/>
          </p:nvSpPr>
          <p:spPr bwMode="auto">
            <a:xfrm>
              <a:off x="415" y="512"/>
              <a:ext cx="106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9</a:t>
              </a:r>
              <a:endParaRPr lang="hu-HU" altLang="hu-HU" sz="1400"/>
            </a:p>
          </p:txBody>
        </p:sp>
        <p:sp>
          <p:nvSpPr>
            <p:cNvPr id="19483" name="Line 65"/>
            <p:cNvSpPr>
              <a:spLocks noChangeShapeType="1"/>
            </p:cNvSpPr>
            <p:nvPr/>
          </p:nvSpPr>
          <p:spPr bwMode="auto">
            <a:xfrm>
              <a:off x="505" y="3944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84" name="Line 66"/>
            <p:cNvSpPr>
              <a:spLocks noChangeShapeType="1"/>
            </p:cNvSpPr>
            <p:nvPr/>
          </p:nvSpPr>
          <p:spPr bwMode="auto">
            <a:xfrm>
              <a:off x="505" y="2810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85" name="Line 67"/>
            <p:cNvSpPr>
              <a:spLocks noChangeShapeType="1"/>
            </p:cNvSpPr>
            <p:nvPr/>
          </p:nvSpPr>
          <p:spPr bwMode="auto">
            <a:xfrm>
              <a:off x="505" y="1676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86" name="Line 68"/>
            <p:cNvSpPr>
              <a:spLocks noChangeShapeType="1"/>
            </p:cNvSpPr>
            <p:nvPr/>
          </p:nvSpPr>
          <p:spPr bwMode="auto">
            <a:xfrm>
              <a:off x="505" y="542"/>
              <a:ext cx="2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87" name="Line 69"/>
            <p:cNvSpPr>
              <a:spLocks noChangeShapeType="1"/>
            </p:cNvSpPr>
            <p:nvPr/>
          </p:nvSpPr>
          <p:spPr bwMode="auto">
            <a:xfrm flipV="1">
              <a:off x="1783" y="40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88" name="Line 70"/>
            <p:cNvSpPr>
              <a:spLocks noChangeShapeType="1"/>
            </p:cNvSpPr>
            <p:nvPr/>
          </p:nvSpPr>
          <p:spPr bwMode="auto">
            <a:xfrm flipV="1">
              <a:off x="3151" y="40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89" name="Line 71"/>
            <p:cNvSpPr>
              <a:spLocks noChangeShapeType="1"/>
            </p:cNvSpPr>
            <p:nvPr/>
          </p:nvSpPr>
          <p:spPr bwMode="auto">
            <a:xfrm flipV="1">
              <a:off x="4525" y="4004"/>
              <a:ext cx="1" cy="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19490" name="Rectangle 72"/>
            <p:cNvSpPr>
              <a:spLocks noChangeArrowheads="1"/>
            </p:cNvSpPr>
            <p:nvPr/>
          </p:nvSpPr>
          <p:spPr bwMode="auto">
            <a:xfrm>
              <a:off x="1687" y="4040"/>
              <a:ext cx="286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2012</a:t>
              </a:r>
              <a:endParaRPr lang="hu-HU" altLang="hu-HU" sz="1400"/>
            </a:p>
          </p:txBody>
        </p:sp>
        <p:sp>
          <p:nvSpPr>
            <p:cNvPr id="19491" name="Rectangle 73"/>
            <p:cNvSpPr>
              <a:spLocks noChangeArrowheads="1"/>
            </p:cNvSpPr>
            <p:nvPr/>
          </p:nvSpPr>
          <p:spPr bwMode="auto">
            <a:xfrm>
              <a:off x="3055" y="4040"/>
              <a:ext cx="279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2016</a:t>
              </a:r>
              <a:endParaRPr lang="hu-HU" altLang="hu-HU" sz="1400"/>
            </a:p>
          </p:txBody>
        </p:sp>
        <p:sp>
          <p:nvSpPr>
            <p:cNvPr id="19492" name="Rectangle 74"/>
            <p:cNvSpPr>
              <a:spLocks noChangeArrowheads="1"/>
            </p:cNvSpPr>
            <p:nvPr/>
          </p:nvSpPr>
          <p:spPr bwMode="auto">
            <a:xfrm>
              <a:off x="4429" y="4040"/>
              <a:ext cx="265" cy="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2020</a:t>
              </a:r>
              <a:endParaRPr lang="hu-HU" altLang="hu-HU" sz="1400"/>
            </a:p>
          </p:txBody>
        </p:sp>
        <p:sp>
          <p:nvSpPr>
            <p:cNvPr id="19493" name="Rectangle 75"/>
            <p:cNvSpPr>
              <a:spLocks noChangeArrowheads="1"/>
            </p:cNvSpPr>
            <p:nvPr/>
          </p:nvSpPr>
          <p:spPr bwMode="auto">
            <a:xfrm rot="-5400000">
              <a:off x="-573" y="1651"/>
              <a:ext cx="1710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Terület (ezer hektár)</a:t>
              </a:r>
              <a:endParaRPr lang="hu-HU" alt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8000"/>
            </a:gs>
            <a:gs pos="63000">
              <a:srgbClr val="008000"/>
            </a:gs>
            <a:gs pos="100000">
              <a:srgbClr val="F2F2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altLang="hu-HU" b="1" smtClean="0">
                <a:solidFill>
                  <a:schemeClr val="bg1"/>
                </a:solidFill>
              </a:rPr>
              <a:t>Éves növedék és kitermelés</a:t>
            </a:r>
          </a:p>
        </p:txBody>
      </p:sp>
      <p:grpSp>
        <p:nvGrpSpPr>
          <p:cNvPr id="20483" name="Group 4"/>
          <p:cNvGrpSpPr>
            <a:grpSpLocks noChangeAspect="1"/>
          </p:cNvGrpSpPr>
          <p:nvPr/>
        </p:nvGrpSpPr>
        <p:grpSpPr bwMode="auto">
          <a:xfrm>
            <a:off x="330200" y="1484313"/>
            <a:ext cx="8324850" cy="5041900"/>
            <a:chOff x="207" y="372"/>
            <a:chExt cx="5303" cy="3769"/>
          </a:xfrm>
        </p:grpSpPr>
        <p:sp>
          <p:nvSpPr>
            <p:cNvPr id="20484" name="Freeform 54"/>
            <p:cNvSpPr>
              <a:spLocks/>
            </p:cNvSpPr>
            <p:nvPr/>
          </p:nvSpPr>
          <p:spPr bwMode="auto">
            <a:xfrm>
              <a:off x="791" y="1014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26 h 132"/>
                <a:gd name="T14" fmla="*/ 198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8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5" name="Freeform 57"/>
            <p:cNvSpPr>
              <a:spLocks/>
            </p:cNvSpPr>
            <p:nvPr/>
          </p:nvSpPr>
          <p:spPr bwMode="auto">
            <a:xfrm>
              <a:off x="1001" y="1008"/>
              <a:ext cx="198" cy="132"/>
            </a:xfrm>
            <a:custGeom>
              <a:avLst/>
              <a:gdLst>
                <a:gd name="T0" fmla="*/ 12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86 w 198"/>
                <a:gd name="T11" fmla="*/ 132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86 w 198"/>
                <a:gd name="T45" fmla="*/ 6 h 132"/>
                <a:gd name="T46" fmla="*/ 186 w 198"/>
                <a:gd name="T47" fmla="*/ 6 h 132"/>
                <a:gd name="T48" fmla="*/ 186 w 198"/>
                <a:gd name="T49" fmla="*/ 0 h 132"/>
                <a:gd name="T50" fmla="*/ 180 w 198"/>
                <a:gd name="T51" fmla="*/ 0 h 132"/>
                <a:gd name="T52" fmla="*/ 12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6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2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6" name="Freeform 60"/>
            <p:cNvSpPr>
              <a:spLocks/>
            </p:cNvSpPr>
            <p:nvPr/>
          </p:nvSpPr>
          <p:spPr bwMode="auto">
            <a:xfrm>
              <a:off x="1205" y="960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8 w 204"/>
                <a:gd name="T13" fmla="*/ 126 h 126"/>
                <a:gd name="T14" fmla="*/ 198 w 204"/>
                <a:gd name="T15" fmla="*/ 126 h 126"/>
                <a:gd name="T16" fmla="*/ 198 w 204"/>
                <a:gd name="T17" fmla="*/ 120 h 126"/>
                <a:gd name="T18" fmla="*/ 204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204 w 204"/>
                <a:gd name="T37" fmla="*/ 6 h 126"/>
                <a:gd name="T38" fmla="*/ 198 w 204"/>
                <a:gd name="T39" fmla="*/ 6 h 126"/>
                <a:gd name="T40" fmla="*/ 198 w 204"/>
                <a:gd name="T41" fmla="*/ 6 h 126"/>
                <a:gd name="T42" fmla="*/ 198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8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12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20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8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7" name="Freeform 63"/>
            <p:cNvSpPr>
              <a:spLocks/>
            </p:cNvSpPr>
            <p:nvPr/>
          </p:nvSpPr>
          <p:spPr bwMode="auto">
            <a:xfrm>
              <a:off x="1415" y="912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86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198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198 w 204"/>
                <a:gd name="T33" fmla="*/ 12 h 132"/>
                <a:gd name="T34" fmla="*/ 198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86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8" name="Freeform 66"/>
            <p:cNvSpPr>
              <a:spLocks/>
            </p:cNvSpPr>
            <p:nvPr/>
          </p:nvSpPr>
          <p:spPr bwMode="auto">
            <a:xfrm>
              <a:off x="1625" y="87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26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0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2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0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0 h 132"/>
                <a:gd name="T62" fmla="*/ 6 w 198"/>
                <a:gd name="T63" fmla="*/ 0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08 h 132"/>
                <a:gd name="T82" fmla="*/ 0 w 198"/>
                <a:gd name="T83" fmla="*/ 114 h 132"/>
                <a:gd name="T84" fmla="*/ 0 w 198"/>
                <a:gd name="T85" fmla="*/ 114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6 w 198"/>
                <a:gd name="T97" fmla="*/ 126 h 132"/>
                <a:gd name="T98" fmla="*/ 12 w 198"/>
                <a:gd name="T99" fmla="*/ 132 h 132"/>
                <a:gd name="T100" fmla="*/ 12 w 198"/>
                <a:gd name="T101" fmla="*/ 132 h 132"/>
                <a:gd name="T102" fmla="*/ 18 w 19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132"/>
                <a:gd name="T158" fmla="*/ 198 w 19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89" name="Freeform 69"/>
            <p:cNvSpPr>
              <a:spLocks/>
            </p:cNvSpPr>
            <p:nvPr/>
          </p:nvSpPr>
          <p:spPr bwMode="auto">
            <a:xfrm>
              <a:off x="1829" y="846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32 h 132"/>
                <a:gd name="T10" fmla="*/ 192 w 204"/>
                <a:gd name="T11" fmla="*/ 132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6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6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12 h 132"/>
                <a:gd name="T70" fmla="*/ 6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20 h 132"/>
                <a:gd name="T86" fmla="*/ 6 w 204"/>
                <a:gd name="T87" fmla="*/ 120 h 132"/>
                <a:gd name="T88" fmla="*/ 6 w 204"/>
                <a:gd name="T89" fmla="*/ 126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32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0" name="Freeform 72"/>
            <p:cNvSpPr>
              <a:spLocks/>
            </p:cNvSpPr>
            <p:nvPr/>
          </p:nvSpPr>
          <p:spPr bwMode="auto">
            <a:xfrm>
              <a:off x="2039" y="834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198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1" name="Freeform 75"/>
            <p:cNvSpPr>
              <a:spLocks/>
            </p:cNvSpPr>
            <p:nvPr/>
          </p:nvSpPr>
          <p:spPr bwMode="auto">
            <a:xfrm>
              <a:off x="2249" y="798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2" name="Freeform 78"/>
            <p:cNvSpPr>
              <a:spLocks/>
            </p:cNvSpPr>
            <p:nvPr/>
          </p:nvSpPr>
          <p:spPr bwMode="auto">
            <a:xfrm>
              <a:off x="2453" y="750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92 w 204"/>
                <a:gd name="T7" fmla="*/ 132 h 132"/>
                <a:gd name="T8" fmla="*/ 192 w 204"/>
                <a:gd name="T9" fmla="*/ 132 h 132"/>
                <a:gd name="T10" fmla="*/ 192 w 204"/>
                <a:gd name="T11" fmla="*/ 132 h 132"/>
                <a:gd name="T12" fmla="*/ 198 w 204"/>
                <a:gd name="T13" fmla="*/ 132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6 h 132"/>
                <a:gd name="T20" fmla="*/ 204 w 204"/>
                <a:gd name="T21" fmla="*/ 120 h 132"/>
                <a:gd name="T22" fmla="*/ 204 w 204"/>
                <a:gd name="T23" fmla="*/ 120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12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6 h 132"/>
                <a:gd name="T46" fmla="*/ 192 w 204"/>
                <a:gd name="T47" fmla="*/ 6 h 132"/>
                <a:gd name="T48" fmla="*/ 192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6 h 132"/>
                <a:gd name="T60" fmla="*/ 12 w 204"/>
                <a:gd name="T61" fmla="*/ 6 h 132"/>
                <a:gd name="T62" fmla="*/ 12 w 204"/>
                <a:gd name="T63" fmla="*/ 6 h 132"/>
                <a:gd name="T64" fmla="*/ 12 w 204"/>
                <a:gd name="T65" fmla="*/ 6 h 132"/>
                <a:gd name="T66" fmla="*/ 6 w 204"/>
                <a:gd name="T67" fmla="*/ 6 h 132"/>
                <a:gd name="T68" fmla="*/ 6 w 204"/>
                <a:gd name="T69" fmla="*/ 12 h 132"/>
                <a:gd name="T70" fmla="*/ 6 w 204"/>
                <a:gd name="T71" fmla="*/ 12 h 132"/>
                <a:gd name="T72" fmla="*/ 6 w 204"/>
                <a:gd name="T73" fmla="*/ 18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6 w 204"/>
                <a:gd name="T85" fmla="*/ 120 h 132"/>
                <a:gd name="T86" fmla="*/ 6 w 204"/>
                <a:gd name="T87" fmla="*/ 120 h 132"/>
                <a:gd name="T88" fmla="*/ 6 w 204"/>
                <a:gd name="T89" fmla="*/ 126 h 132"/>
                <a:gd name="T90" fmla="*/ 6 w 204"/>
                <a:gd name="T91" fmla="*/ 126 h 132"/>
                <a:gd name="T92" fmla="*/ 12 w 204"/>
                <a:gd name="T93" fmla="*/ 126 h 132"/>
                <a:gd name="T94" fmla="*/ 12 w 204"/>
                <a:gd name="T95" fmla="*/ 132 h 132"/>
                <a:gd name="T96" fmla="*/ 12 w 204"/>
                <a:gd name="T97" fmla="*/ 132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26"/>
                  </a:lnTo>
                  <a:lnTo>
                    <a:pt x="204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3" name="Freeform 81"/>
            <p:cNvSpPr>
              <a:spLocks/>
            </p:cNvSpPr>
            <p:nvPr/>
          </p:nvSpPr>
          <p:spPr bwMode="auto">
            <a:xfrm>
              <a:off x="2663" y="702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4" name="Freeform 84"/>
            <p:cNvSpPr>
              <a:spLocks/>
            </p:cNvSpPr>
            <p:nvPr/>
          </p:nvSpPr>
          <p:spPr bwMode="auto">
            <a:xfrm>
              <a:off x="2873" y="66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26 h 132"/>
                <a:gd name="T12" fmla="*/ 192 w 198"/>
                <a:gd name="T13" fmla="*/ 126 h 132"/>
                <a:gd name="T14" fmla="*/ 198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8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5" name="Freeform 87"/>
            <p:cNvSpPr>
              <a:spLocks/>
            </p:cNvSpPr>
            <p:nvPr/>
          </p:nvSpPr>
          <p:spPr bwMode="auto">
            <a:xfrm>
              <a:off x="3083" y="618"/>
              <a:ext cx="198" cy="132"/>
            </a:xfrm>
            <a:custGeom>
              <a:avLst/>
              <a:gdLst>
                <a:gd name="T0" fmla="*/ 12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2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6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2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6" name="Freeform 90"/>
            <p:cNvSpPr>
              <a:spLocks/>
            </p:cNvSpPr>
            <p:nvPr/>
          </p:nvSpPr>
          <p:spPr bwMode="auto">
            <a:xfrm>
              <a:off x="3287" y="576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7" name="Freeform 93"/>
            <p:cNvSpPr>
              <a:spLocks/>
            </p:cNvSpPr>
            <p:nvPr/>
          </p:nvSpPr>
          <p:spPr bwMode="auto">
            <a:xfrm>
              <a:off x="3497" y="528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86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198 w 204"/>
                <a:gd name="T35" fmla="*/ 12 h 132"/>
                <a:gd name="T36" fmla="*/ 198 w 204"/>
                <a:gd name="T37" fmla="*/ 6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86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26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8" name="Freeform 96"/>
            <p:cNvSpPr>
              <a:spLocks/>
            </p:cNvSpPr>
            <p:nvPr/>
          </p:nvSpPr>
          <p:spPr bwMode="auto">
            <a:xfrm>
              <a:off x="3707" y="48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6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12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18 w 19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132"/>
                <a:gd name="T158" fmla="*/ 198 w 19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499" name="Freeform 99"/>
            <p:cNvSpPr>
              <a:spLocks/>
            </p:cNvSpPr>
            <p:nvPr/>
          </p:nvSpPr>
          <p:spPr bwMode="auto">
            <a:xfrm>
              <a:off x="3911" y="462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204 w 204"/>
                <a:gd name="T37" fmla="*/ 6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0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6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6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8 w 204"/>
                <a:gd name="T99" fmla="*/ 126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0" name="Freeform 102"/>
            <p:cNvSpPr>
              <a:spLocks/>
            </p:cNvSpPr>
            <p:nvPr/>
          </p:nvSpPr>
          <p:spPr bwMode="auto">
            <a:xfrm>
              <a:off x="4121" y="444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2 w 204"/>
                <a:gd name="T13" fmla="*/ 126 h 126"/>
                <a:gd name="T14" fmla="*/ 198 w 204"/>
                <a:gd name="T15" fmla="*/ 120 h 126"/>
                <a:gd name="T16" fmla="*/ 198 w 204"/>
                <a:gd name="T17" fmla="*/ 120 h 126"/>
                <a:gd name="T18" fmla="*/ 198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198 w 204"/>
                <a:gd name="T37" fmla="*/ 6 h 126"/>
                <a:gd name="T38" fmla="*/ 198 w 204"/>
                <a:gd name="T39" fmla="*/ 6 h 126"/>
                <a:gd name="T40" fmla="*/ 198 w 204"/>
                <a:gd name="T41" fmla="*/ 0 h 126"/>
                <a:gd name="T42" fmla="*/ 192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2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6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20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2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1" name="Freeform 105"/>
            <p:cNvSpPr>
              <a:spLocks/>
            </p:cNvSpPr>
            <p:nvPr/>
          </p:nvSpPr>
          <p:spPr bwMode="auto">
            <a:xfrm>
              <a:off x="4331" y="42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26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0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2 h 132"/>
                <a:gd name="T34" fmla="*/ 198 w 198"/>
                <a:gd name="T35" fmla="*/ 12 h 132"/>
                <a:gd name="T36" fmla="*/ 198 w 198"/>
                <a:gd name="T37" fmla="*/ 6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0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0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08 h 132"/>
                <a:gd name="T82" fmla="*/ 0 w 198"/>
                <a:gd name="T83" fmla="*/ 114 h 132"/>
                <a:gd name="T84" fmla="*/ 0 w 198"/>
                <a:gd name="T85" fmla="*/ 114 h 132"/>
                <a:gd name="T86" fmla="*/ 0 w 198"/>
                <a:gd name="T87" fmla="*/ 120 h 132"/>
                <a:gd name="T88" fmla="*/ 0 w 198"/>
                <a:gd name="T89" fmla="*/ 120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26 h 132"/>
                <a:gd name="T98" fmla="*/ 12 w 198"/>
                <a:gd name="T99" fmla="*/ 126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2" name="Rectangle 5"/>
            <p:cNvSpPr>
              <a:spLocks noChangeArrowheads="1"/>
            </p:cNvSpPr>
            <p:nvPr/>
          </p:nvSpPr>
          <p:spPr bwMode="auto">
            <a:xfrm>
              <a:off x="294" y="372"/>
              <a:ext cx="5184" cy="3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20503" name="Rectangle 7"/>
            <p:cNvSpPr>
              <a:spLocks noChangeArrowheads="1"/>
            </p:cNvSpPr>
            <p:nvPr/>
          </p:nvSpPr>
          <p:spPr bwMode="auto">
            <a:xfrm>
              <a:off x="666" y="414"/>
              <a:ext cx="4008" cy="3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20504" name="Line 8"/>
            <p:cNvSpPr>
              <a:spLocks noChangeShapeType="1"/>
            </p:cNvSpPr>
            <p:nvPr/>
          </p:nvSpPr>
          <p:spPr bwMode="auto">
            <a:xfrm>
              <a:off x="666" y="3132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5" name="Line 9"/>
            <p:cNvSpPr>
              <a:spLocks noChangeShapeType="1"/>
            </p:cNvSpPr>
            <p:nvPr/>
          </p:nvSpPr>
          <p:spPr bwMode="auto">
            <a:xfrm>
              <a:off x="666" y="2316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6" name="Line 10"/>
            <p:cNvSpPr>
              <a:spLocks noChangeShapeType="1"/>
            </p:cNvSpPr>
            <p:nvPr/>
          </p:nvSpPr>
          <p:spPr bwMode="auto">
            <a:xfrm>
              <a:off x="666" y="1506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7" name="Line 11"/>
            <p:cNvSpPr>
              <a:spLocks noChangeShapeType="1"/>
            </p:cNvSpPr>
            <p:nvPr/>
          </p:nvSpPr>
          <p:spPr bwMode="auto">
            <a:xfrm>
              <a:off x="666" y="696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8" name="Line 12"/>
            <p:cNvSpPr>
              <a:spLocks noChangeShapeType="1"/>
            </p:cNvSpPr>
            <p:nvPr/>
          </p:nvSpPr>
          <p:spPr bwMode="auto">
            <a:xfrm flipV="1">
              <a:off x="690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09" name="Line 13"/>
            <p:cNvSpPr>
              <a:spLocks noChangeShapeType="1"/>
            </p:cNvSpPr>
            <p:nvPr/>
          </p:nvSpPr>
          <p:spPr bwMode="auto">
            <a:xfrm flipV="1">
              <a:off x="1104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0" name="Line 14"/>
            <p:cNvSpPr>
              <a:spLocks noChangeShapeType="1"/>
            </p:cNvSpPr>
            <p:nvPr/>
          </p:nvSpPr>
          <p:spPr bwMode="auto">
            <a:xfrm flipV="1">
              <a:off x="1524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1" name="Line 15"/>
            <p:cNvSpPr>
              <a:spLocks noChangeShapeType="1"/>
            </p:cNvSpPr>
            <p:nvPr/>
          </p:nvSpPr>
          <p:spPr bwMode="auto">
            <a:xfrm flipV="1">
              <a:off x="1938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2" name="Line 16"/>
            <p:cNvSpPr>
              <a:spLocks noChangeShapeType="1"/>
            </p:cNvSpPr>
            <p:nvPr/>
          </p:nvSpPr>
          <p:spPr bwMode="auto">
            <a:xfrm flipV="1">
              <a:off x="2358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3" name="Line 17"/>
            <p:cNvSpPr>
              <a:spLocks noChangeShapeType="1"/>
            </p:cNvSpPr>
            <p:nvPr/>
          </p:nvSpPr>
          <p:spPr bwMode="auto">
            <a:xfrm flipV="1">
              <a:off x="2772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4" name="Line 18"/>
            <p:cNvSpPr>
              <a:spLocks noChangeShapeType="1"/>
            </p:cNvSpPr>
            <p:nvPr/>
          </p:nvSpPr>
          <p:spPr bwMode="auto">
            <a:xfrm flipV="1">
              <a:off x="3186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5" name="Line 19"/>
            <p:cNvSpPr>
              <a:spLocks noChangeShapeType="1"/>
            </p:cNvSpPr>
            <p:nvPr/>
          </p:nvSpPr>
          <p:spPr bwMode="auto">
            <a:xfrm flipV="1">
              <a:off x="3606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6" name="Line 20"/>
            <p:cNvSpPr>
              <a:spLocks noChangeShapeType="1"/>
            </p:cNvSpPr>
            <p:nvPr/>
          </p:nvSpPr>
          <p:spPr bwMode="auto">
            <a:xfrm flipV="1">
              <a:off x="4020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7" name="Line 21"/>
            <p:cNvSpPr>
              <a:spLocks noChangeShapeType="1"/>
            </p:cNvSpPr>
            <p:nvPr/>
          </p:nvSpPr>
          <p:spPr bwMode="auto">
            <a:xfrm flipV="1">
              <a:off x="4440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8" name="Line 22"/>
            <p:cNvSpPr>
              <a:spLocks noChangeShapeType="1"/>
            </p:cNvSpPr>
            <p:nvPr/>
          </p:nvSpPr>
          <p:spPr bwMode="auto">
            <a:xfrm flipV="1">
              <a:off x="4644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19" name="Line 23"/>
            <p:cNvSpPr>
              <a:spLocks noChangeShapeType="1"/>
            </p:cNvSpPr>
            <p:nvPr/>
          </p:nvSpPr>
          <p:spPr bwMode="auto">
            <a:xfrm>
              <a:off x="666" y="3534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0" name="Line 24"/>
            <p:cNvSpPr>
              <a:spLocks noChangeShapeType="1"/>
            </p:cNvSpPr>
            <p:nvPr/>
          </p:nvSpPr>
          <p:spPr bwMode="auto">
            <a:xfrm>
              <a:off x="666" y="2724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1" name="Line 25"/>
            <p:cNvSpPr>
              <a:spLocks noChangeShapeType="1"/>
            </p:cNvSpPr>
            <p:nvPr/>
          </p:nvSpPr>
          <p:spPr bwMode="auto">
            <a:xfrm>
              <a:off x="666" y="1914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2" name="Line 26"/>
            <p:cNvSpPr>
              <a:spLocks noChangeShapeType="1"/>
            </p:cNvSpPr>
            <p:nvPr/>
          </p:nvSpPr>
          <p:spPr bwMode="auto">
            <a:xfrm>
              <a:off x="666" y="1098"/>
              <a:ext cx="4008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3" name="Line 27"/>
            <p:cNvSpPr>
              <a:spLocks noChangeShapeType="1"/>
            </p:cNvSpPr>
            <p:nvPr/>
          </p:nvSpPr>
          <p:spPr bwMode="auto">
            <a:xfrm flipV="1">
              <a:off x="900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4" name="Line 28"/>
            <p:cNvSpPr>
              <a:spLocks noChangeShapeType="1"/>
            </p:cNvSpPr>
            <p:nvPr/>
          </p:nvSpPr>
          <p:spPr bwMode="auto">
            <a:xfrm flipV="1">
              <a:off x="1314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5" name="Line 29"/>
            <p:cNvSpPr>
              <a:spLocks noChangeShapeType="1"/>
            </p:cNvSpPr>
            <p:nvPr/>
          </p:nvSpPr>
          <p:spPr bwMode="auto">
            <a:xfrm flipV="1">
              <a:off x="1728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6" name="Line 30"/>
            <p:cNvSpPr>
              <a:spLocks noChangeShapeType="1"/>
            </p:cNvSpPr>
            <p:nvPr/>
          </p:nvSpPr>
          <p:spPr bwMode="auto">
            <a:xfrm flipV="1">
              <a:off x="2148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7" name="Line 31"/>
            <p:cNvSpPr>
              <a:spLocks noChangeShapeType="1"/>
            </p:cNvSpPr>
            <p:nvPr/>
          </p:nvSpPr>
          <p:spPr bwMode="auto">
            <a:xfrm flipV="1">
              <a:off x="2562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8" name="Line 32"/>
            <p:cNvSpPr>
              <a:spLocks noChangeShapeType="1"/>
            </p:cNvSpPr>
            <p:nvPr/>
          </p:nvSpPr>
          <p:spPr bwMode="auto">
            <a:xfrm flipV="1">
              <a:off x="2982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29" name="Line 33"/>
            <p:cNvSpPr>
              <a:spLocks noChangeShapeType="1"/>
            </p:cNvSpPr>
            <p:nvPr/>
          </p:nvSpPr>
          <p:spPr bwMode="auto">
            <a:xfrm flipV="1">
              <a:off x="3396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0" name="Line 34"/>
            <p:cNvSpPr>
              <a:spLocks noChangeShapeType="1"/>
            </p:cNvSpPr>
            <p:nvPr/>
          </p:nvSpPr>
          <p:spPr bwMode="auto">
            <a:xfrm flipV="1">
              <a:off x="3810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31" name="Line 35"/>
            <p:cNvSpPr>
              <a:spLocks noChangeShapeType="1"/>
            </p:cNvSpPr>
            <p:nvPr/>
          </p:nvSpPr>
          <p:spPr bwMode="auto">
            <a:xfrm flipV="1">
              <a:off x="4230" y="414"/>
              <a:ext cx="1" cy="3270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846" y="1740"/>
              <a:ext cx="102" cy="1794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1056" y="1728"/>
              <a:ext cx="100" cy="1806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1260" y="1626"/>
              <a:ext cx="108" cy="1908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1470" y="1536"/>
              <a:ext cx="102" cy="1998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1680" y="1464"/>
              <a:ext cx="100" cy="2071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1884" y="1404"/>
              <a:ext cx="108" cy="2130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094" y="1380"/>
              <a:ext cx="108" cy="2155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2304" y="1308"/>
              <a:ext cx="102" cy="2226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2514" y="1218"/>
              <a:ext cx="102" cy="2316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2718" y="1116"/>
              <a:ext cx="108" cy="2419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2928" y="1044"/>
              <a:ext cx="102" cy="2491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3138" y="948"/>
              <a:ext cx="102" cy="2587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3342" y="864"/>
              <a:ext cx="108" cy="2670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50" name="Rectangle 49"/>
            <p:cNvSpPr>
              <a:spLocks noChangeArrowheads="1"/>
            </p:cNvSpPr>
            <p:nvPr/>
          </p:nvSpPr>
          <p:spPr bwMode="auto">
            <a:xfrm>
              <a:off x="3552" y="768"/>
              <a:ext cx="102" cy="2766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51" name="Rectangle 50"/>
            <p:cNvSpPr>
              <a:spLocks noChangeArrowheads="1"/>
            </p:cNvSpPr>
            <p:nvPr/>
          </p:nvSpPr>
          <p:spPr bwMode="auto">
            <a:xfrm>
              <a:off x="3762" y="690"/>
              <a:ext cx="102" cy="2845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52" name="Rectangle 51"/>
            <p:cNvSpPr>
              <a:spLocks noChangeArrowheads="1"/>
            </p:cNvSpPr>
            <p:nvPr/>
          </p:nvSpPr>
          <p:spPr bwMode="auto">
            <a:xfrm>
              <a:off x="3972" y="635"/>
              <a:ext cx="102" cy="2899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53" name="Rectangle 52"/>
            <p:cNvSpPr>
              <a:spLocks noChangeArrowheads="1"/>
            </p:cNvSpPr>
            <p:nvPr/>
          </p:nvSpPr>
          <p:spPr bwMode="auto">
            <a:xfrm>
              <a:off x="4176" y="594"/>
              <a:ext cx="108" cy="2941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387" y="564"/>
              <a:ext cx="101" cy="2970"/>
            </a:xfrm>
            <a:prstGeom prst="rect">
              <a:avLst/>
            </a:prstGeom>
            <a:gradFill flip="none" rotWithShape="1"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20550" name="Freeform 54"/>
            <p:cNvSpPr>
              <a:spLocks/>
            </p:cNvSpPr>
            <p:nvPr/>
          </p:nvSpPr>
          <p:spPr bwMode="auto">
            <a:xfrm>
              <a:off x="799" y="1018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26 h 132"/>
                <a:gd name="T14" fmla="*/ 198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8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1" name="Rectangle 56"/>
            <p:cNvSpPr>
              <a:spLocks noChangeArrowheads="1"/>
            </p:cNvSpPr>
            <p:nvPr/>
          </p:nvSpPr>
          <p:spPr bwMode="auto">
            <a:xfrm>
              <a:off x="801" y="1014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552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52" name="Freeform 57"/>
            <p:cNvSpPr>
              <a:spLocks/>
            </p:cNvSpPr>
            <p:nvPr/>
          </p:nvSpPr>
          <p:spPr bwMode="auto">
            <a:xfrm>
              <a:off x="1008" y="1013"/>
              <a:ext cx="198" cy="132"/>
            </a:xfrm>
            <a:custGeom>
              <a:avLst/>
              <a:gdLst>
                <a:gd name="T0" fmla="*/ 12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86 w 198"/>
                <a:gd name="T11" fmla="*/ 132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86 w 198"/>
                <a:gd name="T45" fmla="*/ 6 h 132"/>
                <a:gd name="T46" fmla="*/ 186 w 198"/>
                <a:gd name="T47" fmla="*/ 6 h 132"/>
                <a:gd name="T48" fmla="*/ 186 w 198"/>
                <a:gd name="T49" fmla="*/ 0 h 132"/>
                <a:gd name="T50" fmla="*/ 180 w 198"/>
                <a:gd name="T51" fmla="*/ 0 h 132"/>
                <a:gd name="T52" fmla="*/ 12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6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2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3" name="Rectangle 59"/>
            <p:cNvSpPr>
              <a:spLocks noChangeArrowheads="1"/>
            </p:cNvSpPr>
            <p:nvPr/>
          </p:nvSpPr>
          <p:spPr bwMode="auto">
            <a:xfrm>
              <a:off x="1005" y="1014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556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54" name="Freeform 60"/>
            <p:cNvSpPr>
              <a:spLocks/>
            </p:cNvSpPr>
            <p:nvPr/>
          </p:nvSpPr>
          <p:spPr bwMode="auto">
            <a:xfrm>
              <a:off x="1212" y="965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8 w 204"/>
                <a:gd name="T13" fmla="*/ 126 h 126"/>
                <a:gd name="T14" fmla="*/ 198 w 204"/>
                <a:gd name="T15" fmla="*/ 126 h 126"/>
                <a:gd name="T16" fmla="*/ 198 w 204"/>
                <a:gd name="T17" fmla="*/ 120 h 126"/>
                <a:gd name="T18" fmla="*/ 204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204 w 204"/>
                <a:gd name="T37" fmla="*/ 6 h 126"/>
                <a:gd name="T38" fmla="*/ 198 w 204"/>
                <a:gd name="T39" fmla="*/ 6 h 126"/>
                <a:gd name="T40" fmla="*/ 198 w 204"/>
                <a:gd name="T41" fmla="*/ 6 h 126"/>
                <a:gd name="T42" fmla="*/ 198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8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12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20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8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5" name="Rectangle 62"/>
            <p:cNvSpPr>
              <a:spLocks noChangeArrowheads="1"/>
            </p:cNvSpPr>
            <p:nvPr/>
          </p:nvSpPr>
          <p:spPr bwMode="auto">
            <a:xfrm>
              <a:off x="1215" y="960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587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56" name="Freeform 63"/>
            <p:cNvSpPr>
              <a:spLocks/>
            </p:cNvSpPr>
            <p:nvPr/>
          </p:nvSpPr>
          <p:spPr bwMode="auto">
            <a:xfrm>
              <a:off x="1422" y="917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86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198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198 w 204"/>
                <a:gd name="T33" fmla="*/ 12 h 132"/>
                <a:gd name="T34" fmla="*/ 198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86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7" name="Rectangle 65"/>
            <p:cNvSpPr>
              <a:spLocks noChangeArrowheads="1"/>
            </p:cNvSpPr>
            <p:nvPr/>
          </p:nvSpPr>
          <p:spPr bwMode="auto">
            <a:xfrm>
              <a:off x="1425" y="912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616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58" name="Freeform 66"/>
            <p:cNvSpPr>
              <a:spLocks/>
            </p:cNvSpPr>
            <p:nvPr/>
          </p:nvSpPr>
          <p:spPr bwMode="auto">
            <a:xfrm>
              <a:off x="1632" y="881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26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0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2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0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0 h 132"/>
                <a:gd name="T62" fmla="*/ 6 w 198"/>
                <a:gd name="T63" fmla="*/ 0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08 h 132"/>
                <a:gd name="T82" fmla="*/ 0 w 198"/>
                <a:gd name="T83" fmla="*/ 114 h 132"/>
                <a:gd name="T84" fmla="*/ 0 w 198"/>
                <a:gd name="T85" fmla="*/ 114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6 w 198"/>
                <a:gd name="T97" fmla="*/ 126 h 132"/>
                <a:gd name="T98" fmla="*/ 12 w 198"/>
                <a:gd name="T99" fmla="*/ 132 h 132"/>
                <a:gd name="T100" fmla="*/ 12 w 198"/>
                <a:gd name="T101" fmla="*/ 132 h 132"/>
                <a:gd name="T102" fmla="*/ 18 w 19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132"/>
                <a:gd name="T158" fmla="*/ 198 w 19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59" name="Rectangle 68"/>
            <p:cNvSpPr>
              <a:spLocks noChangeArrowheads="1"/>
            </p:cNvSpPr>
            <p:nvPr/>
          </p:nvSpPr>
          <p:spPr bwMode="auto">
            <a:xfrm>
              <a:off x="1629" y="87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638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60" name="Freeform 69"/>
            <p:cNvSpPr>
              <a:spLocks/>
            </p:cNvSpPr>
            <p:nvPr/>
          </p:nvSpPr>
          <p:spPr bwMode="auto">
            <a:xfrm>
              <a:off x="1836" y="851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32 h 132"/>
                <a:gd name="T10" fmla="*/ 192 w 204"/>
                <a:gd name="T11" fmla="*/ 132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6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6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12 h 132"/>
                <a:gd name="T70" fmla="*/ 6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20 h 132"/>
                <a:gd name="T86" fmla="*/ 6 w 204"/>
                <a:gd name="T87" fmla="*/ 120 h 132"/>
                <a:gd name="T88" fmla="*/ 6 w 204"/>
                <a:gd name="T89" fmla="*/ 126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32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1" name="Rectangle 71"/>
            <p:cNvSpPr>
              <a:spLocks noChangeArrowheads="1"/>
            </p:cNvSpPr>
            <p:nvPr/>
          </p:nvSpPr>
          <p:spPr bwMode="auto">
            <a:xfrm>
              <a:off x="1839" y="84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656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62" name="Freeform 72"/>
            <p:cNvSpPr>
              <a:spLocks/>
            </p:cNvSpPr>
            <p:nvPr/>
          </p:nvSpPr>
          <p:spPr bwMode="auto">
            <a:xfrm>
              <a:off x="2046" y="839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198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3" name="Rectangle 74"/>
            <p:cNvSpPr>
              <a:spLocks noChangeArrowheads="1"/>
            </p:cNvSpPr>
            <p:nvPr/>
          </p:nvSpPr>
          <p:spPr bwMode="auto">
            <a:xfrm>
              <a:off x="2049" y="834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664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64" name="Freeform 75"/>
            <p:cNvSpPr>
              <a:spLocks/>
            </p:cNvSpPr>
            <p:nvPr/>
          </p:nvSpPr>
          <p:spPr bwMode="auto">
            <a:xfrm>
              <a:off x="2256" y="803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5" name="Rectangle 77"/>
            <p:cNvSpPr>
              <a:spLocks noChangeArrowheads="1"/>
            </p:cNvSpPr>
            <p:nvPr/>
          </p:nvSpPr>
          <p:spPr bwMode="auto">
            <a:xfrm>
              <a:off x="2259" y="79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686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66" name="Freeform 78"/>
            <p:cNvSpPr>
              <a:spLocks/>
            </p:cNvSpPr>
            <p:nvPr/>
          </p:nvSpPr>
          <p:spPr bwMode="auto">
            <a:xfrm>
              <a:off x="2460" y="750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92 w 204"/>
                <a:gd name="T7" fmla="*/ 132 h 132"/>
                <a:gd name="T8" fmla="*/ 192 w 204"/>
                <a:gd name="T9" fmla="*/ 132 h 132"/>
                <a:gd name="T10" fmla="*/ 192 w 204"/>
                <a:gd name="T11" fmla="*/ 132 h 132"/>
                <a:gd name="T12" fmla="*/ 198 w 204"/>
                <a:gd name="T13" fmla="*/ 132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6 h 132"/>
                <a:gd name="T20" fmla="*/ 204 w 204"/>
                <a:gd name="T21" fmla="*/ 120 h 132"/>
                <a:gd name="T22" fmla="*/ 204 w 204"/>
                <a:gd name="T23" fmla="*/ 120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12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6 h 132"/>
                <a:gd name="T46" fmla="*/ 192 w 204"/>
                <a:gd name="T47" fmla="*/ 6 h 132"/>
                <a:gd name="T48" fmla="*/ 192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6 h 132"/>
                <a:gd name="T60" fmla="*/ 12 w 204"/>
                <a:gd name="T61" fmla="*/ 6 h 132"/>
                <a:gd name="T62" fmla="*/ 12 w 204"/>
                <a:gd name="T63" fmla="*/ 6 h 132"/>
                <a:gd name="T64" fmla="*/ 12 w 204"/>
                <a:gd name="T65" fmla="*/ 6 h 132"/>
                <a:gd name="T66" fmla="*/ 6 w 204"/>
                <a:gd name="T67" fmla="*/ 6 h 132"/>
                <a:gd name="T68" fmla="*/ 6 w 204"/>
                <a:gd name="T69" fmla="*/ 12 h 132"/>
                <a:gd name="T70" fmla="*/ 6 w 204"/>
                <a:gd name="T71" fmla="*/ 12 h 132"/>
                <a:gd name="T72" fmla="*/ 6 w 204"/>
                <a:gd name="T73" fmla="*/ 18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6 w 204"/>
                <a:gd name="T85" fmla="*/ 120 h 132"/>
                <a:gd name="T86" fmla="*/ 6 w 204"/>
                <a:gd name="T87" fmla="*/ 120 h 132"/>
                <a:gd name="T88" fmla="*/ 6 w 204"/>
                <a:gd name="T89" fmla="*/ 126 h 132"/>
                <a:gd name="T90" fmla="*/ 6 w 204"/>
                <a:gd name="T91" fmla="*/ 126 h 132"/>
                <a:gd name="T92" fmla="*/ 12 w 204"/>
                <a:gd name="T93" fmla="*/ 126 h 132"/>
                <a:gd name="T94" fmla="*/ 12 w 204"/>
                <a:gd name="T95" fmla="*/ 132 h 132"/>
                <a:gd name="T96" fmla="*/ 12 w 204"/>
                <a:gd name="T97" fmla="*/ 132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8" y="132"/>
                  </a:lnTo>
                  <a:lnTo>
                    <a:pt x="198" y="126"/>
                  </a:lnTo>
                  <a:lnTo>
                    <a:pt x="204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7" name="Rectangle 80"/>
            <p:cNvSpPr>
              <a:spLocks noChangeArrowheads="1"/>
            </p:cNvSpPr>
            <p:nvPr/>
          </p:nvSpPr>
          <p:spPr bwMode="auto">
            <a:xfrm>
              <a:off x="2463" y="75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714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68" name="Freeform 81"/>
            <p:cNvSpPr>
              <a:spLocks/>
            </p:cNvSpPr>
            <p:nvPr/>
          </p:nvSpPr>
          <p:spPr bwMode="auto">
            <a:xfrm>
              <a:off x="2670" y="702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69" name="Rectangle 83"/>
            <p:cNvSpPr>
              <a:spLocks noChangeArrowheads="1"/>
            </p:cNvSpPr>
            <p:nvPr/>
          </p:nvSpPr>
          <p:spPr bwMode="auto">
            <a:xfrm>
              <a:off x="2673" y="702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745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70" name="Freeform 84"/>
            <p:cNvSpPr>
              <a:spLocks/>
            </p:cNvSpPr>
            <p:nvPr/>
          </p:nvSpPr>
          <p:spPr bwMode="auto">
            <a:xfrm>
              <a:off x="2880" y="66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26 h 132"/>
                <a:gd name="T12" fmla="*/ 192 w 198"/>
                <a:gd name="T13" fmla="*/ 126 h 132"/>
                <a:gd name="T14" fmla="*/ 198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8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1" name="Rectangle 86"/>
            <p:cNvSpPr>
              <a:spLocks noChangeArrowheads="1"/>
            </p:cNvSpPr>
            <p:nvPr/>
          </p:nvSpPr>
          <p:spPr bwMode="auto">
            <a:xfrm>
              <a:off x="2883" y="66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767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72" name="Freeform 87"/>
            <p:cNvSpPr>
              <a:spLocks/>
            </p:cNvSpPr>
            <p:nvPr/>
          </p:nvSpPr>
          <p:spPr bwMode="auto">
            <a:xfrm>
              <a:off x="3090" y="618"/>
              <a:ext cx="198" cy="132"/>
            </a:xfrm>
            <a:custGeom>
              <a:avLst/>
              <a:gdLst>
                <a:gd name="T0" fmla="*/ 12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2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6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2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3" name="Rectangle 89"/>
            <p:cNvSpPr>
              <a:spLocks noChangeArrowheads="1"/>
            </p:cNvSpPr>
            <p:nvPr/>
          </p:nvSpPr>
          <p:spPr bwMode="auto">
            <a:xfrm>
              <a:off x="3087" y="61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797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74" name="Freeform 90"/>
            <p:cNvSpPr>
              <a:spLocks/>
            </p:cNvSpPr>
            <p:nvPr/>
          </p:nvSpPr>
          <p:spPr bwMode="auto">
            <a:xfrm>
              <a:off x="3294" y="576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5" name="Rectangle 92"/>
            <p:cNvSpPr>
              <a:spLocks noChangeArrowheads="1"/>
            </p:cNvSpPr>
            <p:nvPr/>
          </p:nvSpPr>
          <p:spPr bwMode="auto">
            <a:xfrm>
              <a:off x="3297" y="57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823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76" name="Freeform 93"/>
            <p:cNvSpPr>
              <a:spLocks/>
            </p:cNvSpPr>
            <p:nvPr/>
          </p:nvSpPr>
          <p:spPr bwMode="auto">
            <a:xfrm>
              <a:off x="3504" y="528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86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198 w 204"/>
                <a:gd name="T35" fmla="*/ 12 h 132"/>
                <a:gd name="T36" fmla="*/ 198 w 204"/>
                <a:gd name="T37" fmla="*/ 6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86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26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7" name="Rectangle 95"/>
            <p:cNvSpPr>
              <a:spLocks noChangeArrowheads="1"/>
            </p:cNvSpPr>
            <p:nvPr/>
          </p:nvSpPr>
          <p:spPr bwMode="auto">
            <a:xfrm>
              <a:off x="3507" y="52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853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78" name="Freeform 96"/>
            <p:cNvSpPr>
              <a:spLocks/>
            </p:cNvSpPr>
            <p:nvPr/>
          </p:nvSpPr>
          <p:spPr bwMode="auto">
            <a:xfrm>
              <a:off x="3714" y="48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6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12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18 w 19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132"/>
                <a:gd name="T158" fmla="*/ 198 w 19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79" name="Rectangle 98"/>
            <p:cNvSpPr>
              <a:spLocks noChangeArrowheads="1"/>
            </p:cNvSpPr>
            <p:nvPr/>
          </p:nvSpPr>
          <p:spPr bwMode="auto">
            <a:xfrm>
              <a:off x="3711" y="492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877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80" name="Freeform 99"/>
            <p:cNvSpPr>
              <a:spLocks/>
            </p:cNvSpPr>
            <p:nvPr/>
          </p:nvSpPr>
          <p:spPr bwMode="auto">
            <a:xfrm>
              <a:off x="3918" y="462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26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204 w 204"/>
                <a:gd name="T37" fmla="*/ 6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0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6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6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8 w 204"/>
                <a:gd name="T99" fmla="*/ 126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1" name="Rectangle 101"/>
            <p:cNvSpPr>
              <a:spLocks noChangeArrowheads="1"/>
            </p:cNvSpPr>
            <p:nvPr/>
          </p:nvSpPr>
          <p:spPr bwMode="auto">
            <a:xfrm>
              <a:off x="3921" y="462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894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82" name="Freeform 102"/>
            <p:cNvSpPr>
              <a:spLocks/>
            </p:cNvSpPr>
            <p:nvPr/>
          </p:nvSpPr>
          <p:spPr bwMode="auto">
            <a:xfrm>
              <a:off x="4128" y="444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2 w 204"/>
                <a:gd name="T13" fmla="*/ 126 h 126"/>
                <a:gd name="T14" fmla="*/ 198 w 204"/>
                <a:gd name="T15" fmla="*/ 120 h 126"/>
                <a:gd name="T16" fmla="*/ 198 w 204"/>
                <a:gd name="T17" fmla="*/ 120 h 126"/>
                <a:gd name="T18" fmla="*/ 198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198 w 204"/>
                <a:gd name="T37" fmla="*/ 6 h 126"/>
                <a:gd name="T38" fmla="*/ 198 w 204"/>
                <a:gd name="T39" fmla="*/ 6 h 126"/>
                <a:gd name="T40" fmla="*/ 198 w 204"/>
                <a:gd name="T41" fmla="*/ 0 h 126"/>
                <a:gd name="T42" fmla="*/ 192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2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6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20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2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3" name="Rectangle 104"/>
            <p:cNvSpPr>
              <a:spLocks noChangeArrowheads="1"/>
            </p:cNvSpPr>
            <p:nvPr/>
          </p:nvSpPr>
          <p:spPr bwMode="auto">
            <a:xfrm>
              <a:off x="4131" y="444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906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84" name="Freeform 105"/>
            <p:cNvSpPr>
              <a:spLocks/>
            </p:cNvSpPr>
            <p:nvPr/>
          </p:nvSpPr>
          <p:spPr bwMode="auto">
            <a:xfrm>
              <a:off x="4338" y="42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26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0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2 h 132"/>
                <a:gd name="T34" fmla="*/ 198 w 198"/>
                <a:gd name="T35" fmla="*/ 12 h 132"/>
                <a:gd name="T36" fmla="*/ 198 w 198"/>
                <a:gd name="T37" fmla="*/ 6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0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0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08 h 132"/>
                <a:gd name="T82" fmla="*/ 0 w 198"/>
                <a:gd name="T83" fmla="*/ 114 h 132"/>
                <a:gd name="T84" fmla="*/ 0 w 198"/>
                <a:gd name="T85" fmla="*/ 114 h 132"/>
                <a:gd name="T86" fmla="*/ 0 w 198"/>
                <a:gd name="T87" fmla="*/ 120 h 132"/>
                <a:gd name="T88" fmla="*/ 0 w 198"/>
                <a:gd name="T89" fmla="*/ 120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26 h 132"/>
                <a:gd name="T98" fmla="*/ 12 w 198"/>
                <a:gd name="T99" fmla="*/ 126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228B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5" name="Rectangle 107"/>
            <p:cNvSpPr>
              <a:spLocks noChangeArrowheads="1"/>
            </p:cNvSpPr>
            <p:nvPr/>
          </p:nvSpPr>
          <p:spPr bwMode="auto">
            <a:xfrm>
              <a:off x="4341" y="426"/>
              <a:ext cx="162" cy="13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chemeClr val="bg1"/>
                  </a:solidFill>
                </a:rPr>
                <a:t>916</a:t>
              </a:r>
              <a:endParaRPr lang="hu-HU" altLang="hu-HU" sz="2000" b="1">
                <a:solidFill>
                  <a:schemeClr val="bg1"/>
                </a:solidFill>
              </a:endParaRPr>
            </a:p>
          </p:txBody>
        </p:sp>
        <p:sp>
          <p:nvSpPr>
            <p:cNvPr id="20586" name="Freeform 108"/>
            <p:cNvSpPr>
              <a:spLocks/>
            </p:cNvSpPr>
            <p:nvPr/>
          </p:nvSpPr>
          <p:spPr bwMode="auto">
            <a:xfrm>
              <a:off x="900" y="2496"/>
              <a:ext cx="3540" cy="552"/>
            </a:xfrm>
            <a:custGeom>
              <a:avLst/>
              <a:gdLst>
                <a:gd name="T0" fmla="*/ 0 w 590"/>
                <a:gd name="T1" fmla="*/ 474 h 92"/>
                <a:gd name="T2" fmla="*/ 204 w 590"/>
                <a:gd name="T3" fmla="*/ 492 h 92"/>
                <a:gd name="T4" fmla="*/ 414 w 590"/>
                <a:gd name="T5" fmla="*/ 456 h 92"/>
                <a:gd name="T6" fmla="*/ 624 w 590"/>
                <a:gd name="T7" fmla="*/ 516 h 92"/>
                <a:gd name="T8" fmla="*/ 828 w 590"/>
                <a:gd name="T9" fmla="*/ 552 h 92"/>
                <a:gd name="T10" fmla="*/ 1038 w 590"/>
                <a:gd name="T11" fmla="*/ 528 h 92"/>
                <a:gd name="T12" fmla="*/ 1248 w 590"/>
                <a:gd name="T13" fmla="*/ 318 h 92"/>
                <a:gd name="T14" fmla="*/ 1458 w 590"/>
                <a:gd name="T15" fmla="*/ 378 h 92"/>
                <a:gd name="T16" fmla="*/ 1662 w 590"/>
                <a:gd name="T17" fmla="*/ 336 h 92"/>
                <a:gd name="T18" fmla="*/ 1872 w 590"/>
                <a:gd name="T19" fmla="*/ 306 h 92"/>
                <a:gd name="T20" fmla="*/ 2082 w 590"/>
                <a:gd name="T21" fmla="*/ 276 h 92"/>
                <a:gd name="T22" fmla="*/ 2286 w 590"/>
                <a:gd name="T23" fmla="*/ 258 h 92"/>
                <a:gd name="T24" fmla="*/ 2496 w 590"/>
                <a:gd name="T25" fmla="*/ 204 h 92"/>
                <a:gd name="T26" fmla="*/ 2706 w 590"/>
                <a:gd name="T27" fmla="*/ 0 h 92"/>
                <a:gd name="T28" fmla="*/ 2910 w 590"/>
                <a:gd name="T29" fmla="*/ 282 h 92"/>
                <a:gd name="T30" fmla="*/ 3120 w 590"/>
                <a:gd name="T31" fmla="*/ 300 h 92"/>
                <a:gd name="T32" fmla="*/ 3330 w 590"/>
                <a:gd name="T33" fmla="*/ 150 h 92"/>
                <a:gd name="T34" fmla="*/ 3540 w 590"/>
                <a:gd name="T35" fmla="*/ 24 h 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0"/>
                <a:gd name="T55" fmla="*/ 0 h 92"/>
                <a:gd name="T56" fmla="*/ 590 w 590"/>
                <a:gd name="T57" fmla="*/ 92 h 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0" h="92">
                  <a:moveTo>
                    <a:pt x="0" y="79"/>
                  </a:moveTo>
                  <a:lnTo>
                    <a:pt x="34" y="82"/>
                  </a:lnTo>
                  <a:lnTo>
                    <a:pt x="69" y="76"/>
                  </a:lnTo>
                  <a:lnTo>
                    <a:pt x="104" y="86"/>
                  </a:lnTo>
                  <a:lnTo>
                    <a:pt x="138" y="92"/>
                  </a:lnTo>
                  <a:lnTo>
                    <a:pt x="173" y="88"/>
                  </a:lnTo>
                  <a:lnTo>
                    <a:pt x="208" y="53"/>
                  </a:lnTo>
                  <a:lnTo>
                    <a:pt x="243" y="63"/>
                  </a:lnTo>
                  <a:lnTo>
                    <a:pt x="277" y="56"/>
                  </a:lnTo>
                  <a:lnTo>
                    <a:pt x="312" y="51"/>
                  </a:lnTo>
                  <a:lnTo>
                    <a:pt x="347" y="46"/>
                  </a:lnTo>
                  <a:lnTo>
                    <a:pt x="381" y="43"/>
                  </a:lnTo>
                  <a:lnTo>
                    <a:pt x="416" y="34"/>
                  </a:lnTo>
                  <a:lnTo>
                    <a:pt x="451" y="0"/>
                  </a:lnTo>
                  <a:lnTo>
                    <a:pt x="485" y="47"/>
                  </a:lnTo>
                  <a:lnTo>
                    <a:pt x="520" y="50"/>
                  </a:lnTo>
                  <a:lnTo>
                    <a:pt x="555" y="25"/>
                  </a:lnTo>
                  <a:lnTo>
                    <a:pt x="590" y="4"/>
                  </a:lnTo>
                </a:path>
              </a:pathLst>
            </a:custGeom>
            <a:noFill/>
            <a:ln w="47625" cap="flat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7" name="Freeform 109"/>
            <p:cNvSpPr>
              <a:spLocks/>
            </p:cNvSpPr>
            <p:nvPr/>
          </p:nvSpPr>
          <p:spPr bwMode="auto">
            <a:xfrm>
              <a:off x="798" y="2778"/>
              <a:ext cx="198" cy="126"/>
            </a:xfrm>
            <a:custGeom>
              <a:avLst/>
              <a:gdLst>
                <a:gd name="T0" fmla="*/ 18 w 198"/>
                <a:gd name="T1" fmla="*/ 126 h 126"/>
                <a:gd name="T2" fmla="*/ 186 w 198"/>
                <a:gd name="T3" fmla="*/ 126 h 126"/>
                <a:gd name="T4" fmla="*/ 180 w 198"/>
                <a:gd name="T5" fmla="*/ 126 h 126"/>
                <a:gd name="T6" fmla="*/ 186 w 198"/>
                <a:gd name="T7" fmla="*/ 126 h 126"/>
                <a:gd name="T8" fmla="*/ 186 w 198"/>
                <a:gd name="T9" fmla="*/ 126 h 126"/>
                <a:gd name="T10" fmla="*/ 192 w 198"/>
                <a:gd name="T11" fmla="*/ 126 h 126"/>
                <a:gd name="T12" fmla="*/ 192 w 198"/>
                <a:gd name="T13" fmla="*/ 126 h 126"/>
                <a:gd name="T14" fmla="*/ 198 w 198"/>
                <a:gd name="T15" fmla="*/ 120 h 126"/>
                <a:gd name="T16" fmla="*/ 198 w 198"/>
                <a:gd name="T17" fmla="*/ 120 h 126"/>
                <a:gd name="T18" fmla="*/ 198 w 198"/>
                <a:gd name="T19" fmla="*/ 120 h 126"/>
                <a:gd name="T20" fmla="*/ 198 w 198"/>
                <a:gd name="T21" fmla="*/ 114 h 126"/>
                <a:gd name="T22" fmla="*/ 198 w 198"/>
                <a:gd name="T23" fmla="*/ 114 h 126"/>
                <a:gd name="T24" fmla="*/ 198 w 198"/>
                <a:gd name="T25" fmla="*/ 108 h 126"/>
                <a:gd name="T26" fmla="*/ 198 w 198"/>
                <a:gd name="T27" fmla="*/ 108 h 126"/>
                <a:gd name="T28" fmla="*/ 198 w 198"/>
                <a:gd name="T29" fmla="*/ 18 h 126"/>
                <a:gd name="T30" fmla="*/ 198 w 198"/>
                <a:gd name="T31" fmla="*/ 18 h 126"/>
                <a:gd name="T32" fmla="*/ 198 w 198"/>
                <a:gd name="T33" fmla="*/ 12 h 126"/>
                <a:gd name="T34" fmla="*/ 198 w 198"/>
                <a:gd name="T35" fmla="*/ 12 h 126"/>
                <a:gd name="T36" fmla="*/ 198 w 198"/>
                <a:gd name="T37" fmla="*/ 6 h 126"/>
                <a:gd name="T38" fmla="*/ 198 w 198"/>
                <a:gd name="T39" fmla="*/ 6 h 126"/>
                <a:gd name="T40" fmla="*/ 198 w 198"/>
                <a:gd name="T41" fmla="*/ 0 h 126"/>
                <a:gd name="T42" fmla="*/ 192 w 198"/>
                <a:gd name="T43" fmla="*/ 0 h 126"/>
                <a:gd name="T44" fmla="*/ 192 w 198"/>
                <a:gd name="T45" fmla="*/ 0 h 126"/>
                <a:gd name="T46" fmla="*/ 186 w 198"/>
                <a:gd name="T47" fmla="*/ 0 h 126"/>
                <a:gd name="T48" fmla="*/ 186 w 198"/>
                <a:gd name="T49" fmla="*/ 0 h 126"/>
                <a:gd name="T50" fmla="*/ 186 w 198"/>
                <a:gd name="T51" fmla="*/ 0 h 126"/>
                <a:gd name="T52" fmla="*/ 18 w 198"/>
                <a:gd name="T53" fmla="*/ 0 h 126"/>
                <a:gd name="T54" fmla="*/ 18 w 198"/>
                <a:gd name="T55" fmla="*/ 0 h 126"/>
                <a:gd name="T56" fmla="*/ 18 w 198"/>
                <a:gd name="T57" fmla="*/ 0 h 126"/>
                <a:gd name="T58" fmla="*/ 12 w 198"/>
                <a:gd name="T59" fmla="*/ 0 h 126"/>
                <a:gd name="T60" fmla="*/ 12 w 198"/>
                <a:gd name="T61" fmla="*/ 0 h 126"/>
                <a:gd name="T62" fmla="*/ 6 w 198"/>
                <a:gd name="T63" fmla="*/ 0 h 126"/>
                <a:gd name="T64" fmla="*/ 6 w 198"/>
                <a:gd name="T65" fmla="*/ 0 h 126"/>
                <a:gd name="T66" fmla="*/ 6 w 198"/>
                <a:gd name="T67" fmla="*/ 6 h 126"/>
                <a:gd name="T68" fmla="*/ 0 w 198"/>
                <a:gd name="T69" fmla="*/ 6 h 126"/>
                <a:gd name="T70" fmla="*/ 0 w 198"/>
                <a:gd name="T71" fmla="*/ 6 h 126"/>
                <a:gd name="T72" fmla="*/ 0 w 198"/>
                <a:gd name="T73" fmla="*/ 12 h 126"/>
                <a:gd name="T74" fmla="*/ 0 w 198"/>
                <a:gd name="T75" fmla="*/ 12 h 126"/>
                <a:gd name="T76" fmla="*/ 0 w 198"/>
                <a:gd name="T77" fmla="*/ 18 h 126"/>
                <a:gd name="T78" fmla="*/ 0 w 198"/>
                <a:gd name="T79" fmla="*/ 108 h 126"/>
                <a:gd name="T80" fmla="*/ 0 w 198"/>
                <a:gd name="T81" fmla="*/ 108 h 126"/>
                <a:gd name="T82" fmla="*/ 0 w 198"/>
                <a:gd name="T83" fmla="*/ 114 h 126"/>
                <a:gd name="T84" fmla="*/ 0 w 198"/>
                <a:gd name="T85" fmla="*/ 114 h 126"/>
                <a:gd name="T86" fmla="*/ 0 w 198"/>
                <a:gd name="T87" fmla="*/ 120 h 126"/>
                <a:gd name="T88" fmla="*/ 0 w 198"/>
                <a:gd name="T89" fmla="*/ 120 h 126"/>
                <a:gd name="T90" fmla="*/ 6 w 198"/>
                <a:gd name="T91" fmla="*/ 120 h 126"/>
                <a:gd name="T92" fmla="*/ 6 w 198"/>
                <a:gd name="T93" fmla="*/ 126 h 126"/>
                <a:gd name="T94" fmla="*/ 6 w 198"/>
                <a:gd name="T95" fmla="*/ 126 h 126"/>
                <a:gd name="T96" fmla="*/ 12 w 198"/>
                <a:gd name="T97" fmla="*/ 126 h 126"/>
                <a:gd name="T98" fmla="*/ 12 w 198"/>
                <a:gd name="T99" fmla="*/ 126 h 126"/>
                <a:gd name="T100" fmla="*/ 18 w 19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26"/>
                <a:gd name="T155" fmla="*/ 198 w 19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26">
                  <a:moveTo>
                    <a:pt x="18" y="126"/>
                  </a:moveTo>
                  <a:lnTo>
                    <a:pt x="186" y="126"/>
                  </a:lnTo>
                  <a:lnTo>
                    <a:pt x="180" y="126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08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8" name="Freeform 110"/>
            <p:cNvSpPr>
              <a:spLocks/>
            </p:cNvSpPr>
            <p:nvPr/>
          </p:nvSpPr>
          <p:spPr bwMode="auto">
            <a:xfrm>
              <a:off x="798" y="2778"/>
              <a:ext cx="198" cy="126"/>
            </a:xfrm>
            <a:custGeom>
              <a:avLst/>
              <a:gdLst>
                <a:gd name="T0" fmla="*/ 18 w 33"/>
                <a:gd name="T1" fmla="*/ 126 h 21"/>
                <a:gd name="T2" fmla="*/ 186 w 33"/>
                <a:gd name="T3" fmla="*/ 126 h 21"/>
                <a:gd name="T4" fmla="*/ 180 w 33"/>
                <a:gd name="T5" fmla="*/ 126 h 21"/>
                <a:gd name="T6" fmla="*/ 186 w 33"/>
                <a:gd name="T7" fmla="*/ 126 h 21"/>
                <a:gd name="T8" fmla="*/ 186 w 33"/>
                <a:gd name="T9" fmla="*/ 126 h 21"/>
                <a:gd name="T10" fmla="*/ 192 w 33"/>
                <a:gd name="T11" fmla="*/ 126 h 21"/>
                <a:gd name="T12" fmla="*/ 192 w 33"/>
                <a:gd name="T13" fmla="*/ 126 h 21"/>
                <a:gd name="T14" fmla="*/ 198 w 33"/>
                <a:gd name="T15" fmla="*/ 120 h 21"/>
                <a:gd name="T16" fmla="*/ 198 w 33"/>
                <a:gd name="T17" fmla="*/ 120 h 21"/>
                <a:gd name="T18" fmla="*/ 198 w 33"/>
                <a:gd name="T19" fmla="*/ 120 h 21"/>
                <a:gd name="T20" fmla="*/ 198 w 33"/>
                <a:gd name="T21" fmla="*/ 114 h 21"/>
                <a:gd name="T22" fmla="*/ 198 w 33"/>
                <a:gd name="T23" fmla="*/ 114 h 21"/>
                <a:gd name="T24" fmla="*/ 198 w 33"/>
                <a:gd name="T25" fmla="*/ 108 h 21"/>
                <a:gd name="T26" fmla="*/ 198 w 33"/>
                <a:gd name="T27" fmla="*/ 108 h 21"/>
                <a:gd name="T28" fmla="*/ 198 w 33"/>
                <a:gd name="T29" fmla="*/ 18 h 21"/>
                <a:gd name="T30" fmla="*/ 198 w 33"/>
                <a:gd name="T31" fmla="*/ 18 h 21"/>
                <a:gd name="T32" fmla="*/ 198 w 33"/>
                <a:gd name="T33" fmla="*/ 12 h 21"/>
                <a:gd name="T34" fmla="*/ 198 w 33"/>
                <a:gd name="T35" fmla="*/ 12 h 21"/>
                <a:gd name="T36" fmla="*/ 198 w 33"/>
                <a:gd name="T37" fmla="*/ 6 h 21"/>
                <a:gd name="T38" fmla="*/ 198 w 33"/>
                <a:gd name="T39" fmla="*/ 6 h 21"/>
                <a:gd name="T40" fmla="*/ 198 w 33"/>
                <a:gd name="T41" fmla="*/ 0 h 21"/>
                <a:gd name="T42" fmla="*/ 192 w 33"/>
                <a:gd name="T43" fmla="*/ 0 h 21"/>
                <a:gd name="T44" fmla="*/ 192 w 33"/>
                <a:gd name="T45" fmla="*/ 0 h 21"/>
                <a:gd name="T46" fmla="*/ 186 w 33"/>
                <a:gd name="T47" fmla="*/ 0 h 21"/>
                <a:gd name="T48" fmla="*/ 186 w 33"/>
                <a:gd name="T49" fmla="*/ 0 h 21"/>
                <a:gd name="T50" fmla="*/ 186 w 33"/>
                <a:gd name="T51" fmla="*/ 0 h 21"/>
                <a:gd name="T52" fmla="*/ 18 w 33"/>
                <a:gd name="T53" fmla="*/ 0 h 21"/>
                <a:gd name="T54" fmla="*/ 18 w 33"/>
                <a:gd name="T55" fmla="*/ 0 h 21"/>
                <a:gd name="T56" fmla="*/ 18 w 33"/>
                <a:gd name="T57" fmla="*/ 0 h 21"/>
                <a:gd name="T58" fmla="*/ 12 w 33"/>
                <a:gd name="T59" fmla="*/ 0 h 21"/>
                <a:gd name="T60" fmla="*/ 12 w 33"/>
                <a:gd name="T61" fmla="*/ 0 h 21"/>
                <a:gd name="T62" fmla="*/ 6 w 33"/>
                <a:gd name="T63" fmla="*/ 0 h 21"/>
                <a:gd name="T64" fmla="*/ 6 w 33"/>
                <a:gd name="T65" fmla="*/ 0 h 21"/>
                <a:gd name="T66" fmla="*/ 6 w 33"/>
                <a:gd name="T67" fmla="*/ 6 h 21"/>
                <a:gd name="T68" fmla="*/ 0 w 33"/>
                <a:gd name="T69" fmla="*/ 6 h 21"/>
                <a:gd name="T70" fmla="*/ 0 w 33"/>
                <a:gd name="T71" fmla="*/ 6 h 21"/>
                <a:gd name="T72" fmla="*/ 0 w 33"/>
                <a:gd name="T73" fmla="*/ 12 h 21"/>
                <a:gd name="T74" fmla="*/ 0 w 33"/>
                <a:gd name="T75" fmla="*/ 12 h 21"/>
                <a:gd name="T76" fmla="*/ 0 w 33"/>
                <a:gd name="T77" fmla="*/ 18 h 21"/>
                <a:gd name="T78" fmla="*/ 0 w 33"/>
                <a:gd name="T79" fmla="*/ 108 h 21"/>
                <a:gd name="T80" fmla="*/ 0 w 33"/>
                <a:gd name="T81" fmla="*/ 108 h 21"/>
                <a:gd name="T82" fmla="*/ 0 w 33"/>
                <a:gd name="T83" fmla="*/ 114 h 21"/>
                <a:gd name="T84" fmla="*/ 0 w 33"/>
                <a:gd name="T85" fmla="*/ 114 h 21"/>
                <a:gd name="T86" fmla="*/ 0 w 33"/>
                <a:gd name="T87" fmla="*/ 120 h 21"/>
                <a:gd name="T88" fmla="*/ 0 w 33"/>
                <a:gd name="T89" fmla="*/ 120 h 21"/>
                <a:gd name="T90" fmla="*/ 6 w 33"/>
                <a:gd name="T91" fmla="*/ 120 h 21"/>
                <a:gd name="T92" fmla="*/ 6 w 33"/>
                <a:gd name="T93" fmla="*/ 126 h 21"/>
                <a:gd name="T94" fmla="*/ 6 w 33"/>
                <a:gd name="T95" fmla="*/ 126 h 21"/>
                <a:gd name="T96" fmla="*/ 12 w 33"/>
                <a:gd name="T97" fmla="*/ 126 h 21"/>
                <a:gd name="T98" fmla="*/ 12 w 33"/>
                <a:gd name="T99" fmla="*/ 126 h 21"/>
                <a:gd name="T100" fmla="*/ 18 w 33"/>
                <a:gd name="T101" fmla="*/ 126 h 21"/>
                <a:gd name="T102" fmla="*/ 18 w 33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1"/>
                <a:gd name="T158" fmla="*/ 33 w 33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1">
                  <a:moveTo>
                    <a:pt x="3" y="21"/>
                  </a:moveTo>
                  <a:lnTo>
                    <a:pt x="31" y="21"/>
                  </a:lnTo>
                  <a:lnTo>
                    <a:pt x="30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89" name="Rectangle 111"/>
            <p:cNvSpPr>
              <a:spLocks noChangeArrowheads="1"/>
            </p:cNvSpPr>
            <p:nvPr/>
          </p:nvSpPr>
          <p:spPr bwMode="auto">
            <a:xfrm>
              <a:off x="817" y="2783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174</a:t>
              </a:r>
              <a:endParaRPr lang="hu-HU" altLang="hu-HU" sz="2000" b="1"/>
            </a:p>
          </p:txBody>
        </p:sp>
        <p:sp>
          <p:nvSpPr>
            <p:cNvPr id="20590" name="Freeform 112"/>
            <p:cNvSpPr>
              <a:spLocks/>
            </p:cNvSpPr>
            <p:nvPr/>
          </p:nvSpPr>
          <p:spPr bwMode="auto">
            <a:xfrm>
              <a:off x="1008" y="2796"/>
              <a:ext cx="198" cy="126"/>
            </a:xfrm>
            <a:custGeom>
              <a:avLst/>
              <a:gdLst>
                <a:gd name="T0" fmla="*/ 12 w 198"/>
                <a:gd name="T1" fmla="*/ 126 h 126"/>
                <a:gd name="T2" fmla="*/ 180 w 198"/>
                <a:gd name="T3" fmla="*/ 126 h 126"/>
                <a:gd name="T4" fmla="*/ 180 w 198"/>
                <a:gd name="T5" fmla="*/ 126 h 126"/>
                <a:gd name="T6" fmla="*/ 186 w 198"/>
                <a:gd name="T7" fmla="*/ 126 h 126"/>
                <a:gd name="T8" fmla="*/ 186 w 198"/>
                <a:gd name="T9" fmla="*/ 126 h 126"/>
                <a:gd name="T10" fmla="*/ 186 w 198"/>
                <a:gd name="T11" fmla="*/ 126 h 126"/>
                <a:gd name="T12" fmla="*/ 192 w 198"/>
                <a:gd name="T13" fmla="*/ 126 h 126"/>
                <a:gd name="T14" fmla="*/ 192 w 198"/>
                <a:gd name="T15" fmla="*/ 120 h 126"/>
                <a:gd name="T16" fmla="*/ 198 w 198"/>
                <a:gd name="T17" fmla="*/ 120 h 126"/>
                <a:gd name="T18" fmla="*/ 198 w 198"/>
                <a:gd name="T19" fmla="*/ 120 h 126"/>
                <a:gd name="T20" fmla="*/ 198 w 198"/>
                <a:gd name="T21" fmla="*/ 114 h 126"/>
                <a:gd name="T22" fmla="*/ 198 w 198"/>
                <a:gd name="T23" fmla="*/ 114 h 126"/>
                <a:gd name="T24" fmla="*/ 198 w 198"/>
                <a:gd name="T25" fmla="*/ 108 h 126"/>
                <a:gd name="T26" fmla="*/ 198 w 198"/>
                <a:gd name="T27" fmla="*/ 108 h 126"/>
                <a:gd name="T28" fmla="*/ 198 w 198"/>
                <a:gd name="T29" fmla="*/ 12 h 126"/>
                <a:gd name="T30" fmla="*/ 198 w 198"/>
                <a:gd name="T31" fmla="*/ 12 h 126"/>
                <a:gd name="T32" fmla="*/ 198 w 198"/>
                <a:gd name="T33" fmla="*/ 12 h 126"/>
                <a:gd name="T34" fmla="*/ 198 w 198"/>
                <a:gd name="T35" fmla="*/ 12 h 126"/>
                <a:gd name="T36" fmla="*/ 198 w 198"/>
                <a:gd name="T37" fmla="*/ 6 h 126"/>
                <a:gd name="T38" fmla="*/ 198 w 198"/>
                <a:gd name="T39" fmla="*/ 6 h 126"/>
                <a:gd name="T40" fmla="*/ 192 w 198"/>
                <a:gd name="T41" fmla="*/ 0 h 126"/>
                <a:gd name="T42" fmla="*/ 192 w 198"/>
                <a:gd name="T43" fmla="*/ 0 h 126"/>
                <a:gd name="T44" fmla="*/ 186 w 198"/>
                <a:gd name="T45" fmla="*/ 0 h 126"/>
                <a:gd name="T46" fmla="*/ 186 w 198"/>
                <a:gd name="T47" fmla="*/ 0 h 126"/>
                <a:gd name="T48" fmla="*/ 186 w 198"/>
                <a:gd name="T49" fmla="*/ 0 h 126"/>
                <a:gd name="T50" fmla="*/ 180 w 198"/>
                <a:gd name="T51" fmla="*/ 0 h 126"/>
                <a:gd name="T52" fmla="*/ 12 w 198"/>
                <a:gd name="T53" fmla="*/ 0 h 126"/>
                <a:gd name="T54" fmla="*/ 18 w 198"/>
                <a:gd name="T55" fmla="*/ 0 h 126"/>
                <a:gd name="T56" fmla="*/ 12 w 198"/>
                <a:gd name="T57" fmla="*/ 0 h 126"/>
                <a:gd name="T58" fmla="*/ 12 w 198"/>
                <a:gd name="T59" fmla="*/ 0 h 126"/>
                <a:gd name="T60" fmla="*/ 6 w 198"/>
                <a:gd name="T61" fmla="*/ 0 h 126"/>
                <a:gd name="T62" fmla="*/ 6 w 198"/>
                <a:gd name="T63" fmla="*/ 0 h 126"/>
                <a:gd name="T64" fmla="*/ 6 w 198"/>
                <a:gd name="T65" fmla="*/ 0 h 126"/>
                <a:gd name="T66" fmla="*/ 0 w 198"/>
                <a:gd name="T67" fmla="*/ 6 h 126"/>
                <a:gd name="T68" fmla="*/ 0 w 198"/>
                <a:gd name="T69" fmla="*/ 6 h 126"/>
                <a:gd name="T70" fmla="*/ 0 w 198"/>
                <a:gd name="T71" fmla="*/ 6 h 126"/>
                <a:gd name="T72" fmla="*/ 0 w 198"/>
                <a:gd name="T73" fmla="*/ 12 h 126"/>
                <a:gd name="T74" fmla="*/ 0 w 198"/>
                <a:gd name="T75" fmla="*/ 12 h 126"/>
                <a:gd name="T76" fmla="*/ 0 w 198"/>
                <a:gd name="T77" fmla="*/ 12 h 126"/>
                <a:gd name="T78" fmla="*/ 0 w 198"/>
                <a:gd name="T79" fmla="*/ 108 h 126"/>
                <a:gd name="T80" fmla="*/ 0 w 198"/>
                <a:gd name="T81" fmla="*/ 108 h 126"/>
                <a:gd name="T82" fmla="*/ 0 w 198"/>
                <a:gd name="T83" fmla="*/ 114 h 126"/>
                <a:gd name="T84" fmla="*/ 0 w 198"/>
                <a:gd name="T85" fmla="*/ 114 h 126"/>
                <a:gd name="T86" fmla="*/ 0 w 198"/>
                <a:gd name="T87" fmla="*/ 114 h 126"/>
                <a:gd name="T88" fmla="*/ 0 w 198"/>
                <a:gd name="T89" fmla="*/ 120 h 126"/>
                <a:gd name="T90" fmla="*/ 0 w 198"/>
                <a:gd name="T91" fmla="*/ 120 h 126"/>
                <a:gd name="T92" fmla="*/ 6 w 198"/>
                <a:gd name="T93" fmla="*/ 126 h 126"/>
                <a:gd name="T94" fmla="*/ 6 w 198"/>
                <a:gd name="T95" fmla="*/ 126 h 126"/>
                <a:gd name="T96" fmla="*/ 6 w 198"/>
                <a:gd name="T97" fmla="*/ 126 h 126"/>
                <a:gd name="T98" fmla="*/ 12 w 198"/>
                <a:gd name="T99" fmla="*/ 126 h 126"/>
                <a:gd name="T100" fmla="*/ 12 w 198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26"/>
                <a:gd name="T155" fmla="*/ 198 w 198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26">
                  <a:moveTo>
                    <a:pt x="12" y="126"/>
                  </a:moveTo>
                  <a:lnTo>
                    <a:pt x="180" y="126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2" y="120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0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1" name="Freeform 113"/>
            <p:cNvSpPr>
              <a:spLocks/>
            </p:cNvSpPr>
            <p:nvPr/>
          </p:nvSpPr>
          <p:spPr bwMode="auto">
            <a:xfrm>
              <a:off x="1008" y="2796"/>
              <a:ext cx="198" cy="126"/>
            </a:xfrm>
            <a:custGeom>
              <a:avLst/>
              <a:gdLst>
                <a:gd name="T0" fmla="*/ 12 w 33"/>
                <a:gd name="T1" fmla="*/ 126 h 21"/>
                <a:gd name="T2" fmla="*/ 180 w 33"/>
                <a:gd name="T3" fmla="*/ 126 h 21"/>
                <a:gd name="T4" fmla="*/ 180 w 33"/>
                <a:gd name="T5" fmla="*/ 126 h 21"/>
                <a:gd name="T6" fmla="*/ 186 w 33"/>
                <a:gd name="T7" fmla="*/ 126 h 21"/>
                <a:gd name="T8" fmla="*/ 186 w 33"/>
                <a:gd name="T9" fmla="*/ 126 h 21"/>
                <a:gd name="T10" fmla="*/ 186 w 33"/>
                <a:gd name="T11" fmla="*/ 126 h 21"/>
                <a:gd name="T12" fmla="*/ 192 w 33"/>
                <a:gd name="T13" fmla="*/ 126 h 21"/>
                <a:gd name="T14" fmla="*/ 192 w 33"/>
                <a:gd name="T15" fmla="*/ 120 h 21"/>
                <a:gd name="T16" fmla="*/ 198 w 33"/>
                <a:gd name="T17" fmla="*/ 120 h 21"/>
                <a:gd name="T18" fmla="*/ 198 w 33"/>
                <a:gd name="T19" fmla="*/ 120 h 21"/>
                <a:gd name="T20" fmla="*/ 198 w 33"/>
                <a:gd name="T21" fmla="*/ 114 h 21"/>
                <a:gd name="T22" fmla="*/ 198 w 33"/>
                <a:gd name="T23" fmla="*/ 114 h 21"/>
                <a:gd name="T24" fmla="*/ 198 w 33"/>
                <a:gd name="T25" fmla="*/ 108 h 21"/>
                <a:gd name="T26" fmla="*/ 198 w 33"/>
                <a:gd name="T27" fmla="*/ 108 h 21"/>
                <a:gd name="T28" fmla="*/ 198 w 33"/>
                <a:gd name="T29" fmla="*/ 12 h 21"/>
                <a:gd name="T30" fmla="*/ 198 w 33"/>
                <a:gd name="T31" fmla="*/ 12 h 21"/>
                <a:gd name="T32" fmla="*/ 198 w 33"/>
                <a:gd name="T33" fmla="*/ 12 h 21"/>
                <a:gd name="T34" fmla="*/ 198 w 33"/>
                <a:gd name="T35" fmla="*/ 12 h 21"/>
                <a:gd name="T36" fmla="*/ 198 w 33"/>
                <a:gd name="T37" fmla="*/ 6 h 21"/>
                <a:gd name="T38" fmla="*/ 198 w 33"/>
                <a:gd name="T39" fmla="*/ 6 h 21"/>
                <a:gd name="T40" fmla="*/ 192 w 33"/>
                <a:gd name="T41" fmla="*/ 0 h 21"/>
                <a:gd name="T42" fmla="*/ 192 w 33"/>
                <a:gd name="T43" fmla="*/ 0 h 21"/>
                <a:gd name="T44" fmla="*/ 186 w 33"/>
                <a:gd name="T45" fmla="*/ 0 h 21"/>
                <a:gd name="T46" fmla="*/ 186 w 33"/>
                <a:gd name="T47" fmla="*/ 0 h 21"/>
                <a:gd name="T48" fmla="*/ 186 w 33"/>
                <a:gd name="T49" fmla="*/ 0 h 21"/>
                <a:gd name="T50" fmla="*/ 180 w 33"/>
                <a:gd name="T51" fmla="*/ 0 h 21"/>
                <a:gd name="T52" fmla="*/ 12 w 33"/>
                <a:gd name="T53" fmla="*/ 0 h 21"/>
                <a:gd name="T54" fmla="*/ 18 w 33"/>
                <a:gd name="T55" fmla="*/ 0 h 21"/>
                <a:gd name="T56" fmla="*/ 12 w 33"/>
                <a:gd name="T57" fmla="*/ 0 h 21"/>
                <a:gd name="T58" fmla="*/ 12 w 33"/>
                <a:gd name="T59" fmla="*/ 0 h 21"/>
                <a:gd name="T60" fmla="*/ 6 w 33"/>
                <a:gd name="T61" fmla="*/ 0 h 21"/>
                <a:gd name="T62" fmla="*/ 6 w 33"/>
                <a:gd name="T63" fmla="*/ 0 h 21"/>
                <a:gd name="T64" fmla="*/ 6 w 33"/>
                <a:gd name="T65" fmla="*/ 0 h 21"/>
                <a:gd name="T66" fmla="*/ 0 w 33"/>
                <a:gd name="T67" fmla="*/ 6 h 21"/>
                <a:gd name="T68" fmla="*/ 0 w 33"/>
                <a:gd name="T69" fmla="*/ 6 h 21"/>
                <a:gd name="T70" fmla="*/ 0 w 33"/>
                <a:gd name="T71" fmla="*/ 6 h 21"/>
                <a:gd name="T72" fmla="*/ 0 w 33"/>
                <a:gd name="T73" fmla="*/ 12 h 21"/>
                <a:gd name="T74" fmla="*/ 0 w 33"/>
                <a:gd name="T75" fmla="*/ 12 h 21"/>
                <a:gd name="T76" fmla="*/ 0 w 33"/>
                <a:gd name="T77" fmla="*/ 12 h 21"/>
                <a:gd name="T78" fmla="*/ 0 w 33"/>
                <a:gd name="T79" fmla="*/ 108 h 21"/>
                <a:gd name="T80" fmla="*/ 0 w 33"/>
                <a:gd name="T81" fmla="*/ 108 h 21"/>
                <a:gd name="T82" fmla="*/ 0 w 33"/>
                <a:gd name="T83" fmla="*/ 114 h 21"/>
                <a:gd name="T84" fmla="*/ 0 w 33"/>
                <a:gd name="T85" fmla="*/ 114 h 21"/>
                <a:gd name="T86" fmla="*/ 0 w 33"/>
                <a:gd name="T87" fmla="*/ 114 h 21"/>
                <a:gd name="T88" fmla="*/ 0 w 33"/>
                <a:gd name="T89" fmla="*/ 120 h 21"/>
                <a:gd name="T90" fmla="*/ 0 w 33"/>
                <a:gd name="T91" fmla="*/ 120 h 21"/>
                <a:gd name="T92" fmla="*/ 6 w 33"/>
                <a:gd name="T93" fmla="*/ 126 h 21"/>
                <a:gd name="T94" fmla="*/ 6 w 33"/>
                <a:gd name="T95" fmla="*/ 126 h 21"/>
                <a:gd name="T96" fmla="*/ 6 w 33"/>
                <a:gd name="T97" fmla="*/ 126 h 21"/>
                <a:gd name="T98" fmla="*/ 12 w 33"/>
                <a:gd name="T99" fmla="*/ 126 h 21"/>
                <a:gd name="T100" fmla="*/ 12 w 33"/>
                <a:gd name="T101" fmla="*/ 126 h 21"/>
                <a:gd name="T102" fmla="*/ 12 w 33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1"/>
                <a:gd name="T158" fmla="*/ 33 w 33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1">
                  <a:moveTo>
                    <a:pt x="2" y="21"/>
                  </a:moveTo>
                  <a:lnTo>
                    <a:pt x="30" y="21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2" y="20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18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2" name="Rectangle 114"/>
            <p:cNvSpPr>
              <a:spLocks noChangeArrowheads="1"/>
            </p:cNvSpPr>
            <p:nvPr/>
          </p:nvSpPr>
          <p:spPr bwMode="auto">
            <a:xfrm>
              <a:off x="1021" y="2801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168</a:t>
              </a:r>
              <a:endParaRPr lang="hu-HU" altLang="hu-HU" sz="2000" b="1"/>
            </a:p>
          </p:txBody>
        </p:sp>
        <p:sp>
          <p:nvSpPr>
            <p:cNvPr id="20593" name="Freeform 115"/>
            <p:cNvSpPr>
              <a:spLocks/>
            </p:cNvSpPr>
            <p:nvPr/>
          </p:nvSpPr>
          <p:spPr bwMode="auto">
            <a:xfrm>
              <a:off x="1212" y="2760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8 w 204"/>
                <a:gd name="T13" fmla="*/ 126 h 126"/>
                <a:gd name="T14" fmla="*/ 198 w 204"/>
                <a:gd name="T15" fmla="*/ 120 h 126"/>
                <a:gd name="T16" fmla="*/ 198 w 204"/>
                <a:gd name="T17" fmla="*/ 120 h 126"/>
                <a:gd name="T18" fmla="*/ 204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204 w 204"/>
                <a:gd name="T37" fmla="*/ 6 h 126"/>
                <a:gd name="T38" fmla="*/ 198 w 204"/>
                <a:gd name="T39" fmla="*/ 6 h 126"/>
                <a:gd name="T40" fmla="*/ 198 w 204"/>
                <a:gd name="T41" fmla="*/ 0 h 126"/>
                <a:gd name="T42" fmla="*/ 198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8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6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14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8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4" name="Freeform 116"/>
            <p:cNvSpPr>
              <a:spLocks/>
            </p:cNvSpPr>
            <p:nvPr/>
          </p:nvSpPr>
          <p:spPr bwMode="auto">
            <a:xfrm>
              <a:off x="1212" y="2760"/>
              <a:ext cx="204" cy="126"/>
            </a:xfrm>
            <a:custGeom>
              <a:avLst/>
              <a:gdLst>
                <a:gd name="T0" fmla="*/ 18 w 34"/>
                <a:gd name="T1" fmla="*/ 126 h 21"/>
                <a:gd name="T2" fmla="*/ 186 w 34"/>
                <a:gd name="T3" fmla="*/ 126 h 21"/>
                <a:gd name="T4" fmla="*/ 186 w 34"/>
                <a:gd name="T5" fmla="*/ 126 h 21"/>
                <a:gd name="T6" fmla="*/ 186 w 34"/>
                <a:gd name="T7" fmla="*/ 126 h 21"/>
                <a:gd name="T8" fmla="*/ 192 w 34"/>
                <a:gd name="T9" fmla="*/ 126 h 21"/>
                <a:gd name="T10" fmla="*/ 192 w 34"/>
                <a:gd name="T11" fmla="*/ 126 h 21"/>
                <a:gd name="T12" fmla="*/ 198 w 34"/>
                <a:gd name="T13" fmla="*/ 126 h 21"/>
                <a:gd name="T14" fmla="*/ 198 w 34"/>
                <a:gd name="T15" fmla="*/ 120 h 21"/>
                <a:gd name="T16" fmla="*/ 198 w 34"/>
                <a:gd name="T17" fmla="*/ 120 h 21"/>
                <a:gd name="T18" fmla="*/ 204 w 34"/>
                <a:gd name="T19" fmla="*/ 120 h 21"/>
                <a:gd name="T20" fmla="*/ 204 w 34"/>
                <a:gd name="T21" fmla="*/ 114 h 21"/>
                <a:gd name="T22" fmla="*/ 204 w 34"/>
                <a:gd name="T23" fmla="*/ 114 h 21"/>
                <a:gd name="T24" fmla="*/ 204 w 34"/>
                <a:gd name="T25" fmla="*/ 108 h 21"/>
                <a:gd name="T26" fmla="*/ 204 w 34"/>
                <a:gd name="T27" fmla="*/ 108 h 21"/>
                <a:gd name="T28" fmla="*/ 204 w 34"/>
                <a:gd name="T29" fmla="*/ 18 h 21"/>
                <a:gd name="T30" fmla="*/ 204 w 34"/>
                <a:gd name="T31" fmla="*/ 18 h 21"/>
                <a:gd name="T32" fmla="*/ 204 w 34"/>
                <a:gd name="T33" fmla="*/ 12 h 21"/>
                <a:gd name="T34" fmla="*/ 204 w 34"/>
                <a:gd name="T35" fmla="*/ 12 h 21"/>
                <a:gd name="T36" fmla="*/ 204 w 34"/>
                <a:gd name="T37" fmla="*/ 6 h 21"/>
                <a:gd name="T38" fmla="*/ 198 w 34"/>
                <a:gd name="T39" fmla="*/ 6 h 21"/>
                <a:gd name="T40" fmla="*/ 198 w 34"/>
                <a:gd name="T41" fmla="*/ 0 h 21"/>
                <a:gd name="T42" fmla="*/ 198 w 34"/>
                <a:gd name="T43" fmla="*/ 0 h 21"/>
                <a:gd name="T44" fmla="*/ 192 w 34"/>
                <a:gd name="T45" fmla="*/ 0 h 21"/>
                <a:gd name="T46" fmla="*/ 192 w 34"/>
                <a:gd name="T47" fmla="*/ 0 h 21"/>
                <a:gd name="T48" fmla="*/ 186 w 34"/>
                <a:gd name="T49" fmla="*/ 0 h 21"/>
                <a:gd name="T50" fmla="*/ 186 w 34"/>
                <a:gd name="T51" fmla="*/ 0 h 21"/>
                <a:gd name="T52" fmla="*/ 18 w 34"/>
                <a:gd name="T53" fmla="*/ 0 h 21"/>
                <a:gd name="T54" fmla="*/ 18 w 34"/>
                <a:gd name="T55" fmla="*/ 0 h 21"/>
                <a:gd name="T56" fmla="*/ 18 w 34"/>
                <a:gd name="T57" fmla="*/ 0 h 21"/>
                <a:gd name="T58" fmla="*/ 18 w 34"/>
                <a:gd name="T59" fmla="*/ 0 h 21"/>
                <a:gd name="T60" fmla="*/ 12 w 34"/>
                <a:gd name="T61" fmla="*/ 0 h 21"/>
                <a:gd name="T62" fmla="*/ 12 w 34"/>
                <a:gd name="T63" fmla="*/ 0 h 21"/>
                <a:gd name="T64" fmla="*/ 6 w 34"/>
                <a:gd name="T65" fmla="*/ 0 h 21"/>
                <a:gd name="T66" fmla="*/ 6 w 34"/>
                <a:gd name="T67" fmla="*/ 6 h 21"/>
                <a:gd name="T68" fmla="*/ 6 w 34"/>
                <a:gd name="T69" fmla="*/ 6 h 21"/>
                <a:gd name="T70" fmla="*/ 0 w 34"/>
                <a:gd name="T71" fmla="*/ 6 h 21"/>
                <a:gd name="T72" fmla="*/ 0 w 34"/>
                <a:gd name="T73" fmla="*/ 12 h 21"/>
                <a:gd name="T74" fmla="*/ 0 w 34"/>
                <a:gd name="T75" fmla="*/ 12 h 21"/>
                <a:gd name="T76" fmla="*/ 0 w 34"/>
                <a:gd name="T77" fmla="*/ 18 h 21"/>
                <a:gd name="T78" fmla="*/ 0 w 34"/>
                <a:gd name="T79" fmla="*/ 108 h 21"/>
                <a:gd name="T80" fmla="*/ 0 w 34"/>
                <a:gd name="T81" fmla="*/ 108 h 21"/>
                <a:gd name="T82" fmla="*/ 0 w 34"/>
                <a:gd name="T83" fmla="*/ 114 h 21"/>
                <a:gd name="T84" fmla="*/ 0 w 34"/>
                <a:gd name="T85" fmla="*/ 114 h 21"/>
                <a:gd name="T86" fmla="*/ 0 w 34"/>
                <a:gd name="T87" fmla="*/ 114 h 21"/>
                <a:gd name="T88" fmla="*/ 6 w 34"/>
                <a:gd name="T89" fmla="*/ 120 h 21"/>
                <a:gd name="T90" fmla="*/ 6 w 34"/>
                <a:gd name="T91" fmla="*/ 120 h 21"/>
                <a:gd name="T92" fmla="*/ 6 w 34"/>
                <a:gd name="T93" fmla="*/ 126 h 21"/>
                <a:gd name="T94" fmla="*/ 12 w 34"/>
                <a:gd name="T95" fmla="*/ 126 h 21"/>
                <a:gd name="T96" fmla="*/ 12 w 34"/>
                <a:gd name="T97" fmla="*/ 126 h 21"/>
                <a:gd name="T98" fmla="*/ 18 w 34"/>
                <a:gd name="T99" fmla="*/ 126 h 21"/>
                <a:gd name="T100" fmla="*/ 18 w 34"/>
                <a:gd name="T101" fmla="*/ 126 h 21"/>
                <a:gd name="T102" fmla="*/ 18 w 34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1"/>
                <a:gd name="T158" fmla="*/ 34 w 34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1">
                  <a:moveTo>
                    <a:pt x="3" y="21"/>
                  </a:move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5" name="Rectangle 117"/>
            <p:cNvSpPr>
              <a:spLocks noChangeArrowheads="1"/>
            </p:cNvSpPr>
            <p:nvPr/>
          </p:nvSpPr>
          <p:spPr bwMode="auto">
            <a:xfrm>
              <a:off x="1231" y="2765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180</a:t>
              </a:r>
              <a:endParaRPr lang="hu-HU" altLang="hu-HU" sz="2000" b="1"/>
            </a:p>
          </p:txBody>
        </p:sp>
        <p:sp>
          <p:nvSpPr>
            <p:cNvPr id="20596" name="Freeform 118"/>
            <p:cNvSpPr>
              <a:spLocks/>
            </p:cNvSpPr>
            <p:nvPr/>
          </p:nvSpPr>
          <p:spPr bwMode="auto">
            <a:xfrm>
              <a:off x="1422" y="2820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86 w 204"/>
                <a:gd name="T9" fmla="*/ 126 h 132"/>
                <a:gd name="T10" fmla="*/ 192 w 204"/>
                <a:gd name="T11" fmla="*/ 126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0 h 132"/>
                <a:gd name="T18" fmla="*/ 198 w 204"/>
                <a:gd name="T19" fmla="*/ 120 h 132"/>
                <a:gd name="T20" fmla="*/ 198 w 204"/>
                <a:gd name="T21" fmla="*/ 120 h 132"/>
                <a:gd name="T22" fmla="*/ 198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198 w 204"/>
                <a:gd name="T33" fmla="*/ 12 h 132"/>
                <a:gd name="T34" fmla="*/ 198 w 204"/>
                <a:gd name="T35" fmla="*/ 12 h 132"/>
                <a:gd name="T36" fmla="*/ 198 w 204"/>
                <a:gd name="T37" fmla="*/ 6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0 h 132"/>
                <a:gd name="T44" fmla="*/ 192 w 204"/>
                <a:gd name="T45" fmla="*/ 0 h 132"/>
                <a:gd name="T46" fmla="*/ 186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0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6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08 h 132"/>
                <a:gd name="T82" fmla="*/ 0 w 204"/>
                <a:gd name="T83" fmla="*/ 114 h 132"/>
                <a:gd name="T84" fmla="*/ 0 w 204"/>
                <a:gd name="T85" fmla="*/ 114 h 132"/>
                <a:gd name="T86" fmla="*/ 0 w 204"/>
                <a:gd name="T87" fmla="*/ 120 h 132"/>
                <a:gd name="T88" fmla="*/ 0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26 h 132"/>
                <a:gd name="T98" fmla="*/ 12 w 204"/>
                <a:gd name="T99" fmla="*/ 126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7" name="Freeform 119"/>
            <p:cNvSpPr>
              <a:spLocks/>
            </p:cNvSpPr>
            <p:nvPr/>
          </p:nvSpPr>
          <p:spPr bwMode="auto">
            <a:xfrm>
              <a:off x="1441" y="2849"/>
              <a:ext cx="183" cy="108"/>
            </a:xfrm>
            <a:custGeom>
              <a:avLst/>
              <a:gdLst>
                <a:gd name="T0" fmla="*/ 16 w 34"/>
                <a:gd name="T1" fmla="*/ 108 h 22"/>
                <a:gd name="T2" fmla="*/ 167 w 34"/>
                <a:gd name="T3" fmla="*/ 108 h 22"/>
                <a:gd name="T4" fmla="*/ 167 w 34"/>
                <a:gd name="T5" fmla="*/ 108 h 22"/>
                <a:gd name="T6" fmla="*/ 167 w 34"/>
                <a:gd name="T7" fmla="*/ 108 h 22"/>
                <a:gd name="T8" fmla="*/ 167 w 34"/>
                <a:gd name="T9" fmla="*/ 103 h 22"/>
                <a:gd name="T10" fmla="*/ 172 w 34"/>
                <a:gd name="T11" fmla="*/ 103 h 22"/>
                <a:gd name="T12" fmla="*/ 172 w 34"/>
                <a:gd name="T13" fmla="*/ 103 h 22"/>
                <a:gd name="T14" fmla="*/ 178 w 34"/>
                <a:gd name="T15" fmla="*/ 103 h 22"/>
                <a:gd name="T16" fmla="*/ 178 w 34"/>
                <a:gd name="T17" fmla="*/ 98 h 22"/>
                <a:gd name="T18" fmla="*/ 178 w 34"/>
                <a:gd name="T19" fmla="*/ 98 h 22"/>
                <a:gd name="T20" fmla="*/ 178 w 34"/>
                <a:gd name="T21" fmla="*/ 98 h 22"/>
                <a:gd name="T22" fmla="*/ 178 w 34"/>
                <a:gd name="T23" fmla="*/ 93 h 22"/>
                <a:gd name="T24" fmla="*/ 183 w 34"/>
                <a:gd name="T25" fmla="*/ 93 h 22"/>
                <a:gd name="T26" fmla="*/ 183 w 34"/>
                <a:gd name="T27" fmla="*/ 93 h 22"/>
                <a:gd name="T28" fmla="*/ 183 w 34"/>
                <a:gd name="T29" fmla="*/ 15 h 22"/>
                <a:gd name="T30" fmla="*/ 183 w 34"/>
                <a:gd name="T31" fmla="*/ 15 h 22"/>
                <a:gd name="T32" fmla="*/ 178 w 34"/>
                <a:gd name="T33" fmla="*/ 10 h 22"/>
                <a:gd name="T34" fmla="*/ 178 w 34"/>
                <a:gd name="T35" fmla="*/ 10 h 22"/>
                <a:gd name="T36" fmla="*/ 178 w 34"/>
                <a:gd name="T37" fmla="*/ 5 h 22"/>
                <a:gd name="T38" fmla="*/ 178 w 34"/>
                <a:gd name="T39" fmla="*/ 5 h 22"/>
                <a:gd name="T40" fmla="*/ 178 w 34"/>
                <a:gd name="T41" fmla="*/ 5 h 22"/>
                <a:gd name="T42" fmla="*/ 172 w 34"/>
                <a:gd name="T43" fmla="*/ 0 h 22"/>
                <a:gd name="T44" fmla="*/ 172 w 34"/>
                <a:gd name="T45" fmla="*/ 0 h 22"/>
                <a:gd name="T46" fmla="*/ 167 w 34"/>
                <a:gd name="T47" fmla="*/ 0 h 22"/>
                <a:gd name="T48" fmla="*/ 167 w 34"/>
                <a:gd name="T49" fmla="*/ 0 h 22"/>
                <a:gd name="T50" fmla="*/ 167 w 34"/>
                <a:gd name="T51" fmla="*/ 0 h 22"/>
                <a:gd name="T52" fmla="*/ 16 w 34"/>
                <a:gd name="T53" fmla="*/ 0 h 22"/>
                <a:gd name="T54" fmla="*/ 16 w 34"/>
                <a:gd name="T55" fmla="*/ 0 h 22"/>
                <a:gd name="T56" fmla="*/ 16 w 34"/>
                <a:gd name="T57" fmla="*/ 0 h 22"/>
                <a:gd name="T58" fmla="*/ 11 w 34"/>
                <a:gd name="T59" fmla="*/ 0 h 22"/>
                <a:gd name="T60" fmla="*/ 11 w 34"/>
                <a:gd name="T61" fmla="*/ 0 h 22"/>
                <a:gd name="T62" fmla="*/ 5 w 34"/>
                <a:gd name="T63" fmla="*/ 0 h 22"/>
                <a:gd name="T64" fmla="*/ 5 w 34"/>
                <a:gd name="T65" fmla="*/ 5 h 22"/>
                <a:gd name="T66" fmla="*/ 5 w 34"/>
                <a:gd name="T67" fmla="*/ 5 h 22"/>
                <a:gd name="T68" fmla="*/ 0 w 34"/>
                <a:gd name="T69" fmla="*/ 5 h 22"/>
                <a:gd name="T70" fmla="*/ 0 w 34"/>
                <a:gd name="T71" fmla="*/ 10 h 22"/>
                <a:gd name="T72" fmla="*/ 0 w 34"/>
                <a:gd name="T73" fmla="*/ 10 h 22"/>
                <a:gd name="T74" fmla="*/ 0 w 34"/>
                <a:gd name="T75" fmla="*/ 15 h 22"/>
                <a:gd name="T76" fmla="*/ 0 w 34"/>
                <a:gd name="T77" fmla="*/ 15 h 22"/>
                <a:gd name="T78" fmla="*/ 0 w 34"/>
                <a:gd name="T79" fmla="*/ 93 h 22"/>
                <a:gd name="T80" fmla="*/ 0 w 34"/>
                <a:gd name="T81" fmla="*/ 88 h 22"/>
                <a:gd name="T82" fmla="*/ 0 w 34"/>
                <a:gd name="T83" fmla="*/ 93 h 22"/>
                <a:gd name="T84" fmla="*/ 0 w 34"/>
                <a:gd name="T85" fmla="*/ 93 h 22"/>
                <a:gd name="T86" fmla="*/ 0 w 34"/>
                <a:gd name="T87" fmla="*/ 98 h 22"/>
                <a:gd name="T88" fmla="*/ 0 w 34"/>
                <a:gd name="T89" fmla="*/ 98 h 22"/>
                <a:gd name="T90" fmla="*/ 5 w 34"/>
                <a:gd name="T91" fmla="*/ 103 h 22"/>
                <a:gd name="T92" fmla="*/ 5 w 34"/>
                <a:gd name="T93" fmla="*/ 103 h 22"/>
                <a:gd name="T94" fmla="*/ 5 w 34"/>
                <a:gd name="T95" fmla="*/ 103 h 22"/>
                <a:gd name="T96" fmla="*/ 11 w 34"/>
                <a:gd name="T97" fmla="*/ 103 h 22"/>
                <a:gd name="T98" fmla="*/ 11 w 34"/>
                <a:gd name="T99" fmla="*/ 103 h 22"/>
                <a:gd name="T100" fmla="*/ 16 w 34"/>
                <a:gd name="T101" fmla="*/ 108 h 22"/>
                <a:gd name="T102" fmla="*/ 16 w 34"/>
                <a:gd name="T103" fmla="*/ 108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3" y="22"/>
                  </a:moveTo>
                  <a:lnTo>
                    <a:pt x="31" y="22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4" y="19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598" name="Rectangle 120"/>
            <p:cNvSpPr>
              <a:spLocks noChangeArrowheads="1"/>
            </p:cNvSpPr>
            <p:nvPr/>
          </p:nvSpPr>
          <p:spPr bwMode="auto">
            <a:xfrm>
              <a:off x="1441" y="2831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160</a:t>
              </a:r>
              <a:endParaRPr lang="hu-HU" altLang="hu-HU" sz="2000" b="1"/>
            </a:p>
          </p:txBody>
        </p:sp>
        <p:sp>
          <p:nvSpPr>
            <p:cNvPr id="20599" name="Freeform 121"/>
            <p:cNvSpPr>
              <a:spLocks/>
            </p:cNvSpPr>
            <p:nvPr/>
          </p:nvSpPr>
          <p:spPr bwMode="auto">
            <a:xfrm>
              <a:off x="1632" y="285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26 h 132"/>
                <a:gd name="T10" fmla="*/ 192 w 198"/>
                <a:gd name="T11" fmla="*/ 126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0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2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0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0 h 132"/>
                <a:gd name="T62" fmla="*/ 6 w 198"/>
                <a:gd name="T63" fmla="*/ 0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6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08 h 132"/>
                <a:gd name="T82" fmla="*/ 0 w 198"/>
                <a:gd name="T83" fmla="*/ 114 h 132"/>
                <a:gd name="T84" fmla="*/ 0 w 198"/>
                <a:gd name="T85" fmla="*/ 114 h 132"/>
                <a:gd name="T86" fmla="*/ 0 w 198"/>
                <a:gd name="T87" fmla="*/ 120 h 132"/>
                <a:gd name="T88" fmla="*/ 0 w 198"/>
                <a:gd name="T89" fmla="*/ 120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6 w 198"/>
                <a:gd name="T97" fmla="*/ 126 h 132"/>
                <a:gd name="T98" fmla="*/ 12 w 198"/>
                <a:gd name="T99" fmla="*/ 132 h 132"/>
                <a:gd name="T100" fmla="*/ 12 w 198"/>
                <a:gd name="T101" fmla="*/ 132 h 132"/>
                <a:gd name="T102" fmla="*/ 18 w 19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132"/>
                <a:gd name="T158" fmla="*/ 198 w 19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86" y="126"/>
                  </a:lnTo>
                  <a:lnTo>
                    <a:pt x="192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0" name="Freeform 122"/>
            <p:cNvSpPr>
              <a:spLocks/>
            </p:cNvSpPr>
            <p:nvPr/>
          </p:nvSpPr>
          <p:spPr bwMode="auto">
            <a:xfrm>
              <a:off x="1632" y="2856"/>
              <a:ext cx="198" cy="132"/>
            </a:xfrm>
            <a:custGeom>
              <a:avLst/>
              <a:gdLst>
                <a:gd name="T0" fmla="*/ 18 w 33"/>
                <a:gd name="T1" fmla="*/ 132 h 22"/>
                <a:gd name="T2" fmla="*/ 180 w 33"/>
                <a:gd name="T3" fmla="*/ 132 h 22"/>
                <a:gd name="T4" fmla="*/ 180 w 33"/>
                <a:gd name="T5" fmla="*/ 132 h 22"/>
                <a:gd name="T6" fmla="*/ 186 w 33"/>
                <a:gd name="T7" fmla="*/ 132 h 22"/>
                <a:gd name="T8" fmla="*/ 186 w 33"/>
                <a:gd name="T9" fmla="*/ 126 h 22"/>
                <a:gd name="T10" fmla="*/ 192 w 33"/>
                <a:gd name="T11" fmla="*/ 126 h 22"/>
                <a:gd name="T12" fmla="*/ 192 w 33"/>
                <a:gd name="T13" fmla="*/ 126 h 22"/>
                <a:gd name="T14" fmla="*/ 192 w 33"/>
                <a:gd name="T15" fmla="*/ 126 h 22"/>
                <a:gd name="T16" fmla="*/ 198 w 33"/>
                <a:gd name="T17" fmla="*/ 120 h 22"/>
                <a:gd name="T18" fmla="*/ 198 w 33"/>
                <a:gd name="T19" fmla="*/ 120 h 22"/>
                <a:gd name="T20" fmla="*/ 198 w 33"/>
                <a:gd name="T21" fmla="*/ 120 h 22"/>
                <a:gd name="T22" fmla="*/ 198 w 33"/>
                <a:gd name="T23" fmla="*/ 114 h 22"/>
                <a:gd name="T24" fmla="*/ 198 w 33"/>
                <a:gd name="T25" fmla="*/ 114 h 22"/>
                <a:gd name="T26" fmla="*/ 198 w 33"/>
                <a:gd name="T27" fmla="*/ 114 h 22"/>
                <a:gd name="T28" fmla="*/ 198 w 33"/>
                <a:gd name="T29" fmla="*/ 18 h 22"/>
                <a:gd name="T30" fmla="*/ 198 w 33"/>
                <a:gd name="T31" fmla="*/ 18 h 22"/>
                <a:gd name="T32" fmla="*/ 198 w 33"/>
                <a:gd name="T33" fmla="*/ 12 h 22"/>
                <a:gd name="T34" fmla="*/ 198 w 33"/>
                <a:gd name="T35" fmla="*/ 12 h 22"/>
                <a:gd name="T36" fmla="*/ 198 w 33"/>
                <a:gd name="T37" fmla="*/ 12 h 22"/>
                <a:gd name="T38" fmla="*/ 198 w 33"/>
                <a:gd name="T39" fmla="*/ 6 h 22"/>
                <a:gd name="T40" fmla="*/ 192 w 33"/>
                <a:gd name="T41" fmla="*/ 6 h 22"/>
                <a:gd name="T42" fmla="*/ 192 w 33"/>
                <a:gd name="T43" fmla="*/ 0 h 22"/>
                <a:gd name="T44" fmla="*/ 192 w 33"/>
                <a:gd name="T45" fmla="*/ 0 h 22"/>
                <a:gd name="T46" fmla="*/ 186 w 33"/>
                <a:gd name="T47" fmla="*/ 0 h 22"/>
                <a:gd name="T48" fmla="*/ 186 w 33"/>
                <a:gd name="T49" fmla="*/ 0 h 22"/>
                <a:gd name="T50" fmla="*/ 180 w 33"/>
                <a:gd name="T51" fmla="*/ 0 h 22"/>
                <a:gd name="T52" fmla="*/ 18 w 33"/>
                <a:gd name="T53" fmla="*/ 0 h 22"/>
                <a:gd name="T54" fmla="*/ 18 w 33"/>
                <a:gd name="T55" fmla="*/ 0 h 22"/>
                <a:gd name="T56" fmla="*/ 12 w 33"/>
                <a:gd name="T57" fmla="*/ 0 h 22"/>
                <a:gd name="T58" fmla="*/ 12 w 33"/>
                <a:gd name="T59" fmla="*/ 0 h 22"/>
                <a:gd name="T60" fmla="*/ 6 w 33"/>
                <a:gd name="T61" fmla="*/ 0 h 22"/>
                <a:gd name="T62" fmla="*/ 6 w 33"/>
                <a:gd name="T63" fmla="*/ 0 h 22"/>
                <a:gd name="T64" fmla="*/ 6 w 33"/>
                <a:gd name="T65" fmla="*/ 6 h 22"/>
                <a:gd name="T66" fmla="*/ 0 w 33"/>
                <a:gd name="T67" fmla="*/ 6 h 22"/>
                <a:gd name="T68" fmla="*/ 0 w 33"/>
                <a:gd name="T69" fmla="*/ 6 h 22"/>
                <a:gd name="T70" fmla="*/ 0 w 33"/>
                <a:gd name="T71" fmla="*/ 12 h 22"/>
                <a:gd name="T72" fmla="*/ 0 w 33"/>
                <a:gd name="T73" fmla="*/ 12 h 22"/>
                <a:gd name="T74" fmla="*/ 0 w 33"/>
                <a:gd name="T75" fmla="*/ 18 h 22"/>
                <a:gd name="T76" fmla="*/ 0 w 33"/>
                <a:gd name="T77" fmla="*/ 18 h 22"/>
                <a:gd name="T78" fmla="*/ 0 w 33"/>
                <a:gd name="T79" fmla="*/ 114 h 22"/>
                <a:gd name="T80" fmla="*/ 0 w 33"/>
                <a:gd name="T81" fmla="*/ 108 h 22"/>
                <a:gd name="T82" fmla="*/ 0 w 33"/>
                <a:gd name="T83" fmla="*/ 114 h 22"/>
                <a:gd name="T84" fmla="*/ 0 w 33"/>
                <a:gd name="T85" fmla="*/ 114 h 22"/>
                <a:gd name="T86" fmla="*/ 0 w 33"/>
                <a:gd name="T87" fmla="*/ 120 h 22"/>
                <a:gd name="T88" fmla="*/ 0 w 33"/>
                <a:gd name="T89" fmla="*/ 120 h 22"/>
                <a:gd name="T90" fmla="*/ 0 w 33"/>
                <a:gd name="T91" fmla="*/ 126 h 22"/>
                <a:gd name="T92" fmla="*/ 6 w 33"/>
                <a:gd name="T93" fmla="*/ 126 h 22"/>
                <a:gd name="T94" fmla="*/ 6 w 33"/>
                <a:gd name="T95" fmla="*/ 126 h 22"/>
                <a:gd name="T96" fmla="*/ 6 w 33"/>
                <a:gd name="T97" fmla="*/ 126 h 22"/>
                <a:gd name="T98" fmla="*/ 12 w 33"/>
                <a:gd name="T99" fmla="*/ 132 h 22"/>
                <a:gd name="T100" fmla="*/ 12 w 33"/>
                <a:gd name="T101" fmla="*/ 132 h 22"/>
                <a:gd name="T102" fmla="*/ 18 w 33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2"/>
                <a:gd name="T158" fmla="*/ 33 w 33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2">
                  <a:moveTo>
                    <a:pt x="3" y="22"/>
                  </a:moveTo>
                  <a:lnTo>
                    <a:pt x="30" y="22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2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1" name="Rectangle 123"/>
            <p:cNvSpPr>
              <a:spLocks noChangeArrowheads="1"/>
            </p:cNvSpPr>
            <p:nvPr/>
          </p:nvSpPr>
          <p:spPr bwMode="auto">
            <a:xfrm>
              <a:off x="1625" y="2849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149</a:t>
              </a:r>
              <a:endParaRPr lang="hu-HU" altLang="hu-HU" sz="2000" b="1"/>
            </a:p>
          </p:txBody>
        </p:sp>
        <p:sp>
          <p:nvSpPr>
            <p:cNvPr id="20602" name="Freeform 124"/>
            <p:cNvSpPr>
              <a:spLocks/>
            </p:cNvSpPr>
            <p:nvPr/>
          </p:nvSpPr>
          <p:spPr bwMode="auto">
            <a:xfrm>
              <a:off x="1836" y="2832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8 w 204"/>
                <a:gd name="T13" fmla="*/ 126 h 126"/>
                <a:gd name="T14" fmla="*/ 198 w 204"/>
                <a:gd name="T15" fmla="*/ 120 h 126"/>
                <a:gd name="T16" fmla="*/ 198 w 204"/>
                <a:gd name="T17" fmla="*/ 120 h 126"/>
                <a:gd name="T18" fmla="*/ 204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204 w 204"/>
                <a:gd name="T37" fmla="*/ 6 h 126"/>
                <a:gd name="T38" fmla="*/ 198 w 204"/>
                <a:gd name="T39" fmla="*/ 6 h 126"/>
                <a:gd name="T40" fmla="*/ 198 w 204"/>
                <a:gd name="T41" fmla="*/ 0 h 126"/>
                <a:gd name="T42" fmla="*/ 198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24 w 204"/>
                <a:gd name="T55" fmla="*/ 0 h 126"/>
                <a:gd name="T56" fmla="*/ 18 w 204"/>
                <a:gd name="T57" fmla="*/ 0 h 126"/>
                <a:gd name="T58" fmla="*/ 18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6 w 204"/>
                <a:gd name="T71" fmla="*/ 6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6 w 204"/>
                <a:gd name="T87" fmla="*/ 120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8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204" y="6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3" name="Freeform 125"/>
            <p:cNvSpPr>
              <a:spLocks/>
            </p:cNvSpPr>
            <p:nvPr/>
          </p:nvSpPr>
          <p:spPr bwMode="auto">
            <a:xfrm>
              <a:off x="1836" y="2832"/>
              <a:ext cx="204" cy="126"/>
            </a:xfrm>
            <a:custGeom>
              <a:avLst/>
              <a:gdLst>
                <a:gd name="T0" fmla="*/ 18 w 34"/>
                <a:gd name="T1" fmla="*/ 126 h 21"/>
                <a:gd name="T2" fmla="*/ 186 w 34"/>
                <a:gd name="T3" fmla="*/ 126 h 21"/>
                <a:gd name="T4" fmla="*/ 186 w 34"/>
                <a:gd name="T5" fmla="*/ 126 h 21"/>
                <a:gd name="T6" fmla="*/ 186 w 34"/>
                <a:gd name="T7" fmla="*/ 126 h 21"/>
                <a:gd name="T8" fmla="*/ 192 w 34"/>
                <a:gd name="T9" fmla="*/ 126 h 21"/>
                <a:gd name="T10" fmla="*/ 192 w 34"/>
                <a:gd name="T11" fmla="*/ 126 h 21"/>
                <a:gd name="T12" fmla="*/ 198 w 34"/>
                <a:gd name="T13" fmla="*/ 126 h 21"/>
                <a:gd name="T14" fmla="*/ 198 w 34"/>
                <a:gd name="T15" fmla="*/ 120 h 21"/>
                <a:gd name="T16" fmla="*/ 198 w 34"/>
                <a:gd name="T17" fmla="*/ 120 h 21"/>
                <a:gd name="T18" fmla="*/ 204 w 34"/>
                <a:gd name="T19" fmla="*/ 120 h 21"/>
                <a:gd name="T20" fmla="*/ 204 w 34"/>
                <a:gd name="T21" fmla="*/ 114 h 21"/>
                <a:gd name="T22" fmla="*/ 204 w 34"/>
                <a:gd name="T23" fmla="*/ 114 h 21"/>
                <a:gd name="T24" fmla="*/ 204 w 34"/>
                <a:gd name="T25" fmla="*/ 108 h 21"/>
                <a:gd name="T26" fmla="*/ 204 w 34"/>
                <a:gd name="T27" fmla="*/ 108 h 21"/>
                <a:gd name="T28" fmla="*/ 204 w 34"/>
                <a:gd name="T29" fmla="*/ 18 h 21"/>
                <a:gd name="T30" fmla="*/ 204 w 34"/>
                <a:gd name="T31" fmla="*/ 18 h 21"/>
                <a:gd name="T32" fmla="*/ 204 w 34"/>
                <a:gd name="T33" fmla="*/ 12 h 21"/>
                <a:gd name="T34" fmla="*/ 204 w 34"/>
                <a:gd name="T35" fmla="*/ 12 h 21"/>
                <a:gd name="T36" fmla="*/ 204 w 34"/>
                <a:gd name="T37" fmla="*/ 6 h 21"/>
                <a:gd name="T38" fmla="*/ 198 w 34"/>
                <a:gd name="T39" fmla="*/ 6 h 21"/>
                <a:gd name="T40" fmla="*/ 198 w 34"/>
                <a:gd name="T41" fmla="*/ 0 h 21"/>
                <a:gd name="T42" fmla="*/ 198 w 34"/>
                <a:gd name="T43" fmla="*/ 0 h 21"/>
                <a:gd name="T44" fmla="*/ 192 w 34"/>
                <a:gd name="T45" fmla="*/ 0 h 21"/>
                <a:gd name="T46" fmla="*/ 192 w 34"/>
                <a:gd name="T47" fmla="*/ 0 h 21"/>
                <a:gd name="T48" fmla="*/ 186 w 34"/>
                <a:gd name="T49" fmla="*/ 0 h 21"/>
                <a:gd name="T50" fmla="*/ 186 w 34"/>
                <a:gd name="T51" fmla="*/ 0 h 21"/>
                <a:gd name="T52" fmla="*/ 18 w 34"/>
                <a:gd name="T53" fmla="*/ 0 h 21"/>
                <a:gd name="T54" fmla="*/ 24 w 34"/>
                <a:gd name="T55" fmla="*/ 0 h 21"/>
                <a:gd name="T56" fmla="*/ 18 w 34"/>
                <a:gd name="T57" fmla="*/ 0 h 21"/>
                <a:gd name="T58" fmla="*/ 18 w 34"/>
                <a:gd name="T59" fmla="*/ 0 h 21"/>
                <a:gd name="T60" fmla="*/ 12 w 34"/>
                <a:gd name="T61" fmla="*/ 0 h 21"/>
                <a:gd name="T62" fmla="*/ 12 w 34"/>
                <a:gd name="T63" fmla="*/ 0 h 21"/>
                <a:gd name="T64" fmla="*/ 6 w 34"/>
                <a:gd name="T65" fmla="*/ 0 h 21"/>
                <a:gd name="T66" fmla="*/ 6 w 34"/>
                <a:gd name="T67" fmla="*/ 6 h 21"/>
                <a:gd name="T68" fmla="*/ 6 w 34"/>
                <a:gd name="T69" fmla="*/ 6 h 21"/>
                <a:gd name="T70" fmla="*/ 6 w 34"/>
                <a:gd name="T71" fmla="*/ 6 h 21"/>
                <a:gd name="T72" fmla="*/ 0 w 34"/>
                <a:gd name="T73" fmla="*/ 12 h 21"/>
                <a:gd name="T74" fmla="*/ 0 w 34"/>
                <a:gd name="T75" fmla="*/ 12 h 21"/>
                <a:gd name="T76" fmla="*/ 0 w 34"/>
                <a:gd name="T77" fmla="*/ 18 h 21"/>
                <a:gd name="T78" fmla="*/ 0 w 34"/>
                <a:gd name="T79" fmla="*/ 108 h 21"/>
                <a:gd name="T80" fmla="*/ 0 w 34"/>
                <a:gd name="T81" fmla="*/ 108 h 21"/>
                <a:gd name="T82" fmla="*/ 0 w 34"/>
                <a:gd name="T83" fmla="*/ 114 h 21"/>
                <a:gd name="T84" fmla="*/ 0 w 34"/>
                <a:gd name="T85" fmla="*/ 114 h 21"/>
                <a:gd name="T86" fmla="*/ 6 w 34"/>
                <a:gd name="T87" fmla="*/ 120 h 21"/>
                <a:gd name="T88" fmla="*/ 6 w 34"/>
                <a:gd name="T89" fmla="*/ 120 h 21"/>
                <a:gd name="T90" fmla="*/ 6 w 34"/>
                <a:gd name="T91" fmla="*/ 120 h 21"/>
                <a:gd name="T92" fmla="*/ 6 w 34"/>
                <a:gd name="T93" fmla="*/ 126 h 21"/>
                <a:gd name="T94" fmla="*/ 12 w 34"/>
                <a:gd name="T95" fmla="*/ 126 h 21"/>
                <a:gd name="T96" fmla="*/ 12 w 34"/>
                <a:gd name="T97" fmla="*/ 126 h 21"/>
                <a:gd name="T98" fmla="*/ 18 w 34"/>
                <a:gd name="T99" fmla="*/ 126 h 21"/>
                <a:gd name="T100" fmla="*/ 18 w 34"/>
                <a:gd name="T101" fmla="*/ 126 h 21"/>
                <a:gd name="T102" fmla="*/ 18 w 34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1"/>
                <a:gd name="T158" fmla="*/ 34 w 34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1">
                  <a:moveTo>
                    <a:pt x="3" y="21"/>
                  </a:move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4" name="Rectangle 126"/>
            <p:cNvSpPr>
              <a:spLocks noChangeArrowheads="1"/>
            </p:cNvSpPr>
            <p:nvPr/>
          </p:nvSpPr>
          <p:spPr bwMode="auto">
            <a:xfrm>
              <a:off x="1854" y="2849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157</a:t>
              </a:r>
              <a:endParaRPr lang="hu-HU" altLang="hu-HU" sz="2000" b="1"/>
            </a:p>
          </p:txBody>
        </p:sp>
        <p:sp>
          <p:nvSpPr>
            <p:cNvPr id="20605" name="Freeform 127"/>
            <p:cNvSpPr>
              <a:spLocks/>
            </p:cNvSpPr>
            <p:nvPr/>
          </p:nvSpPr>
          <p:spPr bwMode="auto">
            <a:xfrm>
              <a:off x="2046" y="2616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32 h 132"/>
                <a:gd name="T10" fmla="*/ 192 w 204"/>
                <a:gd name="T11" fmla="*/ 132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198 w 204"/>
                <a:gd name="T19" fmla="*/ 120 h 132"/>
                <a:gd name="T20" fmla="*/ 198 w 204"/>
                <a:gd name="T21" fmla="*/ 120 h 132"/>
                <a:gd name="T22" fmla="*/ 204 w 204"/>
                <a:gd name="T23" fmla="*/ 120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198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6 h 132"/>
                <a:gd name="T44" fmla="*/ 192 w 204"/>
                <a:gd name="T45" fmla="*/ 6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6 h 132"/>
                <a:gd name="T62" fmla="*/ 6 w 204"/>
                <a:gd name="T63" fmla="*/ 6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12 h 132"/>
                <a:gd name="T70" fmla="*/ 0 w 204"/>
                <a:gd name="T71" fmla="*/ 12 h 132"/>
                <a:gd name="T72" fmla="*/ 0 w 204"/>
                <a:gd name="T73" fmla="*/ 18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20 h 132"/>
                <a:gd name="T86" fmla="*/ 0 w 204"/>
                <a:gd name="T87" fmla="*/ 120 h 132"/>
                <a:gd name="T88" fmla="*/ 0 w 204"/>
                <a:gd name="T89" fmla="*/ 126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32 h 132"/>
                <a:gd name="T96" fmla="*/ 12 w 204"/>
                <a:gd name="T97" fmla="*/ 132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6" name="Freeform 128"/>
            <p:cNvSpPr>
              <a:spLocks/>
            </p:cNvSpPr>
            <p:nvPr/>
          </p:nvSpPr>
          <p:spPr bwMode="auto">
            <a:xfrm>
              <a:off x="2046" y="2616"/>
              <a:ext cx="204" cy="132"/>
            </a:xfrm>
            <a:custGeom>
              <a:avLst/>
              <a:gdLst>
                <a:gd name="T0" fmla="*/ 18 w 34"/>
                <a:gd name="T1" fmla="*/ 132 h 22"/>
                <a:gd name="T2" fmla="*/ 186 w 34"/>
                <a:gd name="T3" fmla="*/ 132 h 22"/>
                <a:gd name="T4" fmla="*/ 186 w 34"/>
                <a:gd name="T5" fmla="*/ 132 h 22"/>
                <a:gd name="T6" fmla="*/ 186 w 34"/>
                <a:gd name="T7" fmla="*/ 132 h 22"/>
                <a:gd name="T8" fmla="*/ 192 w 34"/>
                <a:gd name="T9" fmla="*/ 132 h 22"/>
                <a:gd name="T10" fmla="*/ 192 w 34"/>
                <a:gd name="T11" fmla="*/ 132 h 22"/>
                <a:gd name="T12" fmla="*/ 192 w 34"/>
                <a:gd name="T13" fmla="*/ 126 h 22"/>
                <a:gd name="T14" fmla="*/ 198 w 34"/>
                <a:gd name="T15" fmla="*/ 126 h 22"/>
                <a:gd name="T16" fmla="*/ 198 w 34"/>
                <a:gd name="T17" fmla="*/ 126 h 22"/>
                <a:gd name="T18" fmla="*/ 198 w 34"/>
                <a:gd name="T19" fmla="*/ 120 h 22"/>
                <a:gd name="T20" fmla="*/ 198 w 34"/>
                <a:gd name="T21" fmla="*/ 120 h 22"/>
                <a:gd name="T22" fmla="*/ 204 w 34"/>
                <a:gd name="T23" fmla="*/ 120 h 22"/>
                <a:gd name="T24" fmla="*/ 204 w 34"/>
                <a:gd name="T25" fmla="*/ 114 h 22"/>
                <a:gd name="T26" fmla="*/ 204 w 34"/>
                <a:gd name="T27" fmla="*/ 114 h 22"/>
                <a:gd name="T28" fmla="*/ 204 w 34"/>
                <a:gd name="T29" fmla="*/ 18 h 22"/>
                <a:gd name="T30" fmla="*/ 204 w 34"/>
                <a:gd name="T31" fmla="*/ 18 h 22"/>
                <a:gd name="T32" fmla="*/ 204 w 34"/>
                <a:gd name="T33" fmla="*/ 18 h 22"/>
                <a:gd name="T34" fmla="*/ 198 w 34"/>
                <a:gd name="T35" fmla="*/ 12 h 22"/>
                <a:gd name="T36" fmla="*/ 198 w 34"/>
                <a:gd name="T37" fmla="*/ 12 h 22"/>
                <a:gd name="T38" fmla="*/ 198 w 34"/>
                <a:gd name="T39" fmla="*/ 6 h 22"/>
                <a:gd name="T40" fmla="*/ 198 w 34"/>
                <a:gd name="T41" fmla="*/ 6 h 22"/>
                <a:gd name="T42" fmla="*/ 192 w 34"/>
                <a:gd name="T43" fmla="*/ 6 h 22"/>
                <a:gd name="T44" fmla="*/ 192 w 34"/>
                <a:gd name="T45" fmla="*/ 6 h 22"/>
                <a:gd name="T46" fmla="*/ 192 w 34"/>
                <a:gd name="T47" fmla="*/ 0 h 22"/>
                <a:gd name="T48" fmla="*/ 186 w 34"/>
                <a:gd name="T49" fmla="*/ 0 h 22"/>
                <a:gd name="T50" fmla="*/ 186 w 34"/>
                <a:gd name="T51" fmla="*/ 0 h 22"/>
                <a:gd name="T52" fmla="*/ 18 w 34"/>
                <a:gd name="T53" fmla="*/ 0 h 22"/>
                <a:gd name="T54" fmla="*/ 18 w 34"/>
                <a:gd name="T55" fmla="*/ 0 h 22"/>
                <a:gd name="T56" fmla="*/ 18 w 34"/>
                <a:gd name="T57" fmla="*/ 0 h 22"/>
                <a:gd name="T58" fmla="*/ 12 w 34"/>
                <a:gd name="T59" fmla="*/ 0 h 22"/>
                <a:gd name="T60" fmla="*/ 12 w 34"/>
                <a:gd name="T61" fmla="*/ 6 h 22"/>
                <a:gd name="T62" fmla="*/ 6 w 34"/>
                <a:gd name="T63" fmla="*/ 6 h 22"/>
                <a:gd name="T64" fmla="*/ 6 w 34"/>
                <a:gd name="T65" fmla="*/ 6 h 22"/>
                <a:gd name="T66" fmla="*/ 6 w 34"/>
                <a:gd name="T67" fmla="*/ 6 h 22"/>
                <a:gd name="T68" fmla="*/ 0 w 34"/>
                <a:gd name="T69" fmla="*/ 12 h 22"/>
                <a:gd name="T70" fmla="*/ 0 w 34"/>
                <a:gd name="T71" fmla="*/ 12 h 22"/>
                <a:gd name="T72" fmla="*/ 0 w 34"/>
                <a:gd name="T73" fmla="*/ 18 h 22"/>
                <a:gd name="T74" fmla="*/ 0 w 34"/>
                <a:gd name="T75" fmla="*/ 18 h 22"/>
                <a:gd name="T76" fmla="*/ 0 w 34"/>
                <a:gd name="T77" fmla="*/ 18 h 22"/>
                <a:gd name="T78" fmla="*/ 0 w 34"/>
                <a:gd name="T79" fmla="*/ 114 h 22"/>
                <a:gd name="T80" fmla="*/ 0 w 34"/>
                <a:gd name="T81" fmla="*/ 114 h 22"/>
                <a:gd name="T82" fmla="*/ 0 w 34"/>
                <a:gd name="T83" fmla="*/ 114 h 22"/>
                <a:gd name="T84" fmla="*/ 0 w 34"/>
                <a:gd name="T85" fmla="*/ 120 h 22"/>
                <a:gd name="T86" fmla="*/ 0 w 34"/>
                <a:gd name="T87" fmla="*/ 120 h 22"/>
                <a:gd name="T88" fmla="*/ 0 w 34"/>
                <a:gd name="T89" fmla="*/ 126 h 22"/>
                <a:gd name="T90" fmla="*/ 6 w 34"/>
                <a:gd name="T91" fmla="*/ 126 h 22"/>
                <a:gd name="T92" fmla="*/ 6 w 34"/>
                <a:gd name="T93" fmla="*/ 126 h 22"/>
                <a:gd name="T94" fmla="*/ 6 w 34"/>
                <a:gd name="T95" fmla="*/ 132 h 22"/>
                <a:gd name="T96" fmla="*/ 12 w 34"/>
                <a:gd name="T97" fmla="*/ 132 h 22"/>
                <a:gd name="T98" fmla="*/ 12 w 34"/>
                <a:gd name="T99" fmla="*/ 132 h 22"/>
                <a:gd name="T100" fmla="*/ 18 w 34"/>
                <a:gd name="T101" fmla="*/ 132 h 22"/>
                <a:gd name="T102" fmla="*/ 18 w 34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3" y="22"/>
                  </a:move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7" name="Rectangle 129"/>
            <p:cNvSpPr>
              <a:spLocks noChangeArrowheads="1"/>
            </p:cNvSpPr>
            <p:nvPr/>
          </p:nvSpPr>
          <p:spPr bwMode="auto">
            <a:xfrm>
              <a:off x="2084" y="2633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223</a:t>
              </a:r>
              <a:endParaRPr lang="hu-HU" altLang="hu-HU" sz="2000" b="1"/>
            </a:p>
          </p:txBody>
        </p:sp>
        <p:sp>
          <p:nvSpPr>
            <p:cNvPr id="20608" name="Freeform 130"/>
            <p:cNvSpPr>
              <a:spLocks/>
            </p:cNvSpPr>
            <p:nvPr/>
          </p:nvSpPr>
          <p:spPr bwMode="auto">
            <a:xfrm>
              <a:off x="2256" y="2676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32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6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6 h 132"/>
                <a:gd name="T48" fmla="*/ 186 w 198"/>
                <a:gd name="T49" fmla="*/ 6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6 h 132"/>
                <a:gd name="T56" fmla="*/ 18 w 198"/>
                <a:gd name="T57" fmla="*/ 0 h 132"/>
                <a:gd name="T58" fmla="*/ 12 w 198"/>
                <a:gd name="T59" fmla="*/ 6 h 132"/>
                <a:gd name="T60" fmla="*/ 12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09" name="Freeform 131"/>
            <p:cNvSpPr>
              <a:spLocks/>
            </p:cNvSpPr>
            <p:nvPr/>
          </p:nvSpPr>
          <p:spPr bwMode="auto">
            <a:xfrm>
              <a:off x="2256" y="2676"/>
              <a:ext cx="198" cy="132"/>
            </a:xfrm>
            <a:custGeom>
              <a:avLst/>
              <a:gdLst>
                <a:gd name="T0" fmla="*/ 18 w 33"/>
                <a:gd name="T1" fmla="*/ 132 h 22"/>
                <a:gd name="T2" fmla="*/ 180 w 33"/>
                <a:gd name="T3" fmla="*/ 132 h 22"/>
                <a:gd name="T4" fmla="*/ 180 w 33"/>
                <a:gd name="T5" fmla="*/ 132 h 22"/>
                <a:gd name="T6" fmla="*/ 186 w 33"/>
                <a:gd name="T7" fmla="*/ 132 h 22"/>
                <a:gd name="T8" fmla="*/ 186 w 33"/>
                <a:gd name="T9" fmla="*/ 132 h 22"/>
                <a:gd name="T10" fmla="*/ 192 w 33"/>
                <a:gd name="T11" fmla="*/ 132 h 22"/>
                <a:gd name="T12" fmla="*/ 192 w 33"/>
                <a:gd name="T13" fmla="*/ 132 h 22"/>
                <a:gd name="T14" fmla="*/ 192 w 33"/>
                <a:gd name="T15" fmla="*/ 126 h 22"/>
                <a:gd name="T16" fmla="*/ 198 w 33"/>
                <a:gd name="T17" fmla="*/ 126 h 22"/>
                <a:gd name="T18" fmla="*/ 198 w 33"/>
                <a:gd name="T19" fmla="*/ 126 h 22"/>
                <a:gd name="T20" fmla="*/ 198 w 33"/>
                <a:gd name="T21" fmla="*/ 120 h 22"/>
                <a:gd name="T22" fmla="*/ 198 w 33"/>
                <a:gd name="T23" fmla="*/ 120 h 22"/>
                <a:gd name="T24" fmla="*/ 198 w 33"/>
                <a:gd name="T25" fmla="*/ 114 h 22"/>
                <a:gd name="T26" fmla="*/ 198 w 33"/>
                <a:gd name="T27" fmla="*/ 114 h 22"/>
                <a:gd name="T28" fmla="*/ 198 w 33"/>
                <a:gd name="T29" fmla="*/ 18 h 22"/>
                <a:gd name="T30" fmla="*/ 198 w 33"/>
                <a:gd name="T31" fmla="*/ 18 h 22"/>
                <a:gd name="T32" fmla="*/ 198 w 33"/>
                <a:gd name="T33" fmla="*/ 18 h 22"/>
                <a:gd name="T34" fmla="*/ 198 w 33"/>
                <a:gd name="T35" fmla="*/ 12 h 22"/>
                <a:gd name="T36" fmla="*/ 198 w 33"/>
                <a:gd name="T37" fmla="*/ 12 h 22"/>
                <a:gd name="T38" fmla="*/ 198 w 33"/>
                <a:gd name="T39" fmla="*/ 12 h 22"/>
                <a:gd name="T40" fmla="*/ 192 w 33"/>
                <a:gd name="T41" fmla="*/ 6 h 22"/>
                <a:gd name="T42" fmla="*/ 192 w 33"/>
                <a:gd name="T43" fmla="*/ 6 h 22"/>
                <a:gd name="T44" fmla="*/ 192 w 33"/>
                <a:gd name="T45" fmla="*/ 6 h 22"/>
                <a:gd name="T46" fmla="*/ 186 w 33"/>
                <a:gd name="T47" fmla="*/ 6 h 22"/>
                <a:gd name="T48" fmla="*/ 186 w 33"/>
                <a:gd name="T49" fmla="*/ 6 h 22"/>
                <a:gd name="T50" fmla="*/ 180 w 33"/>
                <a:gd name="T51" fmla="*/ 0 h 22"/>
                <a:gd name="T52" fmla="*/ 18 w 33"/>
                <a:gd name="T53" fmla="*/ 0 h 22"/>
                <a:gd name="T54" fmla="*/ 18 w 33"/>
                <a:gd name="T55" fmla="*/ 6 h 22"/>
                <a:gd name="T56" fmla="*/ 18 w 33"/>
                <a:gd name="T57" fmla="*/ 0 h 22"/>
                <a:gd name="T58" fmla="*/ 12 w 33"/>
                <a:gd name="T59" fmla="*/ 6 h 22"/>
                <a:gd name="T60" fmla="*/ 12 w 33"/>
                <a:gd name="T61" fmla="*/ 6 h 22"/>
                <a:gd name="T62" fmla="*/ 6 w 33"/>
                <a:gd name="T63" fmla="*/ 6 h 22"/>
                <a:gd name="T64" fmla="*/ 6 w 33"/>
                <a:gd name="T65" fmla="*/ 6 h 22"/>
                <a:gd name="T66" fmla="*/ 0 w 33"/>
                <a:gd name="T67" fmla="*/ 6 h 22"/>
                <a:gd name="T68" fmla="*/ 0 w 33"/>
                <a:gd name="T69" fmla="*/ 12 h 22"/>
                <a:gd name="T70" fmla="*/ 0 w 33"/>
                <a:gd name="T71" fmla="*/ 12 h 22"/>
                <a:gd name="T72" fmla="*/ 0 w 33"/>
                <a:gd name="T73" fmla="*/ 18 h 22"/>
                <a:gd name="T74" fmla="*/ 0 w 33"/>
                <a:gd name="T75" fmla="*/ 18 h 22"/>
                <a:gd name="T76" fmla="*/ 0 w 33"/>
                <a:gd name="T77" fmla="*/ 18 h 22"/>
                <a:gd name="T78" fmla="*/ 0 w 33"/>
                <a:gd name="T79" fmla="*/ 114 h 22"/>
                <a:gd name="T80" fmla="*/ 0 w 33"/>
                <a:gd name="T81" fmla="*/ 114 h 22"/>
                <a:gd name="T82" fmla="*/ 0 w 33"/>
                <a:gd name="T83" fmla="*/ 114 h 22"/>
                <a:gd name="T84" fmla="*/ 0 w 33"/>
                <a:gd name="T85" fmla="*/ 120 h 22"/>
                <a:gd name="T86" fmla="*/ 0 w 33"/>
                <a:gd name="T87" fmla="*/ 120 h 22"/>
                <a:gd name="T88" fmla="*/ 0 w 33"/>
                <a:gd name="T89" fmla="*/ 126 h 22"/>
                <a:gd name="T90" fmla="*/ 0 w 33"/>
                <a:gd name="T91" fmla="*/ 126 h 22"/>
                <a:gd name="T92" fmla="*/ 6 w 33"/>
                <a:gd name="T93" fmla="*/ 126 h 22"/>
                <a:gd name="T94" fmla="*/ 6 w 33"/>
                <a:gd name="T95" fmla="*/ 132 h 22"/>
                <a:gd name="T96" fmla="*/ 12 w 33"/>
                <a:gd name="T97" fmla="*/ 132 h 22"/>
                <a:gd name="T98" fmla="*/ 12 w 33"/>
                <a:gd name="T99" fmla="*/ 132 h 22"/>
                <a:gd name="T100" fmla="*/ 18 w 33"/>
                <a:gd name="T101" fmla="*/ 132 h 22"/>
                <a:gd name="T102" fmla="*/ 18 w 33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2"/>
                <a:gd name="T158" fmla="*/ 33 w 33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2">
                  <a:moveTo>
                    <a:pt x="3" y="22"/>
                  </a:moveTo>
                  <a:lnTo>
                    <a:pt x="30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0" name="Rectangle 132"/>
            <p:cNvSpPr>
              <a:spLocks noChangeArrowheads="1"/>
            </p:cNvSpPr>
            <p:nvPr/>
          </p:nvSpPr>
          <p:spPr bwMode="auto">
            <a:xfrm>
              <a:off x="2267" y="2687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204</a:t>
              </a:r>
              <a:endParaRPr lang="hu-HU" altLang="hu-HU" sz="2000" b="1"/>
            </a:p>
          </p:txBody>
        </p:sp>
        <p:sp>
          <p:nvSpPr>
            <p:cNvPr id="20611" name="Freeform 133"/>
            <p:cNvSpPr>
              <a:spLocks/>
            </p:cNvSpPr>
            <p:nvPr/>
          </p:nvSpPr>
          <p:spPr bwMode="auto">
            <a:xfrm>
              <a:off x="2460" y="2640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92 w 204"/>
                <a:gd name="T7" fmla="*/ 132 h 132"/>
                <a:gd name="T8" fmla="*/ 192 w 204"/>
                <a:gd name="T9" fmla="*/ 132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2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0 h 132"/>
                <a:gd name="T46" fmla="*/ 192 w 204"/>
                <a:gd name="T47" fmla="*/ 0 h 132"/>
                <a:gd name="T48" fmla="*/ 192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0 h 132"/>
                <a:gd name="T64" fmla="*/ 12 w 204"/>
                <a:gd name="T65" fmla="*/ 6 h 132"/>
                <a:gd name="T66" fmla="*/ 6 w 204"/>
                <a:gd name="T67" fmla="*/ 6 h 132"/>
                <a:gd name="T68" fmla="*/ 6 w 204"/>
                <a:gd name="T69" fmla="*/ 6 h 132"/>
                <a:gd name="T70" fmla="*/ 6 w 204"/>
                <a:gd name="T71" fmla="*/ 12 h 132"/>
                <a:gd name="T72" fmla="*/ 6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6 w 204"/>
                <a:gd name="T85" fmla="*/ 114 h 132"/>
                <a:gd name="T86" fmla="*/ 6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12 w 204"/>
                <a:gd name="T93" fmla="*/ 126 h 132"/>
                <a:gd name="T94" fmla="*/ 12 w 204"/>
                <a:gd name="T95" fmla="*/ 126 h 132"/>
                <a:gd name="T96" fmla="*/ 12 w 204"/>
                <a:gd name="T97" fmla="*/ 126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2" name="Freeform 134"/>
            <p:cNvSpPr>
              <a:spLocks/>
            </p:cNvSpPr>
            <p:nvPr/>
          </p:nvSpPr>
          <p:spPr bwMode="auto">
            <a:xfrm>
              <a:off x="2460" y="2640"/>
              <a:ext cx="204" cy="132"/>
            </a:xfrm>
            <a:custGeom>
              <a:avLst/>
              <a:gdLst>
                <a:gd name="T0" fmla="*/ 18 w 34"/>
                <a:gd name="T1" fmla="*/ 132 h 22"/>
                <a:gd name="T2" fmla="*/ 186 w 34"/>
                <a:gd name="T3" fmla="*/ 132 h 22"/>
                <a:gd name="T4" fmla="*/ 186 w 34"/>
                <a:gd name="T5" fmla="*/ 132 h 22"/>
                <a:gd name="T6" fmla="*/ 192 w 34"/>
                <a:gd name="T7" fmla="*/ 132 h 22"/>
                <a:gd name="T8" fmla="*/ 192 w 34"/>
                <a:gd name="T9" fmla="*/ 132 h 22"/>
                <a:gd name="T10" fmla="*/ 192 w 34"/>
                <a:gd name="T11" fmla="*/ 126 h 22"/>
                <a:gd name="T12" fmla="*/ 198 w 34"/>
                <a:gd name="T13" fmla="*/ 126 h 22"/>
                <a:gd name="T14" fmla="*/ 198 w 34"/>
                <a:gd name="T15" fmla="*/ 126 h 22"/>
                <a:gd name="T16" fmla="*/ 198 w 34"/>
                <a:gd name="T17" fmla="*/ 126 h 22"/>
                <a:gd name="T18" fmla="*/ 204 w 34"/>
                <a:gd name="T19" fmla="*/ 120 h 22"/>
                <a:gd name="T20" fmla="*/ 204 w 34"/>
                <a:gd name="T21" fmla="*/ 120 h 22"/>
                <a:gd name="T22" fmla="*/ 204 w 34"/>
                <a:gd name="T23" fmla="*/ 114 h 22"/>
                <a:gd name="T24" fmla="*/ 204 w 34"/>
                <a:gd name="T25" fmla="*/ 114 h 22"/>
                <a:gd name="T26" fmla="*/ 204 w 34"/>
                <a:gd name="T27" fmla="*/ 114 h 22"/>
                <a:gd name="T28" fmla="*/ 204 w 34"/>
                <a:gd name="T29" fmla="*/ 18 h 22"/>
                <a:gd name="T30" fmla="*/ 204 w 34"/>
                <a:gd name="T31" fmla="*/ 18 h 22"/>
                <a:gd name="T32" fmla="*/ 204 w 34"/>
                <a:gd name="T33" fmla="*/ 12 h 22"/>
                <a:gd name="T34" fmla="*/ 204 w 34"/>
                <a:gd name="T35" fmla="*/ 12 h 22"/>
                <a:gd name="T36" fmla="*/ 204 w 34"/>
                <a:gd name="T37" fmla="*/ 12 h 22"/>
                <a:gd name="T38" fmla="*/ 198 w 34"/>
                <a:gd name="T39" fmla="*/ 6 h 22"/>
                <a:gd name="T40" fmla="*/ 198 w 34"/>
                <a:gd name="T41" fmla="*/ 6 h 22"/>
                <a:gd name="T42" fmla="*/ 198 w 34"/>
                <a:gd name="T43" fmla="*/ 6 h 22"/>
                <a:gd name="T44" fmla="*/ 192 w 34"/>
                <a:gd name="T45" fmla="*/ 0 h 22"/>
                <a:gd name="T46" fmla="*/ 192 w 34"/>
                <a:gd name="T47" fmla="*/ 0 h 22"/>
                <a:gd name="T48" fmla="*/ 192 w 34"/>
                <a:gd name="T49" fmla="*/ 0 h 22"/>
                <a:gd name="T50" fmla="*/ 186 w 34"/>
                <a:gd name="T51" fmla="*/ 0 h 22"/>
                <a:gd name="T52" fmla="*/ 18 w 34"/>
                <a:gd name="T53" fmla="*/ 0 h 22"/>
                <a:gd name="T54" fmla="*/ 24 w 34"/>
                <a:gd name="T55" fmla="*/ 0 h 22"/>
                <a:gd name="T56" fmla="*/ 18 w 34"/>
                <a:gd name="T57" fmla="*/ 0 h 22"/>
                <a:gd name="T58" fmla="*/ 18 w 34"/>
                <a:gd name="T59" fmla="*/ 0 h 22"/>
                <a:gd name="T60" fmla="*/ 12 w 34"/>
                <a:gd name="T61" fmla="*/ 0 h 22"/>
                <a:gd name="T62" fmla="*/ 12 w 34"/>
                <a:gd name="T63" fmla="*/ 0 h 22"/>
                <a:gd name="T64" fmla="*/ 12 w 34"/>
                <a:gd name="T65" fmla="*/ 6 h 22"/>
                <a:gd name="T66" fmla="*/ 6 w 34"/>
                <a:gd name="T67" fmla="*/ 6 h 22"/>
                <a:gd name="T68" fmla="*/ 6 w 34"/>
                <a:gd name="T69" fmla="*/ 6 h 22"/>
                <a:gd name="T70" fmla="*/ 6 w 34"/>
                <a:gd name="T71" fmla="*/ 12 h 22"/>
                <a:gd name="T72" fmla="*/ 6 w 34"/>
                <a:gd name="T73" fmla="*/ 12 h 22"/>
                <a:gd name="T74" fmla="*/ 0 w 34"/>
                <a:gd name="T75" fmla="*/ 18 h 22"/>
                <a:gd name="T76" fmla="*/ 0 w 34"/>
                <a:gd name="T77" fmla="*/ 18 h 22"/>
                <a:gd name="T78" fmla="*/ 0 w 34"/>
                <a:gd name="T79" fmla="*/ 114 h 22"/>
                <a:gd name="T80" fmla="*/ 0 w 34"/>
                <a:gd name="T81" fmla="*/ 114 h 22"/>
                <a:gd name="T82" fmla="*/ 0 w 34"/>
                <a:gd name="T83" fmla="*/ 114 h 22"/>
                <a:gd name="T84" fmla="*/ 6 w 34"/>
                <a:gd name="T85" fmla="*/ 114 h 22"/>
                <a:gd name="T86" fmla="*/ 6 w 34"/>
                <a:gd name="T87" fmla="*/ 120 h 22"/>
                <a:gd name="T88" fmla="*/ 6 w 34"/>
                <a:gd name="T89" fmla="*/ 120 h 22"/>
                <a:gd name="T90" fmla="*/ 6 w 34"/>
                <a:gd name="T91" fmla="*/ 126 h 22"/>
                <a:gd name="T92" fmla="*/ 12 w 34"/>
                <a:gd name="T93" fmla="*/ 126 h 22"/>
                <a:gd name="T94" fmla="*/ 12 w 34"/>
                <a:gd name="T95" fmla="*/ 126 h 22"/>
                <a:gd name="T96" fmla="*/ 12 w 34"/>
                <a:gd name="T97" fmla="*/ 126 h 22"/>
                <a:gd name="T98" fmla="*/ 18 w 34"/>
                <a:gd name="T99" fmla="*/ 132 h 22"/>
                <a:gd name="T100" fmla="*/ 18 w 34"/>
                <a:gd name="T101" fmla="*/ 132 h 22"/>
                <a:gd name="T102" fmla="*/ 18 w 34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3" y="22"/>
                  </a:move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3" name="Rectangle 135"/>
            <p:cNvSpPr>
              <a:spLocks noChangeArrowheads="1"/>
            </p:cNvSpPr>
            <p:nvPr/>
          </p:nvSpPr>
          <p:spPr bwMode="auto">
            <a:xfrm>
              <a:off x="2488" y="2664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216</a:t>
              </a:r>
              <a:endParaRPr lang="hu-HU" altLang="hu-HU" sz="2000" b="1"/>
            </a:p>
          </p:txBody>
        </p:sp>
        <p:sp>
          <p:nvSpPr>
            <p:cNvPr id="20614" name="Freeform 136"/>
            <p:cNvSpPr>
              <a:spLocks/>
            </p:cNvSpPr>
            <p:nvPr/>
          </p:nvSpPr>
          <p:spPr bwMode="auto">
            <a:xfrm>
              <a:off x="2670" y="2610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8 w 204"/>
                <a:gd name="T13" fmla="*/ 126 h 126"/>
                <a:gd name="T14" fmla="*/ 198 w 204"/>
                <a:gd name="T15" fmla="*/ 120 h 126"/>
                <a:gd name="T16" fmla="*/ 198 w 204"/>
                <a:gd name="T17" fmla="*/ 120 h 126"/>
                <a:gd name="T18" fmla="*/ 198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198 w 204"/>
                <a:gd name="T37" fmla="*/ 6 h 126"/>
                <a:gd name="T38" fmla="*/ 198 w 204"/>
                <a:gd name="T39" fmla="*/ 6 h 126"/>
                <a:gd name="T40" fmla="*/ 198 w 204"/>
                <a:gd name="T41" fmla="*/ 0 h 126"/>
                <a:gd name="T42" fmla="*/ 198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2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6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14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2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8" y="0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5" name="Freeform 137"/>
            <p:cNvSpPr>
              <a:spLocks/>
            </p:cNvSpPr>
            <p:nvPr/>
          </p:nvSpPr>
          <p:spPr bwMode="auto">
            <a:xfrm>
              <a:off x="2670" y="2610"/>
              <a:ext cx="204" cy="126"/>
            </a:xfrm>
            <a:custGeom>
              <a:avLst/>
              <a:gdLst>
                <a:gd name="T0" fmla="*/ 18 w 34"/>
                <a:gd name="T1" fmla="*/ 126 h 21"/>
                <a:gd name="T2" fmla="*/ 186 w 34"/>
                <a:gd name="T3" fmla="*/ 126 h 21"/>
                <a:gd name="T4" fmla="*/ 186 w 34"/>
                <a:gd name="T5" fmla="*/ 126 h 21"/>
                <a:gd name="T6" fmla="*/ 186 w 34"/>
                <a:gd name="T7" fmla="*/ 126 h 21"/>
                <a:gd name="T8" fmla="*/ 192 w 34"/>
                <a:gd name="T9" fmla="*/ 126 h 21"/>
                <a:gd name="T10" fmla="*/ 192 w 34"/>
                <a:gd name="T11" fmla="*/ 126 h 21"/>
                <a:gd name="T12" fmla="*/ 198 w 34"/>
                <a:gd name="T13" fmla="*/ 126 h 21"/>
                <a:gd name="T14" fmla="*/ 198 w 34"/>
                <a:gd name="T15" fmla="*/ 120 h 21"/>
                <a:gd name="T16" fmla="*/ 198 w 34"/>
                <a:gd name="T17" fmla="*/ 120 h 21"/>
                <a:gd name="T18" fmla="*/ 198 w 34"/>
                <a:gd name="T19" fmla="*/ 120 h 21"/>
                <a:gd name="T20" fmla="*/ 204 w 34"/>
                <a:gd name="T21" fmla="*/ 114 h 21"/>
                <a:gd name="T22" fmla="*/ 204 w 34"/>
                <a:gd name="T23" fmla="*/ 114 h 21"/>
                <a:gd name="T24" fmla="*/ 204 w 34"/>
                <a:gd name="T25" fmla="*/ 108 h 21"/>
                <a:gd name="T26" fmla="*/ 204 w 34"/>
                <a:gd name="T27" fmla="*/ 108 h 21"/>
                <a:gd name="T28" fmla="*/ 204 w 34"/>
                <a:gd name="T29" fmla="*/ 18 h 21"/>
                <a:gd name="T30" fmla="*/ 204 w 34"/>
                <a:gd name="T31" fmla="*/ 18 h 21"/>
                <a:gd name="T32" fmla="*/ 204 w 34"/>
                <a:gd name="T33" fmla="*/ 12 h 21"/>
                <a:gd name="T34" fmla="*/ 204 w 34"/>
                <a:gd name="T35" fmla="*/ 12 h 21"/>
                <a:gd name="T36" fmla="*/ 198 w 34"/>
                <a:gd name="T37" fmla="*/ 6 h 21"/>
                <a:gd name="T38" fmla="*/ 198 w 34"/>
                <a:gd name="T39" fmla="*/ 6 h 21"/>
                <a:gd name="T40" fmla="*/ 198 w 34"/>
                <a:gd name="T41" fmla="*/ 0 h 21"/>
                <a:gd name="T42" fmla="*/ 198 w 34"/>
                <a:gd name="T43" fmla="*/ 0 h 21"/>
                <a:gd name="T44" fmla="*/ 192 w 34"/>
                <a:gd name="T45" fmla="*/ 0 h 21"/>
                <a:gd name="T46" fmla="*/ 192 w 34"/>
                <a:gd name="T47" fmla="*/ 0 h 21"/>
                <a:gd name="T48" fmla="*/ 186 w 34"/>
                <a:gd name="T49" fmla="*/ 0 h 21"/>
                <a:gd name="T50" fmla="*/ 186 w 34"/>
                <a:gd name="T51" fmla="*/ 0 h 21"/>
                <a:gd name="T52" fmla="*/ 18 w 34"/>
                <a:gd name="T53" fmla="*/ 0 h 21"/>
                <a:gd name="T54" fmla="*/ 18 w 34"/>
                <a:gd name="T55" fmla="*/ 0 h 21"/>
                <a:gd name="T56" fmla="*/ 18 w 34"/>
                <a:gd name="T57" fmla="*/ 0 h 21"/>
                <a:gd name="T58" fmla="*/ 12 w 34"/>
                <a:gd name="T59" fmla="*/ 0 h 21"/>
                <a:gd name="T60" fmla="*/ 12 w 34"/>
                <a:gd name="T61" fmla="*/ 0 h 21"/>
                <a:gd name="T62" fmla="*/ 12 w 34"/>
                <a:gd name="T63" fmla="*/ 0 h 21"/>
                <a:gd name="T64" fmla="*/ 6 w 34"/>
                <a:gd name="T65" fmla="*/ 0 h 21"/>
                <a:gd name="T66" fmla="*/ 6 w 34"/>
                <a:gd name="T67" fmla="*/ 6 h 21"/>
                <a:gd name="T68" fmla="*/ 6 w 34"/>
                <a:gd name="T69" fmla="*/ 6 h 21"/>
                <a:gd name="T70" fmla="*/ 0 w 34"/>
                <a:gd name="T71" fmla="*/ 6 h 21"/>
                <a:gd name="T72" fmla="*/ 0 w 34"/>
                <a:gd name="T73" fmla="*/ 12 h 21"/>
                <a:gd name="T74" fmla="*/ 0 w 34"/>
                <a:gd name="T75" fmla="*/ 12 h 21"/>
                <a:gd name="T76" fmla="*/ 0 w 34"/>
                <a:gd name="T77" fmla="*/ 18 h 21"/>
                <a:gd name="T78" fmla="*/ 0 w 34"/>
                <a:gd name="T79" fmla="*/ 108 h 21"/>
                <a:gd name="T80" fmla="*/ 0 w 34"/>
                <a:gd name="T81" fmla="*/ 108 h 21"/>
                <a:gd name="T82" fmla="*/ 0 w 34"/>
                <a:gd name="T83" fmla="*/ 114 h 21"/>
                <a:gd name="T84" fmla="*/ 0 w 34"/>
                <a:gd name="T85" fmla="*/ 114 h 21"/>
                <a:gd name="T86" fmla="*/ 0 w 34"/>
                <a:gd name="T87" fmla="*/ 114 h 21"/>
                <a:gd name="T88" fmla="*/ 6 w 34"/>
                <a:gd name="T89" fmla="*/ 120 h 21"/>
                <a:gd name="T90" fmla="*/ 6 w 34"/>
                <a:gd name="T91" fmla="*/ 120 h 21"/>
                <a:gd name="T92" fmla="*/ 6 w 34"/>
                <a:gd name="T93" fmla="*/ 126 h 21"/>
                <a:gd name="T94" fmla="*/ 12 w 34"/>
                <a:gd name="T95" fmla="*/ 126 h 21"/>
                <a:gd name="T96" fmla="*/ 12 w 34"/>
                <a:gd name="T97" fmla="*/ 126 h 21"/>
                <a:gd name="T98" fmla="*/ 12 w 34"/>
                <a:gd name="T99" fmla="*/ 126 h 21"/>
                <a:gd name="T100" fmla="*/ 18 w 34"/>
                <a:gd name="T101" fmla="*/ 126 h 21"/>
                <a:gd name="T102" fmla="*/ 18 w 34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1"/>
                <a:gd name="T158" fmla="*/ 34 w 34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1">
                  <a:moveTo>
                    <a:pt x="3" y="21"/>
                  </a:move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6" name="Rectangle 138"/>
            <p:cNvSpPr>
              <a:spLocks noChangeArrowheads="1"/>
            </p:cNvSpPr>
            <p:nvPr/>
          </p:nvSpPr>
          <p:spPr bwMode="auto">
            <a:xfrm>
              <a:off x="2698" y="262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226</a:t>
              </a:r>
              <a:endParaRPr lang="hu-HU" altLang="hu-HU" sz="2000" b="1"/>
            </a:p>
          </p:txBody>
        </p:sp>
        <p:sp>
          <p:nvSpPr>
            <p:cNvPr id="20617" name="Freeform 139"/>
            <p:cNvSpPr>
              <a:spLocks/>
            </p:cNvSpPr>
            <p:nvPr/>
          </p:nvSpPr>
          <p:spPr bwMode="auto">
            <a:xfrm>
              <a:off x="2880" y="2574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32 h 132"/>
                <a:gd name="T14" fmla="*/ 198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8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6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8" name="Freeform 140"/>
            <p:cNvSpPr>
              <a:spLocks/>
            </p:cNvSpPr>
            <p:nvPr/>
          </p:nvSpPr>
          <p:spPr bwMode="auto">
            <a:xfrm>
              <a:off x="2880" y="2574"/>
              <a:ext cx="198" cy="132"/>
            </a:xfrm>
            <a:custGeom>
              <a:avLst/>
              <a:gdLst>
                <a:gd name="T0" fmla="*/ 18 w 33"/>
                <a:gd name="T1" fmla="*/ 132 h 22"/>
                <a:gd name="T2" fmla="*/ 186 w 33"/>
                <a:gd name="T3" fmla="*/ 132 h 22"/>
                <a:gd name="T4" fmla="*/ 180 w 33"/>
                <a:gd name="T5" fmla="*/ 132 h 22"/>
                <a:gd name="T6" fmla="*/ 186 w 33"/>
                <a:gd name="T7" fmla="*/ 132 h 22"/>
                <a:gd name="T8" fmla="*/ 186 w 33"/>
                <a:gd name="T9" fmla="*/ 132 h 22"/>
                <a:gd name="T10" fmla="*/ 192 w 33"/>
                <a:gd name="T11" fmla="*/ 132 h 22"/>
                <a:gd name="T12" fmla="*/ 192 w 33"/>
                <a:gd name="T13" fmla="*/ 132 h 22"/>
                <a:gd name="T14" fmla="*/ 198 w 33"/>
                <a:gd name="T15" fmla="*/ 126 h 22"/>
                <a:gd name="T16" fmla="*/ 198 w 33"/>
                <a:gd name="T17" fmla="*/ 126 h 22"/>
                <a:gd name="T18" fmla="*/ 198 w 33"/>
                <a:gd name="T19" fmla="*/ 120 h 22"/>
                <a:gd name="T20" fmla="*/ 198 w 33"/>
                <a:gd name="T21" fmla="*/ 120 h 22"/>
                <a:gd name="T22" fmla="*/ 198 w 33"/>
                <a:gd name="T23" fmla="*/ 120 h 22"/>
                <a:gd name="T24" fmla="*/ 198 w 33"/>
                <a:gd name="T25" fmla="*/ 114 h 22"/>
                <a:gd name="T26" fmla="*/ 198 w 33"/>
                <a:gd name="T27" fmla="*/ 114 h 22"/>
                <a:gd name="T28" fmla="*/ 198 w 33"/>
                <a:gd name="T29" fmla="*/ 18 h 22"/>
                <a:gd name="T30" fmla="*/ 198 w 33"/>
                <a:gd name="T31" fmla="*/ 18 h 22"/>
                <a:gd name="T32" fmla="*/ 198 w 33"/>
                <a:gd name="T33" fmla="*/ 18 h 22"/>
                <a:gd name="T34" fmla="*/ 198 w 33"/>
                <a:gd name="T35" fmla="*/ 12 h 22"/>
                <a:gd name="T36" fmla="*/ 198 w 33"/>
                <a:gd name="T37" fmla="*/ 12 h 22"/>
                <a:gd name="T38" fmla="*/ 198 w 33"/>
                <a:gd name="T39" fmla="*/ 12 h 22"/>
                <a:gd name="T40" fmla="*/ 198 w 33"/>
                <a:gd name="T41" fmla="*/ 6 h 22"/>
                <a:gd name="T42" fmla="*/ 192 w 33"/>
                <a:gd name="T43" fmla="*/ 6 h 22"/>
                <a:gd name="T44" fmla="*/ 192 w 33"/>
                <a:gd name="T45" fmla="*/ 6 h 22"/>
                <a:gd name="T46" fmla="*/ 186 w 33"/>
                <a:gd name="T47" fmla="*/ 6 h 22"/>
                <a:gd name="T48" fmla="*/ 186 w 33"/>
                <a:gd name="T49" fmla="*/ 0 h 22"/>
                <a:gd name="T50" fmla="*/ 186 w 33"/>
                <a:gd name="T51" fmla="*/ 0 h 22"/>
                <a:gd name="T52" fmla="*/ 18 w 33"/>
                <a:gd name="T53" fmla="*/ 0 h 22"/>
                <a:gd name="T54" fmla="*/ 18 w 33"/>
                <a:gd name="T55" fmla="*/ 0 h 22"/>
                <a:gd name="T56" fmla="*/ 18 w 33"/>
                <a:gd name="T57" fmla="*/ 0 h 22"/>
                <a:gd name="T58" fmla="*/ 12 w 33"/>
                <a:gd name="T59" fmla="*/ 0 h 22"/>
                <a:gd name="T60" fmla="*/ 12 w 33"/>
                <a:gd name="T61" fmla="*/ 6 h 22"/>
                <a:gd name="T62" fmla="*/ 6 w 33"/>
                <a:gd name="T63" fmla="*/ 6 h 22"/>
                <a:gd name="T64" fmla="*/ 6 w 33"/>
                <a:gd name="T65" fmla="*/ 6 h 22"/>
                <a:gd name="T66" fmla="*/ 6 w 33"/>
                <a:gd name="T67" fmla="*/ 6 h 22"/>
                <a:gd name="T68" fmla="*/ 0 w 33"/>
                <a:gd name="T69" fmla="*/ 12 h 22"/>
                <a:gd name="T70" fmla="*/ 0 w 33"/>
                <a:gd name="T71" fmla="*/ 12 h 22"/>
                <a:gd name="T72" fmla="*/ 0 w 33"/>
                <a:gd name="T73" fmla="*/ 18 h 22"/>
                <a:gd name="T74" fmla="*/ 0 w 33"/>
                <a:gd name="T75" fmla="*/ 18 h 22"/>
                <a:gd name="T76" fmla="*/ 0 w 33"/>
                <a:gd name="T77" fmla="*/ 18 h 22"/>
                <a:gd name="T78" fmla="*/ 0 w 33"/>
                <a:gd name="T79" fmla="*/ 114 h 22"/>
                <a:gd name="T80" fmla="*/ 0 w 33"/>
                <a:gd name="T81" fmla="*/ 114 h 22"/>
                <a:gd name="T82" fmla="*/ 0 w 33"/>
                <a:gd name="T83" fmla="*/ 114 h 22"/>
                <a:gd name="T84" fmla="*/ 0 w 33"/>
                <a:gd name="T85" fmla="*/ 120 h 22"/>
                <a:gd name="T86" fmla="*/ 0 w 33"/>
                <a:gd name="T87" fmla="*/ 120 h 22"/>
                <a:gd name="T88" fmla="*/ 0 w 33"/>
                <a:gd name="T89" fmla="*/ 126 h 22"/>
                <a:gd name="T90" fmla="*/ 6 w 33"/>
                <a:gd name="T91" fmla="*/ 126 h 22"/>
                <a:gd name="T92" fmla="*/ 6 w 33"/>
                <a:gd name="T93" fmla="*/ 126 h 22"/>
                <a:gd name="T94" fmla="*/ 6 w 33"/>
                <a:gd name="T95" fmla="*/ 132 h 22"/>
                <a:gd name="T96" fmla="*/ 12 w 33"/>
                <a:gd name="T97" fmla="*/ 132 h 22"/>
                <a:gd name="T98" fmla="*/ 12 w 33"/>
                <a:gd name="T99" fmla="*/ 132 h 22"/>
                <a:gd name="T100" fmla="*/ 18 w 33"/>
                <a:gd name="T101" fmla="*/ 132 h 22"/>
                <a:gd name="T102" fmla="*/ 18 w 33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2"/>
                <a:gd name="T158" fmla="*/ 33 w 33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2">
                  <a:moveTo>
                    <a:pt x="3" y="22"/>
                  </a:moveTo>
                  <a:lnTo>
                    <a:pt x="31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19" name="Rectangle 141"/>
            <p:cNvSpPr>
              <a:spLocks noChangeArrowheads="1"/>
            </p:cNvSpPr>
            <p:nvPr/>
          </p:nvSpPr>
          <p:spPr bwMode="auto">
            <a:xfrm>
              <a:off x="2908" y="259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235</a:t>
              </a:r>
              <a:endParaRPr lang="hu-HU" altLang="hu-HU" sz="2000" b="1"/>
            </a:p>
          </p:txBody>
        </p:sp>
        <p:sp>
          <p:nvSpPr>
            <p:cNvPr id="20620" name="Freeform 142"/>
            <p:cNvSpPr>
              <a:spLocks/>
            </p:cNvSpPr>
            <p:nvPr/>
          </p:nvSpPr>
          <p:spPr bwMode="auto">
            <a:xfrm>
              <a:off x="3090" y="2556"/>
              <a:ext cx="198" cy="132"/>
            </a:xfrm>
            <a:custGeom>
              <a:avLst/>
              <a:gdLst>
                <a:gd name="T0" fmla="*/ 12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32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6 h 132"/>
                <a:gd name="T48" fmla="*/ 186 w 198"/>
                <a:gd name="T49" fmla="*/ 0 h 132"/>
                <a:gd name="T50" fmla="*/ 180 w 198"/>
                <a:gd name="T51" fmla="*/ 0 h 132"/>
                <a:gd name="T52" fmla="*/ 12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6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6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2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6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1" name="Freeform 143"/>
            <p:cNvSpPr>
              <a:spLocks/>
            </p:cNvSpPr>
            <p:nvPr/>
          </p:nvSpPr>
          <p:spPr bwMode="auto">
            <a:xfrm>
              <a:off x="3090" y="2556"/>
              <a:ext cx="198" cy="132"/>
            </a:xfrm>
            <a:custGeom>
              <a:avLst/>
              <a:gdLst>
                <a:gd name="T0" fmla="*/ 12 w 33"/>
                <a:gd name="T1" fmla="*/ 132 h 22"/>
                <a:gd name="T2" fmla="*/ 180 w 33"/>
                <a:gd name="T3" fmla="*/ 132 h 22"/>
                <a:gd name="T4" fmla="*/ 180 w 33"/>
                <a:gd name="T5" fmla="*/ 132 h 22"/>
                <a:gd name="T6" fmla="*/ 186 w 33"/>
                <a:gd name="T7" fmla="*/ 132 h 22"/>
                <a:gd name="T8" fmla="*/ 186 w 33"/>
                <a:gd name="T9" fmla="*/ 132 h 22"/>
                <a:gd name="T10" fmla="*/ 192 w 33"/>
                <a:gd name="T11" fmla="*/ 132 h 22"/>
                <a:gd name="T12" fmla="*/ 192 w 33"/>
                <a:gd name="T13" fmla="*/ 132 h 22"/>
                <a:gd name="T14" fmla="*/ 192 w 33"/>
                <a:gd name="T15" fmla="*/ 126 h 22"/>
                <a:gd name="T16" fmla="*/ 198 w 33"/>
                <a:gd name="T17" fmla="*/ 126 h 22"/>
                <a:gd name="T18" fmla="*/ 198 w 33"/>
                <a:gd name="T19" fmla="*/ 120 h 22"/>
                <a:gd name="T20" fmla="*/ 198 w 33"/>
                <a:gd name="T21" fmla="*/ 120 h 22"/>
                <a:gd name="T22" fmla="*/ 198 w 33"/>
                <a:gd name="T23" fmla="*/ 120 h 22"/>
                <a:gd name="T24" fmla="*/ 198 w 33"/>
                <a:gd name="T25" fmla="*/ 114 h 22"/>
                <a:gd name="T26" fmla="*/ 198 w 33"/>
                <a:gd name="T27" fmla="*/ 114 h 22"/>
                <a:gd name="T28" fmla="*/ 198 w 33"/>
                <a:gd name="T29" fmla="*/ 18 h 22"/>
                <a:gd name="T30" fmla="*/ 198 w 33"/>
                <a:gd name="T31" fmla="*/ 18 h 22"/>
                <a:gd name="T32" fmla="*/ 198 w 33"/>
                <a:gd name="T33" fmla="*/ 18 h 22"/>
                <a:gd name="T34" fmla="*/ 198 w 33"/>
                <a:gd name="T35" fmla="*/ 12 h 22"/>
                <a:gd name="T36" fmla="*/ 198 w 33"/>
                <a:gd name="T37" fmla="*/ 12 h 22"/>
                <a:gd name="T38" fmla="*/ 198 w 33"/>
                <a:gd name="T39" fmla="*/ 12 h 22"/>
                <a:gd name="T40" fmla="*/ 192 w 33"/>
                <a:gd name="T41" fmla="*/ 6 h 22"/>
                <a:gd name="T42" fmla="*/ 192 w 33"/>
                <a:gd name="T43" fmla="*/ 6 h 22"/>
                <a:gd name="T44" fmla="*/ 192 w 33"/>
                <a:gd name="T45" fmla="*/ 6 h 22"/>
                <a:gd name="T46" fmla="*/ 186 w 33"/>
                <a:gd name="T47" fmla="*/ 6 h 22"/>
                <a:gd name="T48" fmla="*/ 186 w 33"/>
                <a:gd name="T49" fmla="*/ 0 h 22"/>
                <a:gd name="T50" fmla="*/ 180 w 33"/>
                <a:gd name="T51" fmla="*/ 0 h 22"/>
                <a:gd name="T52" fmla="*/ 12 w 33"/>
                <a:gd name="T53" fmla="*/ 0 h 22"/>
                <a:gd name="T54" fmla="*/ 18 w 33"/>
                <a:gd name="T55" fmla="*/ 0 h 22"/>
                <a:gd name="T56" fmla="*/ 12 w 33"/>
                <a:gd name="T57" fmla="*/ 0 h 22"/>
                <a:gd name="T58" fmla="*/ 12 w 33"/>
                <a:gd name="T59" fmla="*/ 0 h 22"/>
                <a:gd name="T60" fmla="*/ 6 w 33"/>
                <a:gd name="T61" fmla="*/ 6 h 22"/>
                <a:gd name="T62" fmla="*/ 6 w 33"/>
                <a:gd name="T63" fmla="*/ 6 h 22"/>
                <a:gd name="T64" fmla="*/ 6 w 33"/>
                <a:gd name="T65" fmla="*/ 6 h 22"/>
                <a:gd name="T66" fmla="*/ 0 w 33"/>
                <a:gd name="T67" fmla="*/ 6 h 22"/>
                <a:gd name="T68" fmla="*/ 0 w 33"/>
                <a:gd name="T69" fmla="*/ 12 h 22"/>
                <a:gd name="T70" fmla="*/ 0 w 33"/>
                <a:gd name="T71" fmla="*/ 12 h 22"/>
                <a:gd name="T72" fmla="*/ 0 w 33"/>
                <a:gd name="T73" fmla="*/ 18 h 22"/>
                <a:gd name="T74" fmla="*/ 0 w 33"/>
                <a:gd name="T75" fmla="*/ 18 h 22"/>
                <a:gd name="T76" fmla="*/ 0 w 33"/>
                <a:gd name="T77" fmla="*/ 18 h 22"/>
                <a:gd name="T78" fmla="*/ 0 w 33"/>
                <a:gd name="T79" fmla="*/ 114 h 22"/>
                <a:gd name="T80" fmla="*/ 0 w 33"/>
                <a:gd name="T81" fmla="*/ 114 h 22"/>
                <a:gd name="T82" fmla="*/ 0 w 33"/>
                <a:gd name="T83" fmla="*/ 114 h 22"/>
                <a:gd name="T84" fmla="*/ 0 w 33"/>
                <a:gd name="T85" fmla="*/ 120 h 22"/>
                <a:gd name="T86" fmla="*/ 0 w 33"/>
                <a:gd name="T87" fmla="*/ 120 h 22"/>
                <a:gd name="T88" fmla="*/ 0 w 33"/>
                <a:gd name="T89" fmla="*/ 126 h 22"/>
                <a:gd name="T90" fmla="*/ 0 w 33"/>
                <a:gd name="T91" fmla="*/ 126 h 22"/>
                <a:gd name="T92" fmla="*/ 6 w 33"/>
                <a:gd name="T93" fmla="*/ 126 h 22"/>
                <a:gd name="T94" fmla="*/ 6 w 33"/>
                <a:gd name="T95" fmla="*/ 132 h 22"/>
                <a:gd name="T96" fmla="*/ 6 w 33"/>
                <a:gd name="T97" fmla="*/ 132 h 22"/>
                <a:gd name="T98" fmla="*/ 12 w 33"/>
                <a:gd name="T99" fmla="*/ 132 h 22"/>
                <a:gd name="T100" fmla="*/ 12 w 33"/>
                <a:gd name="T101" fmla="*/ 132 h 22"/>
                <a:gd name="T102" fmla="*/ 12 w 33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2"/>
                <a:gd name="T158" fmla="*/ 33 w 33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2">
                  <a:moveTo>
                    <a:pt x="2" y="22"/>
                  </a:moveTo>
                  <a:lnTo>
                    <a:pt x="30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2" name="Rectangle 144"/>
            <p:cNvSpPr>
              <a:spLocks noChangeArrowheads="1"/>
            </p:cNvSpPr>
            <p:nvPr/>
          </p:nvSpPr>
          <p:spPr bwMode="auto">
            <a:xfrm>
              <a:off x="3112" y="2580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241</a:t>
              </a:r>
              <a:endParaRPr lang="hu-HU" altLang="hu-HU" sz="2000" b="1"/>
            </a:p>
          </p:txBody>
        </p:sp>
        <p:sp>
          <p:nvSpPr>
            <p:cNvPr id="20623" name="Freeform 145"/>
            <p:cNvSpPr>
              <a:spLocks/>
            </p:cNvSpPr>
            <p:nvPr/>
          </p:nvSpPr>
          <p:spPr bwMode="auto">
            <a:xfrm>
              <a:off x="3294" y="2502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32 h 132"/>
                <a:gd name="T10" fmla="*/ 192 w 204"/>
                <a:gd name="T11" fmla="*/ 132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6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6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12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20 h 132"/>
                <a:gd name="T86" fmla="*/ 0 w 204"/>
                <a:gd name="T87" fmla="*/ 120 h 132"/>
                <a:gd name="T88" fmla="*/ 6 w 204"/>
                <a:gd name="T89" fmla="*/ 126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32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4" name="Freeform 146"/>
            <p:cNvSpPr>
              <a:spLocks/>
            </p:cNvSpPr>
            <p:nvPr/>
          </p:nvSpPr>
          <p:spPr bwMode="auto">
            <a:xfrm>
              <a:off x="3294" y="2502"/>
              <a:ext cx="204" cy="132"/>
            </a:xfrm>
            <a:custGeom>
              <a:avLst/>
              <a:gdLst>
                <a:gd name="T0" fmla="*/ 18 w 34"/>
                <a:gd name="T1" fmla="*/ 132 h 22"/>
                <a:gd name="T2" fmla="*/ 186 w 34"/>
                <a:gd name="T3" fmla="*/ 132 h 22"/>
                <a:gd name="T4" fmla="*/ 186 w 34"/>
                <a:gd name="T5" fmla="*/ 132 h 22"/>
                <a:gd name="T6" fmla="*/ 186 w 34"/>
                <a:gd name="T7" fmla="*/ 132 h 22"/>
                <a:gd name="T8" fmla="*/ 192 w 34"/>
                <a:gd name="T9" fmla="*/ 132 h 22"/>
                <a:gd name="T10" fmla="*/ 192 w 34"/>
                <a:gd name="T11" fmla="*/ 132 h 22"/>
                <a:gd name="T12" fmla="*/ 198 w 34"/>
                <a:gd name="T13" fmla="*/ 126 h 22"/>
                <a:gd name="T14" fmla="*/ 198 w 34"/>
                <a:gd name="T15" fmla="*/ 126 h 22"/>
                <a:gd name="T16" fmla="*/ 198 w 34"/>
                <a:gd name="T17" fmla="*/ 126 h 22"/>
                <a:gd name="T18" fmla="*/ 204 w 34"/>
                <a:gd name="T19" fmla="*/ 120 h 22"/>
                <a:gd name="T20" fmla="*/ 204 w 34"/>
                <a:gd name="T21" fmla="*/ 120 h 22"/>
                <a:gd name="T22" fmla="*/ 204 w 34"/>
                <a:gd name="T23" fmla="*/ 114 h 22"/>
                <a:gd name="T24" fmla="*/ 204 w 34"/>
                <a:gd name="T25" fmla="*/ 114 h 22"/>
                <a:gd name="T26" fmla="*/ 204 w 34"/>
                <a:gd name="T27" fmla="*/ 114 h 22"/>
                <a:gd name="T28" fmla="*/ 204 w 34"/>
                <a:gd name="T29" fmla="*/ 18 h 22"/>
                <a:gd name="T30" fmla="*/ 204 w 34"/>
                <a:gd name="T31" fmla="*/ 18 h 22"/>
                <a:gd name="T32" fmla="*/ 204 w 34"/>
                <a:gd name="T33" fmla="*/ 18 h 22"/>
                <a:gd name="T34" fmla="*/ 204 w 34"/>
                <a:gd name="T35" fmla="*/ 12 h 22"/>
                <a:gd name="T36" fmla="*/ 204 w 34"/>
                <a:gd name="T37" fmla="*/ 12 h 22"/>
                <a:gd name="T38" fmla="*/ 198 w 34"/>
                <a:gd name="T39" fmla="*/ 6 h 22"/>
                <a:gd name="T40" fmla="*/ 198 w 34"/>
                <a:gd name="T41" fmla="*/ 6 h 22"/>
                <a:gd name="T42" fmla="*/ 198 w 34"/>
                <a:gd name="T43" fmla="*/ 6 h 22"/>
                <a:gd name="T44" fmla="*/ 192 w 34"/>
                <a:gd name="T45" fmla="*/ 6 h 22"/>
                <a:gd name="T46" fmla="*/ 192 w 34"/>
                <a:gd name="T47" fmla="*/ 0 h 22"/>
                <a:gd name="T48" fmla="*/ 186 w 34"/>
                <a:gd name="T49" fmla="*/ 0 h 22"/>
                <a:gd name="T50" fmla="*/ 186 w 34"/>
                <a:gd name="T51" fmla="*/ 0 h 22"/>
                <a:gd name="T52" fmla="*/ 18 w 34"/>
                <a:gd name="T53" fmla="*/ 0 h 22"/>
                <a:gd name="T54" fmla="*/ 18 w 34"/>
                <a:gd name="T55" fmla="*/ 0 h 22"/>
                <a:gd name="T56" fmla="*/ 18 w 34"/>
                <a:gd name="T57" fmla="*/ 0 h 22"/>
                <a:gd name="T58" fmla="*/ 18 w 34"/>
                <a:gd name="T59" fmla="*/ 0 h 22"/>
                <a:gd name="T60" fmla="*/ 12 w 34"/>
                <a:gd name="T61" fmla="*/ 0 h 22"/>
                <a:gd name="T62" fmla="*/ 12 w 34"/>
                <a:gd name="T63" fmla="*/ 6 h 22"/>
                <a:gd name="T64" fmla="*/ 6 w 34"/>
                <a:gd name="T65" fmla="*/ 6 h 22"/>
                <a:gd name="T66" fmla="*/ 6 w 34"/>
                <a:gd name="T67" fmla="*/ 6 h 22"/>
                <a:gd name="T68" fmla="*/ 6 w 34"/>
                <a:gd name="T69" fmla="*/ 12 h 22"/>
                <a:gd name="T70" fmla="*/ 0 w 34"/>
                <a:gd name="T71" fmla="*/ 12 h 22"/>
                <a:gd name="T72" fmla="*/ 0 w 34"/>
                <a:gd name="T73" fmla="*/ 12 h 22"/>
                <a:gd name="T74" fmla="*/ 0 w 34"/>
                <a:gd name="T75" fmla="*/ 18 h 22"/>
                <a:gd name="T76" fmla="*/ 0 w 34"/>
                <a:gd name="T77" fmla="*/ 18 h 22"/>
                <a:gd name="T78" fmla="*/ 0 w 34"/>
                <a:gd name="T79" fmla="*/ 114 h 22"/>
                <a:gd name="T80" fmla="*/ 0 w 34"/>
                <a:gd name="T81" fmla="*/ 114 h 22"/>
                <a:gd name="T82" fmla="*/ 0 w 34"/>
                <a:gd name="T83" fmla="*/ 114 h 22"/>
                <a:gd name="T84" fmla="*/ 0 w 34"/>
                <a:gd name="T85" fmla="*/ 120 h 22"/>
                <a:gd name="T86" fmla="*/ 0 w 34"/>
                <a:gd name="T87" fmla="*/ 120 h 22"/>
                <a:gd name="T88" fmla="*/ 6 w 34"/>
                <a:gd name="T89" fmla="*/ 126 h 22"/>
                <a:gd name="T90" fmla="*/ 6 w 34"/>
                <a:gd name="T91" fmla="*/ 126 h 22"/>
                <a:gd name="T92" fmla="*/ 6 w 34"/>
                <a:gd name="T93" fmla="*/ 126 h 22"/>
                <a:gd name="T94" fmla="*/ 12 w 34"/>
                <a:gd name="T95" fmla="*/ 126 h 22"/>
                <a:gd name="T96" fmla="*/ 12 w 34"/>
                <a:gd name="T97" fmla="*/ 132 h 22"/>
                <a:gd name="T98" fmla="*/ 18 w 34"/>
                <a:gd name="T99" fmla="*/ 132 h 22"/>
                <a:gd name="T100" fmla="*/ 18 w 34"/>
                <a:gd name="T101" fmla="*/ 132 h 22"/>
                <a:gd name="T102" fmla="*/ 18 w 34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3" y="22"/>
                  </a:moveTo>
                  <a:lnTo>
                    <a:pt x="31" y="22"/>
                  </a:lnTo>
                  <a:lnTo>
                    <a:pt x="32" y="22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5" name="Rectangle 147"/>
            <p:cNvSpPr>
              <a:spLocks noChangeArrowheads="1"/>
            </p:cNvSpPr>
            <p:nvPr/>
          </p:nvSpPr>
          <p:spPr bwMode="auto">
            <a:xfrm>
              <a:off x="3322" y="252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258</a:t>
              </a:r>
              <a:endParaRPr lang="hu-HU" altLang="hu-HU" sz="2000" b="1"/>
            </a:p>
          </p:txBody>
        </p:sp>
        <p:sp>
          <p:nvSpPr>
            <p:cNvPr id="20626" name="Freeform 148"/>
            <p:cNvSpPr>
              <a:spLocks/>
            </p:cNvSpPr>
            <p:nvPr/>
          </p:nvSpPr>
          <p:spPr bwMode="auto">
            <a:xfrm>
              <a:off x="3504" y="2298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86 w 204"/>
                <a:gd name="T9" fmla="*/ 132 h 132"/>
                <a:gd name="T10" fmla="*/ 192 w 204"/>
                <a:gd name="T11" fmla="*/ 132 h 132"/>
                <a:gd name="T12" fmla="*/ 192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198 w 204"/>
                <a:gd name="T19" fmla="*/ 120 h 132"/>
                <a:gd name="T20" fmla="*/ 198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198 w 204"/>
                <a:gd name="T35" fmla="*/ 12 h 132"/>
                <a:gd name="T36" fmla="*/ 198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2 w 204"/>
                <a:gd name="T43" fmla="*/ 6 h 132"/>
                <a:gd name="T44" fmla="*/ 192 w 204"/>
                <a:gd name="T45" fmla="*/ 6 h 132"/>
                <a:gd name="T46" fmla="*/ 186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18 w 204"/>
                <a:gd name="T55" fmla="*/ 0 h 132"/>
                <a:gd name="T56" fmla="*/ 18 w 204"/>
                <a:gd name="T57" fmla="*/ 0 h 132"/>
                <a:gd name="T58" fmla="*/ 12 w 204"/>
                <a:gd name="T59" fmla="*/ 0 h 132"/>
                <a:gd name="T60" fmla="*/ 12 w 204"/>
                <a:gd name="T61" fmla="*/ 0 h 132"/>
                <a:gd name="T62" fmla="*/ 6 w 204"/>
                <a:gd name="T63" fmla="*/ 6 h 132"/>
                <a:gd name="T64" fmla="*/ 6 w 204"/>
                <a:gd name="T65" fmla="*/ 6 h 132"/>
                <a:gd name="T66" fmla="*/ 6 w 204"/>
                <a:gd name="T67" fmla="*/ 6 h 132"/>
                <a:gd name="T68" fmla="*/ 0 w 204"/>
                <a:gd name="T69" fmla="*/ 12 h 132"/>
                <a:gd name="T70" fmla="*/ 0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20 h 132"/>
                <a:gd name="T86" fmla="*/ 0 w 204"/>
                <a:gd name="T87" fmla="*/ 120 h 132"/>
                <a:gd name="T88" fmla="*/ 0 w 204"/>
                <a:gd name="T89" fmla="*/ 126 h 132"/>
                <a:gd name="T90" fmla="*/ 6 w 204"/>
                <a:gd name="T91" fmla="*/ 126 h 132"/>
                <a:gd name="T92" fmla="*/ 6 w 204"/>
                <a:gd name="T93" fmla="*/ 126 h 132"/>
                <a:gd name="T94" fmla="*/ 6 w 204"/>
                <a:gd name="T95" fmla="*/ 126 h 132"/>
                <a:gd name="T96" fmla="*/ 12 w 204"/>
                <a:gd name="T97" fmla="*/ 132 h 132"/>
                <a:gd name="T98" fmla="*/ 12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7" name="Freeform 149"/>
            <p:cNvSpPr>
              <a:spLocks/>
            </p:cNvSpPr>
            <p:nvPr/>
          </p:nvSpPr>
          <p:spPr bwMode="auto">
            <a:xfrm>
              <a:off x="3504" y="2298"/>
              <a:ext cx="204" cy="132"/>
            </a:xfrm>
            <a:custGeom>
              <a:avLst/>
              <a:gdLst>
                <a:gd name="T0" fmla="*/ 18 w 34"/>
                <a:gd name="T1" fmla="*/ 132 h 22"/>
                <a:gd name="T2" fmla="*/ 186 w 34"/>
                <a:gd name="T3" fmla="*/ 132 h 22"/>
                <a:gd name="T4" fmla="*/ 186 w 34"/>
                <a:gd name="T5" fmla="*/ 132 h 22"/>
                <a:gd name="T6" fmla="*/ 186 w 34"/>
                <a:gd name="T7" fmla="*/ 132 h 22"/>
                <a:gd name="T8" fmla="*/ 186 w 34"/>
                <a:gd name="T9" fmla="*/ 132 h 22"/>
                <a:gd name="T10" fmla="*/ 192 w 34"/>
                <a:gd name="T11" fmla="*/ 132 h 22"/>
                <a:gd name="T12" fmla="*/ 192 w 34"/>
                <a:gd name="T13" fmla="*/ 126 h 22"/>
                <a:gd name="T14" fmla="*/ 198 w 34"/>
                <a:gd name="T15" fmla="*/ 126 h 22"/>
                <a:gd name="T16" fmla="*/ 198 w 34"/>
                <a:gd name="T17" fmla="*/ 126 h 22"/>
                <a:gd name="T18" fmla="*/ 198 w 34"/>
                <a:gd name="T19" fmla="*/ 120 h 22"/>
                <a:gd name="T20" fmla="*/ 198 w 34"/>
                <a:gd name="T21" fmla="*/ 120 h 22"/>
                <a:gd name="T22" fmla="*/ 204 w 34"/>
                <a:gd name="T23" fmla="*/ 114 h 22"/>
                <a:gd name="T24" fmla="*/ 204 w 34"/>
                <a:gd name="T25" fmla="*/ 114 h 22"/>
                <a:gd name="T26" fmla="*/ 204 w 34"/>
                <a:gd name="T27" fmla="*/ 114 h 22"/>
                <a:gd name="T28" fmla="*/ 204 w 34"/>
                <a:gd name="T29" fmla="*/ 18 h 22"/>
                <a:gd name="T30" fmla="*/ 204 w 34"/>
                <a:gd name="T31" fmla="*/ 18 h 22"/>
                <a:gd name="T32" fmla="*/ 204 w 34"/>
                <a:gd name="T33" fmla="*/ 18 h 22"/>
                <a:gd name="T34" fmla="*/ 198 w 34"/>
                <a:gd name="T35" fmla="*/ 12 h 22"/>
                <a:gd name="T36" fmla="*/ 198 w 34"/>
                <a:gd name="T37" fmla="*/ 12 h 22"/>
                <a:gd name="T38" fmla="*/ 198 w 34"/>
                <a:gd name="T39" fmla="*/ 6 h 22"/>
                <a:gd name="T40" fmla="*/ 198 w 34"/>
                <a:gd name="T41" fmla="*/ 6 h 22"/>
                <a:gd name="T42" fmla="*/ 192 w 34"/>
                <a:gd name="T43" fmla="*/ 6 h 22"/>
                <a:gd name="T44" fmla="*/ 192 w 34"/>
                <a:gd name="T45" fmla="*/ 6 h 22"/>
                <a:gd name="T46" fmla="*/ 186 w 34"/>
                <a:gd name="T47" fmla="*/ 0 h 22"/>
                <a:gd name="T48" fmla="*/ 186 w 34"/>
                <a:gd name="T49" fmla="*/ 0 h 22"/>
                <a:gd name="T50" fmla="*/ 186 w 34"/>
                <a:gd name="T51" fmla="*/ 0 h 22"/>
                <a:gd name="T52" fmla="*/ 18 w 34"/>
                <a:gd name="T53" fmla="*/ 0 h 22"/>
                <a:gd name="T54" fmla="*/ 18 w 34"/>
                <a:gd name="T55" fmla="*/ 0 h 22"/>
                <a:gd name="T56" fmla="*/ 18 w 34"/>
                <a:gd name="T57" fmla="*/ 0 h 22"/>
                <a:gd name="T58" fmla="*/ 12 w 34"/>
                <a:gd name="T59" fmla="*/ 0 h 22"/>
                <a:gd name="T60" fmla="*/ 12 w 34"/>
                <a:gd name="T61" fmla="*/ 0 h 22"/>
                <a:gd name="T62" fmla="*/ 6 w 34"/>
                <a:gd name="T63" fmla="*/ 6 h 22"/>
                <a:gd name="T64" fmla="*/ 6 w 34"/>
                <a:gd name="T65" fmla="*/ 6 h 22"/>
                <a:gd name="T66" fmla="*/ 6 w 34"/>
                <a:gd name="T67" fmla="*/ 6 h 22"/>
                <a:gd name="T68" fmla="*/ 0 w 34"/>
                <a:gd name="T69" fmla="*/ 12 h 22"/>
                <a:gd name="T70" fmla="*/ 0 w 34"/>
                <a:gd name="T71" fmla="*/ 12 h 22"/>
                <a:gd name="T72" fmla="*/ 0 w 34"/>
                <a:gd name="T73" fmla="*/ 12 h 22"/>
                <a:gd name="T74" fmla="*/ 0 w 34"/>
                <a:gd name="T75" fmla="*/ 18 h 22"/>
                <a:gd name="T76" fmla="*/ 0 w 34"/>
                <a:gd name="T77" fmla="*/ 18 h 22"/>
                <a:gd name="T78" fmla="*/ 0 w 34"/>
                <a:gd name="T79" fmla="*/ 114 h 22"/>
                <a:gd name="T80" fmla="*/ 0 w 34"/>
                <a:gd name="T81" fmla="*/ 114 h 22"/>
                <a:gd name="T82" fmla="*/ 0 w 34"/>
                <a:gd name="T83" fmla="*/ 114 h 22"/>
                <a:gd name="T84" fmla="*/ 0 w 34"/>
                <a:gd name="T85" fmla="*/ 120 h 22"/>
                <a:gd name="T86" fmla="*/ 0 w 34"/>
                <a:gd name="T87" fmla="*/ 120 h 22"/>
                <a:gd name="T88" fmla="*/ 0 w 34"/>
                <a:gd name="T89" fmla="*/ 126 h 22"/>
                <a:gd name="T90" fmla="*/ 6 w 34"/>
                <a:gd name="T91" fmla="*/ 126 h 22"/>
                <a:gd name="T92" fmla="*/ 6 w 34"/>
                <a:gd name="T93" fmla="*/ 126 h 22"/>
                <a:gd name="T94" fmla="*/ 6 w 34"/>
                <a:gd name="T95" fmla="*/ 126 h 22"/>
                <a:gd name="T96" fmla="*/ 12 w 34"/>
                <a:gd name="T97" fmla="*/ 132 h 22"/>
                <a:gd name="T98" fmla="*/ 12 w 34"/>
                <a:gd name="T99" fmla="*/ 132 h 22"/>
                <a:gd name="T100" fmla="*/ 18 w 34"/>
                <a:gd name="T101" fmla="*/ 132 h 22"/>
                <a:gd name="T102" fmla="*/ 18 w 34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3" y="22"/>
                  </a:move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28" name="Rectangle 150"/>
            <p:cNvSpPr>
              <a:spLocks noChangeArrowheads="1"/>
            </p:cNvSpPr>
            <p:nvPr/>
          </p:nvSpPr>
          <p:spPr bwMode="auto">
            <a:xfrm>
              <a:off x="3507" y="228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321</a:t>
              </a:r>
              <a:endParaRPr lang="hu-HU" altLang="hu-HU" sz="2000" b="1"/>
            </a:p>
          </p:txBody>
        </p:sp>
        <p:sp>
          <p:nvSpPr>
            <p:cNvPr id="20629" name="Freeform 151"/>
            <p:cNvSpPr>
              <a:spLocks/>
            </p:cNvSpPr>
            <p:nvPr/>
          </p:nvSpPr>
          <p:spPr bwMode="auto">
            <a:xfrm>
              <a:off x="3714" y="2580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0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20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12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6 h 132"/>
                <a:gd name="T46" fmla="*/ 186 w 198"/>
                <a:gd name="T47" fmla="*/ 0 h 132"/>
                <a:gd name="T48" fmla="*/ 186 w 198"/>
                <a:gd name="T49" fmla="*/ 0 h 132"/>
                <a:gd name="T50" fmla="*/ 180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2 w 198"/>
                <a:gd name="T57" fmla="*/ 0 h 132"/>
                <a:gd name="T58" fmla="*/ 12 w 198"/>
                <a:gd name="T59" fmla="*/ 0 h 132"/>
                <a:gd name="T60" fmla="*/ 12 w 198"/>
                <a:gd name="T61" fmla="*/ 6 h 132"/>
                <a:gd name="T62" fmla="*/ 6 w 198"/>
                <a:gd name="T63" fmla="*/ 6 h 132"/>
                <a:gd name="T64" fmla="*/ 6 w 198"/>
                <a:gd name="T65" fmla="*/ 6 h 132"/>
                <a:gd name="T66" fmla="*/ 0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8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6 h 132"/>
                <a:gd name="T90" fmla="*/ 0 w 198"/>
                <a:gd name="T91" fmla="*/ 126 h 132"/>
                <a:gd name="T92" fmla="*/ 6 w 198"/>
                <a:gd name="T93" fmla="*/ 126 h 132"/>
                <a:gd name="T94" fmla="*/ 6 w 198"/>
                <a:gd name="T95" fmla="*/ 132 h 132"/>
                <a:gd name="T96" fmla="*/ 12 w 198"/>
                <a:gd name="T97" fmla="*/ 132 h 132"/>
                <a:gd name="T98" fmla="*/ 12 w 198"/>
                <a:gd name="T99" fmla="*/ 132 h 132"/>
                <a:gd name="T100" fmla="*/ 12 w 198"/>
                <a:gd name="T101" fmla="*/ 132 h 132"/>
                <a:gd name="T102" fmla="*/ 18 w 198"/>
                <a:gd name="T103" fmla="*/ 132 h 13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8"/>
                <a:gd name="T157" fmla="*/ 0 h 132"/>
                <a:gd name="T158" fmla="*/ 198 w 198"/>
                <a:gd name="T159" fmla="*/ 132 h 13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8" h="132">
                  <a:moveTo>
                    <a:pt x="18" y="132"/>
                  </a:move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6" y="0"/>
                  </a:lnTo>
                  <a:lnTo>
                    <a:pt x="180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26"/>
                  </a:lnTo>
                  <a:lnTo>
                    <a:pt x="6" y="132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0" name="Freeform 152"/>
            <p:cNvSpPr>
              <a:spLocks/>
            </p:cNvSpPr>
            <p:nvPr/>
          </p:nvSpPr>
          <p:spPr bwMode="auto">
            <a:xfrm>
              <a:off x="3714" y="2580"/>
              <a:ext cx="198" cy="132"/>
            </a:xfrm>
            <a:custGeom>
              <a:avLst/>
              <a:gdLst>
                <a:gd name="T0" fmla="*/ 18 w 33"/>
                <a:gd name="T1" fmla="*/ 132 h 22"/>
                <a:gd name="T2" fmla="*/ 180 w 33"/>
                <a:gd name="T3" fmla="*/ 132 h 22"/>
                <a:gd name="T4" fmla="*/ 180 w 33"/>
                <a:gd name="T5" fmla="*/ 132 h 22"/>
                <a:gd name="T6" fmla="*/ 186 w 33"/>
                <a:gd name="T7" fmla="*/ 132 h 22"/>
                <a:gd name="T8" fmla="*/ 186 w 33"/>
                <a:gd name="T9" fmla="*/ 132 h 22"/>
                <a:gd name="T10" fmla="*/ 192 w 33"/>
                <a:gd name="T11" fmla="*/ 132 h 22"/>
                <a:gd name="T12" fmla="*/ 192 w 33"/>
                <a:gd name="T13" fmla="*/ 126 h 22"/>
                <a:gd name="T14" fmla="*/ 192 w 33"/>
                <a:gd name="T15" fmla="*/ 126 h 22"/>
                <a:gd name="T16" fmla="*/ 198 w 33"/>
                <a:gd name="T17" fmla="*/ 126 h 22"/>
                <a:gd name="T18" fmla="*/ 198 w 33"/>
                <a:gd name="T19" fmla="*/ 120 h 22"/>
                <a:gd name="T20" fmla="*/ 198 w 33"/>
                <a:gd name="T21" fmla="*/ 120 h 22"/>
                <a:gd name="T22" fmla="*/ 198 w 33"/>
                <a:gd name="T23" fmla="*/ 120 h 22"/>
                <a:gd name="T24" fmla="*/ 198 w 33"/>
                <a:gd name="T25" fmla="*/ 114 h 22"/>
                <a:gd name="T26" fmla="*/ 198 w 33"/>
                <a:gd name="T27" fmla="*/ 114 h 22"/>
                <a:gd name="T28" fmla="*/ 198 w 33"/>
                <a:gd name="T29" fmla="*/ 18 h 22"/>
                <a:gd name="T30" fmla="*/ 198 w 33"/>
                <a:gd name="T31" fmla="*/ 18 h 22"/>
                <a:gd name="T32" fmla="*/ 198 w 33"/>
                <a:gd name="T33" fmla="*/ 18 h 22"/>
                <a:gd name="T34" fmla="*/ 198 w 33"/>
                <a:gd name="T35" fmla="*/ 12 h 22"/>
                <a:gd name="T36" fmla="*/ 198 w 33"/>
                <a:gd name="T37" fmla="*/ 12 h 22"/>
                <a:gd name="T38" fmla="*/ 198 w 33"/>
                <a:gd name="T39" fmla="*/ 12 h 22"/>
                <a:gd name="T40" fmla="*/ 192 w 33"/>
                <a:gd name="T41" fmla="*/ 6 h 22"/>
                <a:gd name="T42" fmla="*/ 192 w 33"/>
                <a:gd name="T43" fmla="*/ 6 h 22"/>
                <a:gd name="T44" fmla="*/ 192 w 33"/>
                <a:gd name="T45" fmla="*/ 6 h 22"/>
                <a:gd name="T46" fmla="*/ 186 w 33"/>
                <a:gd name="T47" fmla="*/ 0 h 22"/>
                <a:gd name="T48" fmla="*/ 186 w 33"/>
                <a:gd name="T49" fmla="*/ 0 h 22"/>
                <a:gd name="T50" fmla="*/ 180 w 33"/>
                <a:gd name="T51" fmla="*/ 0 h 22"/>
                <a:gd name="T52" fmla="*/ 18 w 33"/>
                <a:gd name="T53" fmla="*/ 0 h 22"/>
                <a:gd name="T54" fmla="*/ 18 w 33"/>
                <a:gd name="T55" fmla="*/ 0 h 22"/>
                <a:gd name="T56" fmla="*/ 12 w 33"/>
                <a:gd name="T57" fmla="*/ 0 h 22"/>
                <a:gd name="T58" fmla="*/ 12 w 33"/>
                <a:gd name="T59" fmla="*/ 0 h 22"/>
                <a:gd name="T60" fmla="*/ 12 w 33"/>
                <a:gd name="T61" fmla="*/ 6 h 22"/>
                <a:gd name="T62" fmla="*/ 6 w 33"/>
                <a:gd name="T63" fmla="*/ 6 h 22"/>
                <a:gd name="T64" fmla="*/ 6 w 33"/>
                <a:gd name="T65" fmla="*/ 6 h 22"/>
                <a:gd name="T66" fmla="*/ 0 w 33"/>
                <a:gd name="T67" fmla="*/ 6 h 22"/>
                <a:gd name="T68" fmla="*/ 0 w 33"/>
                <a:gd name="T69" fmla="*/ 12 h 22"/>
                <a:gd name="T70" fmla="*/ 0 w 33"/>
                <a:gd name="T71" fmla="*/ 12 h 22"/>
                <a:gd name="T72" fmla="*/ 0 w 33"/>
                <a:gd name="T73" fmla="*/ 18 h 22"/>
                <a:gd name="T74" fmla="*/ 0 w 33"/>
                <a:gd name="T75" fmla="*/ 18 h 22"/>
                <a:gd name="T76" fmla="*/ 0 w 33"/>
                <a:gd name="T77" fmla="*/ 18 h 22"/>
                <a:gd name="T78" fmla="*/ 0 w 33"/>
                <a:gd name="T79" fmla="*/ 114 h 22"/>
                <a:gd name="T80" fmla="*/ 0 w 33"/>
                <a:gd name="T81" fmla="*/ 114 h 22"/>
                <a:gd name="T82" fmla="*/ 0 w 33"/>
                <a:gd name="T83" fmla="*/ 114 h 22"/>
                <a:gd name="T84" fmla="*/ 0 w 33"/>
                <a:gd name="T85" fmla="*/ 120 h 22"/>
                <a:gd name="T86" fmla="*/ 0 w 33"/>
                <a:gd name="T87" fmla="*/ 120 h 22"/>
                <a:gd name="T88" fmla="*/ 0 w 33"/>
                <a:gd name="T89" fmla="*/ 126 h 22"/>
                <a:gd name="T90" fmla="*/ 0 w 33"/>
                <a:gd name="T91" fmla="*/ 126 h 22"/>
                <a:gd name="T92" fmla="*/ 6 w 33"/>
                <a:gd name="T93" fmla="*/ 126 h 22"/>
                <a:gd name="T94" fmla="*/ 6 w 33"/>
                <a:gd name="T95" fmla="*/ 132 h 22"/>
                <a:gd name="T96" fmla="*/ 12 w 33"/>
                <a:gd name="T97" fmla="*/ 132 h 22"/>
                <a:gd name="T98" fmla="*/ 12 w 33"/>
                <a:gd name="T99" fmla="*/ 132 h 22"/>
                <a:gd name="T100" fmla="*/ 12 w 33"/>
                <a:gd name="T101" fmla="*/ 132 h 22"/>
                <a:gd name="T102" fmla="*/ 18 w 33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2"/>
                <a:gd name="T158" fmla="*/ 33 w 33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2">
                  <a:moveTo>
                    <a:pt x="3" y="22"/>
                  </a:moveTo>
                  <a:lnTo>
                    <a:pt x="30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2" y="1"/>
                  </a:lnTo>
                  <a:lnTo>
                    <a:pt x="31" y="0"/>
                  </a:lnTo>
                  <a:lnTo>
                    <a:pt x="30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1" name="Rectangle 153"/>
            <p:cNvSpPr>
              <a:spLocks noChangeArrowheads="1"/>
            </p:cNvSpPr>
            <p:nvPr/>
          </p:nvSpPr>
          <p:spPr bwMode="auto">
            <a:xfrm>
              <a:off x="3711" y="2568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234</a:t>
              </a:r>
              <a:endParaRPr lang="hu-HU" altLang="hu-HU" sz="2000" b="1"/>
            </a:p>
          </p:txBody>
        </p:sp>
        <p:sp>
          <p:nvSpPr>
            <p:cNvPr id="20632" name="Freeform 154"/>
            <p:cNvSpPr>
              <a:spLocks/>
            </p:cNvSpPr>
            <p:nvPr/>
          </p:nvSpPr>
          <p:spPr bwMode="auto">
            <a:xfrm>
              <a:off x="3918" y="2598"/>
              <a:ext cx="204" cy="132"/>
            </a:xfrm>
            <a:custGeom>
              <a:avLst/>
              <a:gdLst>
                <a:gd name="T0" fmla="*/ 18 w 204"/>
                <a:gd name="T1" fmla="*/ 132 h 132"/>
                <a:gd name="T2" fmla="*/ 186 w 204"/>
                <a:gd name="T3" fmla="*/ 132 h 132"/>
                <a:gd name="T4" fmla="*/ 186 w 204"/>
                <a:gd name="T5" fmla="*/ 132 h 132"/>
                <a:gd name="T6" fmla="*/ 186 w 204"/>
                <a:gd name="T7" fmla="*/ 132 h 132"/>
                <a:gd name="T8" fmla="*/ 192 w 204"/>
                <a:gd name="T9" fmla="*/ 132 h 132"/>
                <a:gd name="T10" fmla="*/ 192 w 204"/>
                <a:gd name="T11" fmla="*/ 126 h 132"/>
                <a:gd name="T12" fmla="*/ 198 w 204"/>
                <a:gd name="T13" fmla="*/ 126 h 132"/>
                <a:gd name="T14" fmla="*/ 198 w 204"/>
                <a:gd name="T15" fmla="*/ 126 h 132"/>
                <a:gd name="T16" fmla="*/ 198 w 204"/>
                <a:gd name="T17" fmla="*/ 126 h 132"/>
                <a:gd name="T18" fmla="*/ 204 w 204"/>
                <a:gd name="T19" fmla="*/ 120 h 132"/>
                <a:gd name="T20" fmla="*/ 204 w 204"/>
                <a:gd name="T21" fmla="*/ 120 h 132"/>
                <a:gd name="T22" fmla="*/ 204 w 204"/>
                <a:gd name="T23" fmla="*/ 114 h 132"/>
                <a:gd name="T24" fmla="*/ 204 w 204"/>
                <a:gd name="T25" fmla="*/ 114 h 132"/>
                <a:gd name="T26" fmla="*/ 204 w 204"/>
                <a:gd name="T27" fmla="*/ 114 h 132"/>
                <a:gd name="T28" fmla="*/ 204 w 204"/>
                <a:gd name="T29" fmla="*/ 18 h 132"/>
                <a:gd name="T30" fmla="*/ 204 w 204"/>
                <a:gd name="T31" fmla="*/ 18 h 132"/>
                <a:gd name="T32" fmla="*/ 204 w 204"/>
                <a:gd name="T33" fmla="*/ 18 h 132"/>
                <a:gd name="T34" fmla="*/ 204 w 204"/>
                <a:gd name="T35" fmla="*/ 12 h 132"/>
                <a:gd name="T36" fmla="*/ 204 w 204"/>
                <a:gd name="T37" fmla="*/ 12 h 132"/>
                <a:gd name="T38" fmla="*/ 198 w 204"/>
                <a:gd name="T39" fmla="*/ 6 h 132"/>
                <a:gd name="T40" fmla="*/ 198 w 204"/>
                <a:gd name="T41" fmla="*/ 6 h 132"/>
                <a:gd name="T42" fmla="*/ 198 w 204"/>
                <a:gd name="T43" fmla="*/ 6 h 132"/>
                <a:gd name="T44" fmla="*/ 192 w 204"/>
                <a:gd name="T45" fmla="*/ 0 h 132"/>
                <a:gd name="T46" fmla="*/ 192 w 204"/>
                <a:gd name="T47" fmla="*/ 0 h 132"/>
                <a:gd name="T48" fmla="*/ 186 w 204"/>
                <a:gd name="T49" fmla="*/ 0 h 132"/>
                <a:gd name="T50" fmla="*/ 186 w 204"/>
                <a:gd name="T51" fmla="*/ 0 h 132"/>
                <a:gd name="T52" fmla="*/ 18 w 204"/>
                <a:gd name="T53" fmla="*/ 0 h 132"/>
                <a:gd name="T54" fmla="*/ 24 w 204"/>
                <a:gd name="T55" fmla="*/ 0 h 132"/>
                <a:gd name="T56" fmla="*/ 18 w 204"/>
                <a:gd name="T57" fmla="*/ 0 h 132"/>
                <a:gd name="T58" fmla="*/ 18 w 204"/>
                <a:gd name="T59" fmla="*/ 0 h 132"/>
                <a:gd name="T60" fmla="*/ 12 w 204"/>
                <a:gd name="T61" fmla="*/ 0 h 132"/>
                <a:gd name="T62" fmla="*/ 12 w 204"/>
                <a:gd name="T63" fmla="*/ 6 h 132"/>
                <a:gd name="T64" fmla="*/ 6 w 204"/>
                <a:gd name="T65" fmla="*/ 6 h 132"/>
                <a:gd name="T66" fmla="*/ 6 w 204"/>
                <a:gd name="T67" fmla="*/ 6 h 132"/>
                <a:gd name="T68" fmla="*/ 6 w 204"/>
                <a:gd name="T69" fmla="*/ 12 h 132"/>
                <a:gd name="T70" fmla="*/ 6 w 204"/>
                <a:gd name="T71" fmla="*/ 12 h 132"/>
                <a:gd name="T72" fmla="*/ 0 w 204"/>
                <a:gd name="T73" fmla="*/ 12 h 132"/>
                <a:gd name="T74" fmla="*/ 0 w 204"/>
                <a:gd name="T75" fmla="*/ 18 h 132"/>
                <a:gd name="T76" fmla="*/ 0 w 204"/>
                <a:gd name="T77" fmla="*/ 18 h 132"/>
                <a:gd name="T78" fmla="*/ 0 w 204"/>
                <a:gd name="T79" fmla="*/ 114 h 132"/>
                <a:gd name="T80" fmla="*/ 0 w 204"/>
                <a:gd name="T81" fmla="*/ 114 h 132"/>
                <a:gd name="T82" fmla="*/ 0 w 204"/>
                <a:gd name="T83" fmla="*/ 114 h 132"/>
                <a:gd name="T84" fmla="*/ 0 w 204"/>
                <a:gd name="T85" fmla="*/ 120 h 132"/>
                <a:gd name="T86" fmla="*/ 6 w 204"/>
                <a:gd name="T87" fmla="*/ 120 h 132"/>
                <a:gd name="T88" fmla="*/ 6 w 204"/>
                <a:gd name="T89" fmla="*/ 120 h 132"/>
                <a:gd name="T90" fmla="*/ 6 w 204"/>
                <a:gd name="T91" fmla="*/ 126 h 132"/>
                <a:gd name="T92" fmla="*/ 6 w 204"/>
                <a:gd name="T93" fmla="*/ 126 h 132"/>
                <a:gd name="T94" fmla="*/ 12 w 204"/>
                <a:gd name="T95" fmla="*/ 126 h 132"/>
                <a:gd name="T96" fmla="*/ 12 w 204"/>
                <a:gd name="T97" fmla="*/ 132 h 132"/>
                <a:gd name="T98" fmla="*/ 18 w 204"/>
                <a:gd name="T99" fmla="*/ 132 h 132"/>
                <a:gd name="T100" fmla="*/ 18 w 204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32"/>
                <a:gd name="T155" fmla="*/ 204 w 204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32">
                  <a:moveTo>
                    <a:pt x="18" y="132"/>
                  </a:move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204" y="120"/>
                  </a:lnTo>
                  <a:lnTo>
                    <a:pt x="204" y="114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6"/>
                  </a:lnTo>
                  <a:lnTo>
                    <a:pt x="6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3" name="Freeform 155"/>
            <p:cNvSpPr>
              <a:spLocks/>
            </p:cNvSpPr>
            <p:nvPr/>
          </p:nvSpPr>
          <p:spPr bwMode="auto">
            <a:xfrm>
              <a:off x="3918" y="2598"/>
              <a:ext cx="204" cy="132"/>
            </a:xfrm>
            <a:custGeom>
              <a:avLst/>
              <a:gdLst>
                <a:gd name="T0" fmla="*/ 18 w 34"/>
                <a:gd name="T1" fmla="*/ 132 h 22"/>
                <a:gd name="T2" fmla="*/ 186 w 34"/>
                <a:gd name="T3" fmla="*/ 132 h 22"/>
                <a:gd name="T4" fmla="*/ 186 w 34"/>
                <a:gd name="T5" fmla="*/ 132 h 22"/>
                <a:gd name="T6" fmla="*/ 186 w 34"/>
                <a:gd name="T7" fmla="*/ 132 h 22"/>
                <a:gd name="T8" fmla="*/ 192 w 34"/>
                <a:gd name="T9" fmla="*/ 132 h 22"/>
                <a:gd name="T10" fmla="*/ 192 w 34"/>
                <a:gd name="T11" fmla="*/ 126 h 22"/>
                <a:gd name="T12" fmla="*/ 198 w 34"/>
                <a:gd name="T13" fmla="*/ 126 h 22"/>
                <a:gd name="T14" fmla="*/ 198 w 34"/>
                <a:gd name="T15" fmla="*/ 126 h 22"/>
                <a:gd name="T16" fmla="*/ 198 w 34"/>
                <a:gd name="T17" fmla="*/ 126 h 22"/>
                <a:gd name="T18" fmla="*/ 204 w 34"/>
                <a:gd name="T19" fmla="*/ 120 h 22"/>
                <a:gd name="T20" fmla="*/ 204 w 34"/>
                <a:gd name="T21" fmla="*/ 120 h 22"/>
                <a:gd name="T22" fmla="*/ 204 w 34"/>
                <a:gd name="T23" fmla="*/ 114 h 22"/>
                <a:gd name="T24" fmla="*/ 204 w 34"/>
                <a:gd name="T25" fmla="*/ 114 h 22"/>
                <a:gd name="T26" fmla="*/ 204 w 34"/>
                <a:gd name="T27" fmla="*/ 114 h 22"/>
                <a:gd name="T28" fmla="*/ 204 w 34"/>
                <a:gd name="T29" fmla="*/ 18 h 22"/>
                <a:gd name="T30" fmla="*/ 204 w 34"/>
                <a:gd name="T31" fmla="*/ 18 h 22"/>
                <a:gd name="T32" fmla="*/ 204 w 34"/>
                <a:gd name="T33" fmla="*/ 18 h 22"/>
                <a:gd name="T34" fmla="*/ 204 w 34"/>
                <a:gd name="T35" fmla="*/ 12 h 22"/>
                <a:gd name="T36" fmla="*/ 204 w 34"/>
                <a:gd name="T37" fmla="*/ 12 h 22"/>
                <a:gd name="T38" fmla="*/ 198 w 34"/>
                <a:gd name="T39" fmla="*/ 6 h 22"/>
                <a:gd name="T40" fmla="*/ 198 w 34"/>
                <a:gd name="T41" fmla="*/ 6 h 22"/>
                <a:gd name="T42" fmla="*/ 198 w 34"/>
                <a:gd name="T43" fmla="*/ 6 h 22"/>
                <a:gd name="T44" fmla="*/ 192 w 34"/>
                <a:gd name="T45" fmla="*/ 0 h 22"/>
                <a:gd name="T46" fmla="*/ 192 w 34"/>
                <a:gd name="T47" fmla="*/ 0 h 22"/>
                <a:gd name="T48" fmla="*/ 186 w 34"/>
                <a:gd name="T49" fmla="*/ 0 h 22"/>
                <a:gd name="T50" fmla="*/ 186 w 34"/>
                <a:gd name="T51" fmla="*/ 0 h 22"/>
                <a:gd name="T52" fmla="*/ 18 w 34"/>
                <a:gd name="T53" fmla="*/ 0 h 22"/>
                <a:gd name="T54" fmla="*/ 24 w 34"/>
                <a:gd name="T55" fmla="*/ 0 h 22"/>
                <a:gd name="T56" fmla="*/ 18 w 34"/>
                <a:gd name="T57" fmla="*/ 0 h 22"/>
                <a:gd name="T58" fmla="*/ 18 w 34"/>
                <a:gd name="T59" fmla="*/ 0 h 22"/>
                <a:gd name="T60" fmla="*/ 12 w 34"/>
                <a:gd name="T61" fmla="*/ 0 h 22"/>
                <a:gd name="T62" fmla="*/ 12 w 34"/>
                <a:gd name="T63" fmla="*/ 6 h 22"/>
                <a:gd name="T64" fmla="*/ 6 w 34"/>
                <a:gd name="T65" fmla="*/ 6 h 22"/>
                <a:gd name="T66" fmla="*/ 6 w 34"/>
                <a:gd name="T67" fmla="*/ 6 h 22"/>
                <a:gd name="T68" fmla="*/ 6 w 34"/>
                <a:gd name="T69" fmla="*/ 12 h 22"/>
                <a:gd name="T70" fmla="*/ 6 w 34"/>
                <a:gd name="T71" fmla="*/ 12 h 22"/>
                <a:gd name="T72" fmla="*/ 0 w 34"/>
                <a:gd name="T73" fmla="*/ 12 h 22"/>
                <a:gd name="T74" fmla="*/ 0 w 34"/>
                <a:gd name="T75" fmla="*/ 18 h 22"/>
                <a:gd name="T76" fmla="*/ 0 w 34"/>
                <a:gd name="T77" fmla="*/ 18 h 22"/>
                <a:gd name="T78" fmla="*/ 0 w 34"/>
                <a:gd name="T79" fmla="*/ 114 h 22"/>
                <a:gd name="T80" fmla="*/ 0 w 34"/>
                <a:gd name="T81" fmla="*/ 114 h 22"/>
                <a:gd name="T82" fmla="*/ 0 w 34"/>
                <a:gd name="T83" fmla="*/ 114 h 22"/>
                <a:gd name="T84" fmla="*/ 0 w 34"/>
                <a:gd name="T85" fmla="*/ 120 h 22"/>
                <a:gd name="T86" fmla="*/ 6 w 34"/>
                <a:gd name="T87" fmla="*/ 120 h 22"/>
                <a:gd name="T88" fmla="*/ 6 w 34"/>
                <a:gd name="T89" fmla="*/ 120 h 22"/>
                <a:gd name="T90" fmla="*/ 6 w 34"/>
                <a:gd name="T91" fmla="*/ 126 h 22"/>
                <a:gd name="T92" fmla="*/ 6 w 34"/>
                <a:gd name="T93" fmla="*/ 126 h 22"/>
                <a:gd name="T94" fmla="*/ 12 w 34"/>
                <a:gd name="T95" fmla="*/ 126 h 22"/>
                <a:gd name="T96" fmla="*/ 12 w 34"/>
                <a:gd name="T97" fmla="*/ 132 h 22"/>
                <a:gd name="T98" fmla="*/ 18 w 34"/>
                <a:gd name="T99" fmla="*/ 132 h 22"/>
                <a:gd name="T100" fmla="*/ 18 w 34"/>
                <a:gd name="T101" fmla="*/ 132 h 22"/>
                <a:gd name="T102" fmla="*/ 18 w 34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2"/>
                <a:gd name="T158" fmla="*/ 34 w 34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2">
                  <a:moveTo>
                    <a:pt x="3" y="22"/>
                  </a:move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4" name="Rectangle 156"/>
            <p:cNvSpPr>
              <a:spLocks noChangeArrowheads="1"/>
            </p:cNvSpPr>
            <p:nvPr/>
          </p:nvSpPr>
          <p:spPr bwMode="auto">
            <a:xfrm>
              <a:off x="3921" y="258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228</a:t>
              </a:r>
              <a:endParaRPr lang="hu-HU" altLang="hu-HU" sz="2000" b="1"/>
            </a:p>
          </p:txBody>
        </p:sp>
        <p:sp>
          <p:nvSpPr>
            <p:cNvPr id="20635" name="Freeform 157"/>
            <p:cNvSpPr>
              <a:spLocks/>
            </p:cNvSpPr>
            <p:nvPr/>
          </p:nvSpPr>
          <p:spPr bwMode="auto">
            <a:xfrm>
              <a:off x="4128" y="2454"/>
              <a:ext cx="204" cy="126"/>
            </a:xfrm>
            <a:custGeom>
              <a:avLst/>
              <a:gdLst>
                <a:gd name="T0" fmla="*/ 18 w 204"/>
                <a:gd name="T1" fmla="*/ 126 h 126"/>
                <a:gd name="T2" fmla="*/ 186 w 204"/>
                <a:gd name="T3" fmla="*/ 126 h 126"/>
                <a:gd name="T4" fmla="*/ 186 w 204"/>
                <a:gd name="T5" fmla="*/ 126 h 126"/>
                <a:gd name="T6" fmla="*/ 186 w 204"/>
                <a:gd name="T7" fmla="*/ 126 h 126"/>
                <a:gd name="T8" fmla="*/ 192 w 204"/>
                <a:gd name="T9" fmla="*/ 126 h 126"/>
                <a:gd name="T10" fmla="*/ 192 w 204"/>
                <a:gd name="T11" fmla="*/ 126 h 126"/>
                <a:gd name="T12" fmla="*/ 192 w 204"/>
                <a:gd name="T13" fmla="*/ 126 h 126"/>
                <a:gd name="T14" fmla="*/ 198 w 204"/>
                <a:gd name="T15" fmla="*/ 126 h 126"/>
                <a:gd name="T16" fmla="*/ 198 w 204"/>
                <a:gd name="T17" fmla="*/ 120 h 126"/>
                <a:gd name="T18" fmla="*/ 198 w 204"/>
                <a:gd name="T19" fmla="*/ 120 h 126"/>
                <a:gd name="T20" fmla="*/ 204 w 204"/>
                <a:gd name="T21" fmla="*/ 114 h 126"/>
                <a:gd name="T22" fmla="*/ 204 w 204"/>
                <a:gd name="T23" fmla="*/ 114 h 126"/>
                <a:gd name="T24" fmla="*/ 204 w 204"/>
                <a:gd name="T25" fmla="*/ 108 h 126"/>
                <a:gd name="T26" fmla="*/ 204 w 204"/>
                <a:gd name="T27" fmla="*/ 108 h 126"/>
                <a:gd name="T28" fmla="*/ 204 w 204"/>
                <a:gd name="T29" fmla="*/ 18 h 126"/>
                <a:gd name="T30" fmla="*/ 204 w 204"/>
                <a:gd name="T31" fmla="*/ 18 h 126"/>
                <a:gd name="T32" fmla="*/ 204 w 204"/>
                <a:gd name="T33" fmla="*/ 12 h 126"/>
                <a:gd name="T34" fmla="*/ 204 w 204"/>
                <a:gd name="T35" fmla="*/ 12 h 126"/>
                <a:gd name="T36" fmla="*/ 198 w 204"/>
                <a:gd name="T37" fmla="*/ 6 h 126"/>
                <a:gd name="T38" fmla="*/ 198 w 204"/>
                <a:gd name="T39" fmla="*/ 6 h 126"/>
                <a:gd name="T40" fmla="*/ 198 w 204"/>
                <a:gd name="T41" fmla="*/ 6 h 126"/>
                <a:gd name="T42" fmla="*/ 192 w 204"/>
                <a:gd name="T43" fmla="*/ 0 h 126"/>
                <a:gd name="T44" fmla="*/ 192 w 204"/>
                <a:gd name="T45" fmla="*/ 0 h 126"/>
                <a:gd name="T46" fmla="*/ 192 w 204"/>
                <a:gd name="T47" fmla="*/ 0 h 126"/>
                <a:gd name="T48" fmla="*/ 186 w 204"/>
                <a:gd name="T49" fmla="*/ 0 h 126"/>
                <a:gd name="T50" fmla="*/ 186 w 204"/>
                <a:gd name="T51" fmla="*/ 0 h 126"/>
                <a:gd name="T52" fmla="*/ 18 w 204"/>
                <a:gd name="T53" fmla="*/ 0 h 126"/>
                <a:gd name="T54" fmla="*/ 18 w 204"/>
                <a:gd name="T55" fmla="*/ 0 h 126"/>
                <a:gd name="T56" fmla="*/ 18 w 204"/>
                <a:gd name="T57" fmla="*/ 0 h 126"/>
                <a:gd name="T58" fmla="*/ 12 w 204"/>
                <a:gd name="T59" fmla="*/ 0 h 126"/>
                <a:gd name="T60" fmla="*/ 12 w 204"/>
                <a:gd name="T61" fmla="*/ 0 h 126"/>
                <a:gd name="T62" fmla="*/ 12 w 204"/>
                <a:gd name="T63" fmla="*/ 0 h 126"/>
                <a:gd name="T64" fmla="*/ 6 w 204"/>
                <a:gd name="T65" fmla="*/ 0 h 126"/>
                <a:gd name="T66" fmla="*/ 6 w 204"/>
                <a:gd name="T67" fmla="*/ 6 h 126"/>
                <a:gd name="T68" fmla="*/ 6 w 204"/>
                <a:gd name="T69" fmla="*/ 6 h 126"/>
                <a:gd name="T70" fmla="*/ 0 w 204"/>
                <a:gd name="T71" fmla="*/ 6 h 126"/>
                <a:gd name="T72" fmla="*/ 0 w 204"/>
                <a:gd name="T73" fmla="*/ 12 h 126"/>
                <a:gd name="T74" fmla="*/ 0 w 204"/>
                <a:gd name="T75" fmla="*/ 12 h 126"/>
                <a:gd name="T76" fmla="*/ 0 w 204"/>
                <a:gd name="T77" fmla="*/ 18 h 126"/>
                <a:gd name="T78" fmla="*/ 0 w 204"/>
                <a:gd name="T79" fmla="*/ 108 h 126"/>
                <a:gd name="T80" fmla="*/ 0 w 204"/>
                <a:gd name="T81" fmla="*/ 108 h 126"/>
                <a:gd name="T82" fmla="*/ 0 w 204"/>
                <a:gd name="T83" fmla="*/ 114 h 126"/>
                <a:gd name="T84" fmla="*/ 0 w 204"/>
                <a:gd name="T85" fmla="*/ 114 h 126"/>
                <a:gd name="T86" fmla="*/ 0 w 204"/>
                <a:gd name="T87" fmla="*/ 120 h 126"/>
                <a:gd name="T88" fmla="*/ 6 w 204"/>
                <a:gd name="T89" fmla="*/ 120 h 126"/>
                <a:gd name="T90" fmla="*/ 6 w 204"/>
                <a:gd name="T91" fmla="*/ 120 h 126"/>
                <a:gd name="T92" fmla="*/ 6 w 204"/>
                <a:gd name="T93" fmla="*/ 126 h 126"/>
                <a:gd name="T94" fmla="*/ 12 w 204"/>
                <a:gd name="T95" fmla="*/ 126 h 126"/>
                <a:gd name="T96" fmla="*/ 12 w 204"/>
                <a:gd name="T97" fmla="*/ 126 h 126"/>
                <a:gd name="T98" fmla="*/ 12 w 204"/>
                <a:gd name="T99" fmla="*/ 126 h 126"/>
                <a:gd name="T100" fmla="*/ 18 w 204"/>
                <a:gd name="T101" fmla="*/ 126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4"/>
                <a:gd name="T154" fmla="*/ 0 h 126"/>
                <a:gd name="T155" fmla="*/ 204 w 204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4" h="126">
                  <a:moveTo>
                    <a:pt x="18" y="126"/>
                  </a:moveTo>
                  <a:lnTo>
                    <a:pt x="186" y="126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204" y="114"/>
                  </a:lnTo>
                  <a:lnTo>
                    <a:pt x="204" y="108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2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6" name="Freeform 158"/>
            <p:cNvSpPr>
              <a:spLocks/>
            </p:cNvSpPr>
            <p:nvPr/>
          </p:nvSpPr>
          <p:spPr bwMode="auto">
            <a:xfrm>
              <a:off x="4128" y="2454"/>
              <a:ext cx="204" cy="126"/>
            </a:xfrm>
            <a:custGeom>
              <a:avLst/>
              <a:gdLst>
                <a:gd name="T0" fmla="*/ 18 w 34"/>
                <a:gd name="T1" fmla="*/ 126 h 21"/>
                <a:gd name="T2" fmla="*/ 186 w 34"/>
                <a:gd name="T3" fmla="*/ 126 h 21"/>
                <a:gd name="T4" fmla="*/ 186 w 34"/>
                <a:gd name="T5" fmla="*/ 126 h 21"/>
                <a:gd name="T6" fmla="*/ 186 w 34"/>
                <a:gd name="T7" fmla="*/ 126 h 21"/>
                <a:gd name="T8" fmla="*/ 192 w 34"/>
                <a:gd name="T9" fmla="*/ 126 h 21"/>
                <a:gd name="T10" fmla="*/ 192 w 34"/>
                <a:gd name="T11" fmla="*/ 126 h 21"/>
                <a:gd name="T12" fmla="*/ 192 w 34"/>
                <a:gd name="T13" fmla="*/ 126 h 21"/>
                <a:gd name="T14" fmla="*/ 198 w 34"/>
                <a:gd name="T15" fmla="*/ 126 h 21"/>
                <a:gd name="T16" fmla="*/ 198 w 34"/>
                <a:gd name="T17" fmla="*/ 120 h 21"/>
                <a:gd name="T18" fmla="*/ 198 w 34"/>
                <a:gd name="T19" fmla="*/ 120 h 21"/>
                <a:gd name="T20" fmla="*/ 204 w 34"/>
                <a:gd name="T21" fmla="*/ 114 h 21"/>
                <a:gd name="T22" fmla="*/ 204 w 34"/>
                <a:gd name="T23" fmla="*/ 114 h 21"/>
                <a:gd name="T24" fmla="*/ 204 w 34"/>
                <a:gd name="T25" fmla="*/ 108 h 21"/>
                <a:gd name="T26" fmla="*/ 204 w 34"/>
                <a:gd name="T27" fmla="*/ 108 h 21"/>
                <a:gd name="T28" fmla="*/ 204 w 34"/>
                <a:gd name="T29" fmla="*/ 18 h 21"/>
                <a:gd name="T30" fmla="*/ 204 w 34"/>
                <a:gd name="T31" fmla="*/ 18 h 21"/>
                <a:gd name="T32" fmla="*/ 204 w 34"/>
                <a:gd name="T33" fmla="*/ 12 h 21"/>
                <a:gd name="T34" fmla="*/ 204 w 34"/>
                <a:gd name="T35" fmla="*/ 12 h 21"/>
                <a:gd name="T36" fmla="*/ 198 w 34"/>
                <a:gd name="T37" fmla="*/ 6 h 21"/>
                <a:gd name="T38" fmla="*/ 198 w 34"/>
                <a:gd name="T39" fmla="*/ 6 h 21"/>
                <a:gd name="T40" fmla="*/ 198 w 34"/>
                <a:gd name="T41" fmla="*/ 6 h 21"/>
                <a:gd name="T42" fmla="*/ 192 w 34"/>
                <a:gd name="T43" fmla="*/ 0 h 21"/>
                <a:gd name="T44" fmla="*/ 192 w 34"/>
                <a:gd name="T45" fmla="*/ 0 h 21"/>
                <a:gd name="T46" fmla="*/ 192 w 34"/>
                <a:gd name="T47" fmla="*/ 0 h 21"/>
                <a:gd name="T48" fmla="*/ 186 w 34"/>
                <a:gd name="T49" fmla="*/ 0 h 21"/>
                <a:gd name="T50" fmla="*/ 186 w 34"/>
                <a:gd name="T51" fmla="*/ 0 h 21"/>
                <a:gd name="T52" fmla="*/ 18 w 34"/>
                <a:gd name="T53" fmla="*/ 0 h 21"/>
                <a:gd name="T54" fmla="*/ 18 w 34"/>
                <a:gd name="T55" fmla="*/ 0 h 21"/>
                <a:gd name="T56" fmla="*/ 18 w 34"/>
                <a:gd name="T57" fmla="*/ 0 h 21"/>
                <a:gd name="T58" fmla="*/ 12 w 34"/>
                <a:gd name="T59" fmla="*/ 0 h 21"/>
                <a:gd name="T60" fmla="*/ 12 w 34"/>
                <a:gd name="T61" fmla="*/ 0 h 21"/>
                <a:gd name="T62" fmla="*/ 12 w 34"/>
                <a:gd name="T63" fmla="*/ 0 h 21"/>
                <a:gd name="T64" fmla="*/ 6 w 34"/>
                <a:gd name="T65" fmla="*/ 0 h 21"/>
                <a:gd name="T66" fmla="*/ 6 w 34"/>
                <a:gd name="T67" fmla="*/ 6 h 21"/>
                <a:gd name="T68" fmla="*/ 6 w 34"/>
                <a:gd name="T69" fmla="*/ 6 h 21"/>
                <a:gd name="T70" fmla="*/ 0 w 34"/>
                <a:gd name="T71" fmla="*/ 6 h 21"/>
                <a:gd name="T72" fmla="*/ 0 w 34"/>
                <a:gd name="T73" fmla="*/ 12 h 21"/>
                <a:gd name="T74" fmla="*/ 0 w 34"/>
                <a:gd name="T75" fmla="*/ 12 h 21"/>
                <a:gd name="T76" fmla="*/ 0 w 34"/>
                <a:gd name="T77" fmla="*/ 18 h 21"/>
                <a:gd name="T78" fmla="*/ 0 w 34"/>
                <a:gd name="T79" fmla="*/ 108 h 21"/>
                <a:gd name="T80" fmla="*/ 0 w 34"/>
                <a:gd name="T81" fmla="*/ 108 h 21"/>
                <a:gd name="T82" fmla="*/ 0 w 34"/>
                <a:gd name="T83" fmla="*/ 114 h 21"/>
                <a:gd name="T84" fmla="*/ 0 w 34"/>
                <a:gd name="T85" fmla="*/ 114 h 21"/>
                <a:gd name="T86" fmla="*/ 0 w 34"/>
                <a:gd name="T87" fmla="*/ 120 h 21"/>
                <a:gd name="T88" fmla="*/ 6 w 34"/>
                <a:gd name="T89" fmla="*/ 120 h 21"/>
                <a:gd name="T90" fmla="*/ 6 w 34"/>
                <a:gd name="T91" fmla="*/ 120 h 21"/>
                <a:gd name="T92" fmla="*/ 6 w 34"/>
                <a:gd name="T93" fmla="*/ 126 h 21"/>
                <a:gd name="T94" fmla="*/ 12 w 34"/>
                <a:gd name="T95" fmla="*/ 126 h 21"/>
                <a:gd name="T96" fmla="*/ 12 w 34"/>
                <a:gd name="T97" fmla="*/ 126 h 21"/>
                <a:gd name="T98" fmla="*/ 12 w 34"/>
                <a:gd name="T99" fmla="*/ 126 h 21"/>
                <a:gd name="T100" fmla="*/ 18 w 34"/>
                <a:gd name="T101" fmla="*/ 126 h 21"/>
                <a:gd name="T102" fmla="*/ 18 w 34"/>
                <a:gd name="T103" fmla="*/ 126 h 2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"/>
                <a:gd name="T157" fmla="*/ 0 h 21"/>
                <a:gd name="T158" fmla="*/ 34 w 34"/>
                <a:gd name="T159" fmla="*/ 21 h 2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" h="21">
                  <a:moveTo>
                    <a:pt x="3" y="21"/>
                  </a:moveTo>
                  <a:lnTo>
                    <a:pt x="31" y="21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4" y="19"/>
                  </a:lnTo>
                  <a:lnTo>
                    <a:pt x="34" y="18"/>
                  </a:lnTo>
                  <a:lnTo>
                    <a:pt x="34" y="3"/>
                  </a:lnTo>
                  <a:lnTo>
                    <a:pt x="34" y="2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21"/>
                  </a:lnTo>
                  <a:lnTo>
                    <a:pt x="2" y="21"/>
                  </a:lnTo>
                  <a:lnTo>
                    <a:pt x="3" y="21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7" name="Rectangle 159"/>
            <p:cNvSpPr>
              <a:spLocks noChangeArrowheads="1"/>
            </p:cNvSpPr>
            <p:nvPr/>
          </p:nvSpPr>
          <p:spPr bwMode="auto">
            <a:xfrm>
              <a:off x="4131" y="2436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274</a:t>
              </a:r>
              <a:endParaRPr lang="hu-HU" altLang="hu-HU" sz="2000" b="1"/>
            </a:p>
          </p:txBody>
        </p:sp>
        <p:sp>
          <p:nvSpPr>
            <p:cNvPr id="20638" name="Freeform 160"/>
            <p:cNvSpPr>
              <a:spLocks/>
            </p:cNvSpPr>
            <p:nvPr/>
          </p:nvSpPr>
          <p:spPr bwMode="auto">
            <a:xfrm>
              <a:off x="4338" y="2322"/>
              <a:ext cx="198" cy="132"/>
            </a:xfrm>
            <a:custGeom>
              <a:avLst/>
              <a:gdLst>
                <a:gd name="T0" fmla="*/ 18 w 198"/>
                <a:gd name="T1" fmla="*/ 132 h 132"/>
                <a:gd name="T2" fmla="*/ 186 w 198"/>
                <a:gd name="T3" fmla="*/ 132 h 132"/>
                <a:gd name="T4" fmla="*/ 180 w 198"/>
                <a:gd name="T5" fmla="*/ 132 h 132"/>
                <a:gd name="T6" fmla="*/ 186 w 198"/>
                <a:gd name="T7" fmla="*/ 132 h 132"/>
                <a:gd name="T8" fmla="*/ 186 w 198"/>
                <a:gd name="T9" fmla="*/ 132 h 132"/>
                <a:gd name="T10" fmla="*/ 192 w 198"/>
                <a:gd name="T11" fmla="*/ 132 h 132"/>
                <a:gd name="T12" fmla="*/ 192 w 198"/>
                <a:gd name="T13" fmla="*/ 126 h 132"/>
                <a:gd name="T14" fmla="*/ 192 w 198"/>
                <a:gd name="T15" fmla="*/ 126 h 132"/>
                <a:gd name="T16" fmla="*/ 198 w 198"/>
                <a:gd name="T17" fmla="*/ 126 h 132"/>
                <a:gd name="T18" fmla="*/ 198 w 198"/>
                <a:gd name="T19" fmla="*/ 120 h 132"/>
                <a:gd name="T20" fmla="*/ 198 w 198"/>
                <a:gd name="T21" fmla="*/ 120 h 132"/>
                <a:gd name="T22" fmla="*/ 198 w 198"/>
                <a:gd name="T23" fmla="*/ 114 h 132"/>
                <a:gd name="T24" fmla="*/ 198 w 198"/>
                <a:gd name="T25" fmla="*/ 114 h 132"/>
                <a:gd name="T26" fmla="*/ 198 w 198"/>
                <a:gd name="T27" fmla="*/ 114 h 132"/>
                <a:gd name="T28" fmla="*/ 198 w 198"/>
                <a:gd name="T29" fmla="*/ 18 h 132"/>
                <a:gd name="T30" fmla="*/ 198 w 198"/>
                <a:gd name="T31" fmla="*/ 18 h 132"/>
                <a:gd name="T32" fmla="*/ 198 w 198"/>
                <a:gd name="T33" fmla="*/ 18 h 132"/>
                <a:gd name="T34" fmla="*/ 198 w 198"/>
                <a:gd name="T35" fmla="*/ 12 h 132"/>
                <a:gd name="T36" fmla="*/ 198 w 198"/>
                <a:gd name="T37" fmla="*/ 12 h 132"/>
                <a:gd name="T38" fmla="*/ 198 w 198"/>
                <a:gd name="T39" fmla="*/ 6 h 132"/>
                <a:gd name="T40" fmla="*/ 192 w 198"/>
                <a:gd name="T41" fmla="*/ 6 h 132"/>
                <a:gd name="T42" fmla="*/ 192 w 198"/>
                <a:gd name="T43" fmla="*/ 6 h 132"/>
                <a:gd name="T44" fmla="*/ 192 w 198"/>
                <a:gd name="T45" fmla="*/ 0 h 132"/>
                <a:gd name="T46" fmla="*/ 186 w 198"/>
                <a:gd name="T47" fmla="*/ 0 h 132"/>
                <a:gd name="T48" fmla="*/ 186 w 198"/>
                <a:gd name="T49" fmla="*/ 0 h 132"/>
                <a:gd name="T50" fmla="*/ 186 w 198"/>
                <a:gd name="T51" fmla="*/ 0 h 132"/>
                <a:gd name="T52" fmla="*/ 18 w 198"/>
                <a:gd name="T53" fmla="*/ 0 h 132"/>
                <a:gd name="T54" fmla="*/ 18 w 198"/>
                <a:gd name="T55" fmla="*/ 0 h 132"/>
                <a:gd name="T56" fmla="*/ 18 w 198"/>
                <a:gd name="T57" fmla="*/ 0 h 132"/>
                <a:gd name="T58" fmla="*/ 12 w 198"/>
                <a:gd name="T59" fmla="*/ 0 h 132"/>
                <a:gd name="T60" fmla="*/ 12 w 198"/>
                <a:gd name="T61" fmla="*/ 0 h 132"/>
                <a:gd name="T62" fmla="*/ 6 w 198"/>
                <a:gd name="T63" fmla="*/ 6 h 132"/>
                <a:gd name="T64" fmla="*/ 6 w 198"/>
                <a:gd name="T65" fmla="*/ 6 h 132"/>
                <a:gd name="T66" fmla="*/ 6 w 198"/>
                <a:gd name="T67" fmla="*/ 6 h 132"/>
                <a:gd name="T68" fmla="*/ 0 w 198"/>
                <a:gd name="T69" fmla="*/ 12 h 132"/>
                <a:gd name="T70" fmla="*/ 0 w 198"/>
                <a:gd name="T71" fmla="*/ 12 h 132"/>
                <a:gd name="T72" fmla="*/ 0 w 198"/>
                <a:gd name="T73" fmla="*/ 12 h 132"/>
                <a:gd name="T74" fmla="*/ 0 w 198"/>
                <a:gd name="T75" fmla="*/ 18 h 132"/>
                <a:gd name="T76" fmla="*/ 0 w 198"/>
                <a:gd name="T77" fmla="*/ 18 h 132"/>
                <a:gd name="T78" fmla="*/ 0 w 198"/>
                <a:gd name="T79" fmla="*/ 114 h 132"/>
                <a:gd name="T80" fmla="*/ 0 w 198"/>
                <a:gd name="T81" fmla="*/ 114 h 132"/>
                <a:gd name="T82" fmla="*/ 0 w 198"/>
                <a:gd name="T83" fmla="*/ 114 h 132"/>
                <a:gd name="T84" fmla="*/ 0 w 198"/>
                <a:gd name="T85" fmla="*/ 120 h 132"/>
                <a:gd name="T86" fmla="*/ 0 w 198"/>
                <a:gd name="T87" fmla="*/ 120 h 132"/>
                <a:gd name="T88" fmla="*/ 0 w 198"/>
                <a:gd name="T89" fmla="*/ 120 h 132"/>
                <a:gd name="T90" fmla="*/ 6 w 198"/>
                <a:gd name="T91" fmla="*/ 126 h 132"/>
                <a:gd name="T92" fmla="*/ 6 w 198"/>
                <a:gd name="T93" fmla="*/ 126 h 132"/>
                <a:gd name="T94" fmla="*/ 6 w 198"/>
                <a:gd name="T95" fmla="*/ 126 h 132"/>
                <a:gd name="T96" fmla="*/ 12 w 198"/>
                <a:gd name="T97" fmla="*/ 132 h 132"/>
                <a:gd name="T98" fmla="*/ 12 w 198"/>
                <a:gd name="T99" fmla="*/ 132 h 132"/>
                <a:gd name="T100" fmla="*/ 18 w 198"/>
                <a:gd name="T101" fmla="*/ 132 h 1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8"/>
                <a:gd name="T154" fmla="*/ 0 h 132"/>
                <a:gd name="T155" fmla="*/ 198 w 198"/>
                <a:gd name="T156" fmla="*/ 132 h 1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8" h="132">
                  <a:moveTo>
                    <a:pt x="18" y="132"/>
                  </a:moveTo>
                  <a:lnTo>
                    <a:pt x="186" y="132"/>
                  </a:lnTo>
                  <a:lnTo>
                    <a:pt x="180" y="132"/>
                  </a:lnTo>
                  <a:lnTo>
                    <a:pt x="186" y="132"/>
                  </a:lnTo>
                  <a:lnTo>
                    <a:pt x="192" y="132"/>
                  </a:lnTo>
                  <a:lnTo>
                    <a:pt x="192" y="126"/>
                  </a:lnTo>
                  <a:lnTo>
                    <a:pt x="198" y="126"/>
                  </a:lnTo>
                  <a:lnTo>
                    <a:pt x="198" y="120"/>
                  </a:lnTo>
                  <a:lnTo>
                    <a:pt x="198" y="114"/>
                  </a:lnTo>
                  <a:lnTo>
                    <a:pt x="198" y="18"/>
                  </a:lnTo>
                  <a:lnTo>
                    <a:pt x="198" y="12"/>
                  </a:lnTo>
                  <a:lnTo>
                    <a:pt x="198" y="6"/>
                  </a:lnTo>
                  <a:lnTo>
                    <a:pt x="192" y="6"/>
                  </a:lnTo>
                  <a:lnTo>
                    <a:pt x="192" y="0"/>
                  </a:lnTo>
                  <a:lnTo>
                    <a:pt x="18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26"/>
                  </a:lnTo>
                  <a:lnTo>
                    <a:pt x="12" y="132"/>
                  </a:lnTo>
                  <a:lnTo>
                    <a:pt x="18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39" name="Freeform 161"/>
            <p:cNvSpPr>
              <a:spLocks/>
            </p:cNvSpPr>
            <p:nvPr/>
          </p:nvSpPr>
          <p:spPr bwMode="auto">
            <a:xfrm>
              <a:off x="4338" y="2322"/>
              <a:ext cx="198" cy="132"/>
            </a:xfrm>
            <a:custGeom>
              <a:avLst/>
              <a:gdLst>
                <a:gd name="T0" fmla="*/ 18 w 33"/>
                <a:gd name="T1" fmla="*/ 132 h 22"/>
                <a:gd name="T2" fmla="*/ 186 w 33"/>
                <a:gd name="T3" fmla="*/ 132 h 22"/>
                <a:gd name="T4" fmla="*/ 180 w 33"/>
                <a:gd name="T5" fmla="*/ 132 h 22"/>
                <a:gd name="T6" fmla="*/ 186 w 33"/>
                <a:gd name="T7" fmla="*/ 132 h 22"/>
                <a:gd name="T8" fmla="*/ 186 w 33"/>
                <a:gd name="T9" fmla="*/ 132 h 22"/>
                <a:gd name="T10" fmla="*/ 192 w 33"/>
                <a:gd name="T11" fmla="*/ 132 h 22"/>
                <a:gd name="T12" fmla="*/ 192 w 33"/>
                <a:gd name="T13" fmla="*/ 126 h 22"/>
                <a:gd name="T14" fmla="*/ 192 w 33"/>
                <a:gd name="T15" fmla="*/ 126 h 22"/>
                <a:gd name="T16" fmla="*/ 198 w 33"/>
                <a:gd name="T17" fmla="*/ 126 h 22"/>
                <a:gd name="T18" fmla="*/ 198 w 33"/>
                <a:gd name="T19" fmla="*/ 120 h 22"/>
                <a:gd name="T20" fmla="*/ 198 w 33"/>
                <a:gd name="T21" fmla="*/ 120 h 22"/>
                <a:gd name="T22" fmla="*/ 198 w 33"/>
                <a:gd name="T23" fmla="*/ 114 h 22"/>
                <a:gd name="T24" fmla="*/ 198 w 33"/>
                <a:gd name="T25" fmla="*/ 114 h 22"/>
                <a:gd name="T26" fmla="*/ 198 w 33"/>
                <a:gd name="T27" fmla="*/ 114 h 22"/>
                <a:gd name="T28" fmla="*/ 198 w 33"/>
                <a:gd name="T29" fmla="*/ 18 h 22"/>
                <a:gd name="T30" fmla="*/ 198 w 33"/>
                <a:gd name="T31" fmla="*/ 18 h 22"/>
                <a:gd name="T32" fmla="*/ 198 w 33"/>
                <a:gd name="T33" fmla="*/ 18 h 22"/>
                <a:gd name="T34" fmla="*/ 198 w 33"/>
                <a:gd name="T35" fmla="*/ 12 h 22"/>
                <a:gd name="T36" fmla="*/ 198 w 33"/>
                <a:gd name="T37" fmla="*/ 12 h 22"/>
                <a:gd name="T38" fmla="*/ 198 w 33"/>
                <a:gd name="T39" fmla="*/ 6 h 22"/>
                <a:gd name="T40" fmla="*/ 192 w 33"/>
                <a:gd name="T41" fmla="*/ 6 h 22"/>
                <a:gd name="T42" fmla="*/ 192 w 33"/>
                <a:gd name="T43" fmla="*/ 6 h 22"/>
                <a:gd name="T44" fmla="*/ 192 w 33"/>
                <a:gd name="T45" fmla="*/ 0 h 22"/>
                <a:gd name="T46" fmla="*/ 186 w 33"/>
                <a:gd name="T47" fmla="*/ 0 h 22"/>
                <a:gd name="T48" fmla="*/ 186 w 33"/>
                <a:gd name="T49" fmla="*/ 0 h 22"/>
                <a:gd name="T50" fmla="*/ 186 w 33"/>
                <a:gd name="T51" fmla="*/ 0 h 22"/>
                <a:gd name="T52" fmla="*/ 18 w 33"/>
                <a:gd name="T53" fmla="*/ 0 h 22"/>
                <a:gd name="T54" fmla="*/ 18 w 33"/>
                <a:gd name="T55" fmla="*/ 0 h 22"/>
                <a:gd name="T56" fmla="*/ 18 w 33"/>
                <a:gd name="T57" fmla="*/ 0 h 22"/>
                <a:gd name="T58" fmla="*/ 12 w 33"/>
                <a:gd name="T59" fmla="*/ 0 h 22"/>
                <a:gd name="T60" fmla="*/ 12 w 33"/>
                <a:gd name="T61" fmla="*/ 0 h 22"/>
                <a:gd name="T62" fmla="*/ 6 w 33"/>
                <a:gd name="T63" fmla="*/ 6 h 22"/>
                <a:gd name="T64" fmla="*/ 6 w 33"/>
                <a:gd name="T65" fmla="*/ 6 h 22"/>
                <a:gd name="T66" fmla="*/ 6 w 33"/>
                <a:gd name="T67" fmla="*/ 6 h 22"/>
                <a:gd name="T68" fmla="*/ 0 w 33"/>
                <a:gd name="T69" fmla="*/ 12 h 22"/>
                <a:gd name="T70" fmla="*/ 0 w 33"/>
                <a:gd name="T71" fmla="*/ 12 h 22"/>
                <a:gd name="T72" fmla="*/ 0 w 33"/>
                <a:gd name="T73" fmla="*/ 12 h 22"/>
                <a:gd name="T74" fmla="*/ 0 w 33"/>
                <a:gd name="T75" fmla="*/ 18 h 22"/>
                <a:gd name="T76" fmla="*/ 0 w 33"/>
                <a:gd name="T77" fmla="*/ 18 h 22"/>
                <a:gd name="T78" fmla="*/ 0 w 33"/>
                <a:gd name="T79" fmla="*/ 114 h 22"/>
                <a:gd name="T80" fmla="*/ 0 w 33"/>
                <a:gd name="T81" fmla="*/ 114 h 22"/>
                <a:gd name="T82" fmla="*/ 0 w 33"/>
                <a:gd name="T83" fmla="*/ 114 h 22"/>
                <a:gd name="T84" fmla="*/ 0 w 33"/>
                <a:gd name="T85" fmla="*/ 120 h 22"/>
                <a:gd name="T86" fmla="*/ 0 w 33"/>
                <a:gd name="T87" fmla="*/ 120 h 22"/>
                <a:gd name="T88" fmla="*/ 0 w 33"/>
                <a:gd name="T89" fmla="*/ 120 h 22"/>
                <a:gd name="T90" fmla="*/ 6 w 33"/>
                <a:gd name="T91" fmla="*/ 126 h 22"/>
                <a:gd name="T92" fmla="*/ 6 w 33"/>
                <a:gd name="T93" fmla="*/ 126 h 22"/>
                <a:gd name="T94" fmla="*/ 6 w 33"/>
                <a:gd name="T95" fmla="*/ 126 h 22"/>
                <a:gd name="T96" fmla="*/ 12 w 33"/>
                <a:gd name="T97" fmla="*/ 132 h 22"/>
                <a:gd name="T98" fmla="*/ 12 w 33"/>
                <a:gd name="T99" fmla="*/ 132 h 22"/>
                <a:gd name="T100" fmla="*/ 18 w 33"/>
                <a:gd name="T101" fmla="*/ 132 h 22"/>
                <a:gd name="T102" fmla="*/ 18 w 33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3"/>
                <a:gd name="T157" fmla="*/ 0 h 22"/>
                <a:gd name="T158" fmla="*/ 33 w 33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3" h="22">
                  <a:moveTo>
                    <a:pt x="3" y="22"/>
                  </a:moveTo>
                  <a:lnTo>
                    <a:pt x="31" y="22"/>
                  </a:lnTo>
                  <a:lnTo>
                    <a:pt x="30" y="22"/>
                  </a:lnTo>
                  <a:lnTo>
                    <a:pt x="31" y="22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3" y="20"/>
                  </a:lnTo>
                  <a:lnTo>
                    <a:pt x="33" y="19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1" y="21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 w="9525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0" name="Rectangle 162"/>
            <p:cNvSpPr>
              <a:spLocks noChangeArrowheads="1"/>
            </p:cNvSpPr>
            <p:nvPr/>
          </p:nvSpPr>
          <p:spPr bwMode="auto">
            <a:xfrm>
              <a:off x="4341" y="2310"/>
              <a:ext cx="162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200" b="1">
                  <a:solidFill>
                    <a:srgbClr val="FF0000"/>
                  </a:solidFill>
                </a:rPr>
                <a:t>313</a:t>
              </a:r>
              <a:endParaRPr lang="hu-HU" altLang="hu-HU" sz="2000" b="1"/>
            </a:p>
          </p:txBody>
        </p:sp>
        <p:sp>
          <p:nvSpPr>
            <p:cNvPr id="20641" name="Rectangle 163"/>
            <p:cNvSpPr>
              <a:spLocks noChangeArrowheads="1"/>
            </p:cNvSpPr>
            <p:nvPr/>
          </p:nvSpPr>
          <p:spPr bwMode="auto">
            <a:xfrm>
              <a:off x="666" y="414"/>
              <a:ext cx="4008" cy="3270"/>
            </a:xfrm>
            <a:prstGeom prst="rect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20642" name="Rectangle 164"/>
            <p:cNvSpPr>
              <a:spLocks noChangeArrowheads="1"/>
            </p:cNvSpPr>
            <p:nvPr/>
          </p:nvSpPr>
          <p:spPr bwMode="auto">
            <a:xfrm>
              <a:off x="552" y="3504"/>
              <a:ext cx="6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0</a:t>
              </a:r>
              <a:endParaRPr lang="hu-HU" altLang="hu-HU" sz="1400"/>
            </a:p>
          </p:txBody>
        </p:sp>
        <p:sp>
          <p:nvSpPr>
            <p:cNvPr id="20643" name="Rectangle 165"/>
            <p:cNvSpPr>
              <a:spLocks noChangeArrowheads="1"/>
            </p:cNvSpPr>
            <p:nvPr/>
          </p:nvSpPr>
          <p:spPr bwMode="auto">
            <a:xfrm>
              <a:off x="474" y="2694"/>
              <a:ext cx="190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250</a:t>
              </a:r>
              <a:endParaRPr lang="hu-HU" altLang="hu-HU" sz="1400"/>
            </a:p>
          </p:txBody>
        </p:sp>
        <p:sp>
          <p:nvSpPr>
            <p:cNvPr id="20644" name="Rectangle 166"/>
            <p:cNvSpPr>
              <a:spLocks noChangeArrowheads="1"/>
            </p:cNvSpPr>
            <p:nvPr/>
          </p:nvSpPr>
          <p:spPr bwMode="auto">
            <a:xfrm>
              <a:off x="474" y="1884"/>
              <a:ext cx="190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500</a:t>
              </a:r>
              <a:endParaRPr lang="hu-HU" altLang="hu-HU" sz="1400"/>
            </a:p>
          </p:txBody>
        </p:sp>
        <p:sp>
          <p:nvSpPr>
            <p:cNvPr id="20645" name="Rectangle 167"/>
            <p:cNvSpPr>
              <a:spLocks noChangeArrowheads="1"/>
            </p:cNvSpPr>
            <p:nvPr/>
          </p:nvSpPr>
          <p:spPr bwMode="auto">
            <a:xfrm>
              <a:off x="474" y="1068"/>
              <a:ext cx="190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750</a:t>
              </a:r>
              <a:endParaRPr lang="hu-HU" altLang="hu-HU" sz="1400"/>
            </a:p>
          </p:txBody>
        </p:sp>
        <p:sp>
          <p:nvSpPr>
            <p:cNvPr id="20646" name="Line 168"/>
            <p:cNvSpPr>
              <a:spLocks noChangeShapeType="1"/>
            </p:cNvSpPr>
            <p:nvPr/>
          </p:nvSpPr>
          <p:spPr bwMode="auto">
            <a:xfrm>
              <a:off x="642" y="3534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7" name="Line 169"/>
            <p:cNvSpPr>
              <a:spLocks noChangeShapeType="1"/>
            </p:cNvSpPr>
            <p:nvPr/>
          </p:nvSpPr>
          <p:spPr bwMode="auto">
            <a:xfrm>
              <a:off x="642" y="2724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8" name="Line 170"/>
            <p:cNvSpPr>
              <a:spLocks noChangeShapeType="1"/>
            </p:cNvSpPr>
            <p:nvPr/>
          </p:nvSpPr>
          <p:spPr bwMode="auto">
            <a:xfrm>
              <a:off x="642" y="1914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49" name="Line 171"/>
            <p:cNvSpPr>
              <a:spLocks noChangeShapeType="1"/>
            </p:cNvSpPr>
            <p:nvPr/>
          </p:nvSpPr>
          <p:spPr bwMode="auto">
            <a:xfrm>
              <a:off x="642" y="1098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0" name="Line 172"/>
            <p:cNvSpPr>
              <a:spLocks noChangeShapeType="1"/>
            </p:cNvSpPr>
            <p:nvPr/>
          </p:nvSpPr>
          <p:spPr bwMode="auto">
            <a:xfrm flipV="1">
              <a:off x="900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1" name="Line 173"/>
            <p:cNvSpPr>
              <a:spLocks noChangeShapeType="1"/>
            </p:cNvSpPr>
            <p:nvPr/>
          </p:nvSpPr>
          <p:spPr bwMode="auto">
            <a:xfrm flipV="1">
              <a:off x="1314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2" name="Line 174"/>
            <p:cNvSpPr>
              <a:spLocks noChangeShapeType="1"/>
            </p:cNvSpPr>
            <p:nvPr/>
          </p:nvSpPr>
          <p:spPr bwMode="auto">
            <a:xfrm flipV="1">
              <a:off x="1728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3" name="Line 175"/>
            <p:cNvSpPr>
              <a:spLocks noChangeShapeType="1"/>
            </p:cNvSpPr>
            <p:nvPr/>
          </p:nvSpPr>
          <p:spPr bwMode="auto">
            <a:xfrm flipV="1">
              <a:off x="2148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4" name="Line 176"/>
            <p:cNvSpPr>
              <a:spLocks noChangeShapeType="1"/>
            </p:cNvSpPr>
            <p:nvPr/>
          </p:nvSpPr>
          <p:spPr bwMode="auto">
            <a:xfrm flipV="1">
              <a:off x="2562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5" name="Line 177"/>
            <p:cNvSpPr>
              <a:spLocks noChangeShapeType="1"/>
            </p:cNvSpPr>
            <p:nvPr/>
          </p:nvSpPr>
          <p:spPr bwMode="auto">
            <a:xfrm flipV="1">
              <a:off x="2982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6" name="Line 178"/>
            <p:cNvSpPr>
              <a:spLocks noChangeShapeType="1"/>
            </p:cNvSpPr>
            <p:nvPr/>
          </p:nvSpPr>
          <p:spPr bwMode="auto">
            <a:xfrm flipV="1">
              <a:off x="3396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7" name="Line 179"/>
            <p:cNvSpPr>
              <a:spLocks noChangeShapeType="1"/>
            </p:cNvSpPr>
            <p:nvPr/>
          </p:nvSpPr>
          <p:spPr bwMode="auto">
            <a:xfrm flipV="1">
              <a:off x="3810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8" name="Line 180"/>
            <p:cNvSpPr>
              <a:spLocks noChangeShapeType="1"/>
            </p:cNvSpPr>
            <p:nvPr/>
          </p:nvSpPr>
          <p:spPr bwMode="auto">
            <a:xfrm flipV="1">
              <a:off x="4230" y="3684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59" name="Rectangle 181"/>
            <p:cNvSpPr>
              <a:spLocks noChangeArrowheads="1"/>
            </p:cNvSpPr>
            <p:nvPr/>
          </p:nvSpPr>
          <p:spPr bwMode="auto">
            <a:xfrm>
              <a:off x="804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2005</a:t>
              </a:r>
              <a:endParaRPr lang="hu-HU" altLang="hu-HU" sz="1400"/>
            </a:p>
          </p:txBody>
        </p:sp>
        <p:sp>
          <p:nvSpPr>
            <p:cNvPr id="20660" name="Rectangle 182"/>
            <p:cNvSpPr>
              <a:spLocks noChangeArrowheads="1"/>
            </p:cNvSpPr>
            <p:nvPr/>
          </p:nvSpPr>
          <p:spPr bwMode="auto">
            <a:xfrm>
              <a:off x="1218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2007</a:t>
              </a:r>
              <a:endParaRPr lang="hu-HU" altLang="hu-HU" sz="1400"/>
            </a:p>
          </p:txBody>
        </p:sp>
        <p:sp>
          <p:nvSpPr>
            <p:cNvPr id="20661" name="Rectangle 183"/>
            <p:cNvSpPr>
              <a:spLocks noChangeArrowheads="1"/>
            </p:cNvSpPr>
            <p:nvPr/>
          </p:nvSpPr>
          <p:spPr bwMode="auto">
            <a:xfrm>
              <a:off x="1632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2009</a:t>
              </a:r>
              <a:endParaRPr lang="hu-HU" altLang="hu-HU" sz="1400"/>
            </a:p>
          </p:txBody>
        </p:sp>
        <p:sp>
          <p:nvSpPr>
            <p:cNvPr id="20662" name="Rectangle 184"/>
            <p:cNvSpPr>
              <a:spLocks noChangeArrowheads="1"/>
            </p:cNvSpPr>
            <p:nvPr/>
          </p:nvSpPr>
          <p:spPr bwMode="auto">
            <a:xfrm>
              <a:off x="2052" y="3726"/>
              <a:ext cx="245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2011</a:t>
              </a:r>
              <a:endParaRPr lang="hu-HU" altLang="hu-HU" sz="1400"/>
            </a:p>
          </p:txBody>
        </p:sp>
        <p:sp>
          <p:nvSpPr>
            <p:cNvPr id="20663" name="Rectangle 185"/>
            <p:cNvSpPr>
              <a:spLocks noChangeArrowheads="1"/>
            </p:cNvSpPr>
            <p:nvPr/>
          </p:nvSpPr>
          <p:spPr bwMode="auto">
            <a:xfrm>
              <a:off x="2466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2013</a:t>
              </a:r>
              <a:endParaRPr lang="hu-HU" altLang="hu-HU" sz="1400"/>
            </a:p>
          </p:txBody>
        </p:sp>
        <p:sp>
          <p:nvSpPr>
            <p:cNvPr id="20664" name="Rectangle 186"/>
            <p:cNvSpPr>
              <a:spLocks noChangeArrowheads="1"/>
            </p:cNvSpPr>
            <p:nvPr/>
          </p:nvSpPr>
          <p:spPr bwMode="auto">
            <a:xfrm>
              <a:off x="2886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2015</a:t>
              </a:r>
              <a:endParaRPr lang="hu-HU" altLang="hu-HU" sz="1400"/>
            </a:p>
          </p:txBody>
        </p:sp>
        <p:sp>
          <p:nvSpPr>
            <p:cNvPr id="20665" name="Rectangle 187"/>
            <p:cNvSpPr>
              <a:spLocks noChangeArrowheads="1"/>
            </p:cNvSpPr>
            <p:nvPr/>
          </p:nvSpPr>
          <p:spPr bwMode="auto">
            <a:xfrm>
              <a:off x="3300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2017</a:t>
              </a:r>
              <a:endParaRPr lang="hu-HU" altLang="hu-HU" sz="1400"/>
            </a:p>
          </p:txBody>
        </p:sp>
        <p:sp>
          <p:nvSpPr>
            <p:cNvPr id="20666" name="Rectangle 188"/>
            <p:cNvSpPr>
              <a:spLocks noChangeArrowheads="1"/>
            </p:cNvSpPr>
            <p:nvPr/>
          </p:nvSpPr>
          <p:spPr bwMode="auto">
            <a:xfrm>
              <a:off x="3714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2019</a:t>
              </a:r>
              <a:endParaRPr lang="hu-HU" altLang="hu-HU" sz="1400"/>
            </a:p>
          </p:txBody>
        </p:sp>
        <p:sp>
          <p:nvSpPr>
            <p:cNvPr id="20667" name="Rectangle 189"/>
            <p:cNvSpPr>
              <a:spLocks noChangeArrowheads="1"/>
            </p:cNvSpPr>
            <p:nvPr/>
          </p:nvSpPr>
          <p:spPr bwMode="auto">
            <a:xfrm>
              <a:off x="4134" y="3726"/>
              <a:ext cx="253" cy="1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4D4D4D"/>
                  </a:solidFill>
                </a:rPr>
                <a:t>2021</a:t>
              </a:r>
              <a:endParaRPr lang="hu-HU" altLang="hu-HU" sz="1400"/>
            </a:p>
          </p:txBody>
        </p:sp>
        <p:sp>
          <p:nvSpPr>
            <p:cNvPr id="20668" name="Rectangle 190"/>
            <p:cNvSpPr>
              <a:spLocks noChangeArrowheads="1"/>
            </p:cNvSpPr>
            <p:nvPr/>
          </p:nvSpPr>
          <p:spPr bwMode="auto">
            <a:xfrm>
              <a:off x="2726" y="3979"/>
              <a:ext cx="183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>
                  <a:solidFill>
                    <a:srgbClr val="000000"/>
                  </a:solidFill>
                </a:rPr>
                <a:t>év</a:t>
              </a:r>
              <a:endParaRPr lang="hu-HU" altLang="hu-HU" sz="1400"/>
            </a:p>
          </p:txBody>
        </p:sp>
        <p:sp>
          <p:nvSpPr>
            <p:cNvPr id="20669" name="Rectangle 191"/>
            <p:cNvSpPr>
              <a:spLocks noChangeArrowheads="1"/>
            </p:cNvSpPr>
            <p:nvPr/>
          </p:nvSpPr>
          <p:spPr bwMode="auto">
            <a:xfrm rot="-5400000">
              <a:off x="-728" y="1576"/>
              <a:ext cx="2046" cy="1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>
                  <a:solidFill>
                    <a:srgbClr val="000000"/>
                  </a:solidFill>
                </a:rPr>
                <a:t>Bruttó fatérfogat (ezer m</a:t>
              </a:r>
              <a:r>
                <a:rPr lang="hu-HU" altLang="hu-HU" baseline="30000">
                  <a:solidFill>
                    <a:srgbClr val="000000"/>
                  </a:solidFill>
                </a:rPr>
                <a:t>3</a:t>
              </a:r>
              <a:r>
                <a:rPr lang="hu-HU" altLang="hu-HU">
                  <a:solidFill>
                    <a:srgbClr val="000000"/>
                  </a:solidFill>
                </a:rPr>
                <a:t>)</a:t>
              </a:r>
              <a:endParaRPr lang="hu-HU" altLang="hu-HU"/>
            </a:p>
          </p:txBody>
        </p:sp>
        <p:sp>
          <p:nvSpPr>
            <p:cNvPr id="20670" name="Rectangle 192"/>
            <p:cNvSpPr>
              <a:spLocks noChangeArrowheads="1"/>
            </p:cNvSpPr>
            <p:nvPr/>
          </p:nvSpPr>
          <p:spPr bwMode="auto">
            <a:xfrm rot="-5400000">
              <a:off x="380" y="1484"/>
              <a:ext cx="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/>
            </a:p>
          </p:txBody>
        </p:sp>
        <p:sp>
          <p:nvSpPr>
            <p:cNvPr id="20671" name="Rectangle 194"/>
            <p:cNvSpPr>
              <a:spLocks noChangeArrowheads="1"/>
            </p:cNvSpPr>
            <p:nvPr/>
          </p:nvSpPr>
          <p:spPr bwMode="auto">
            <a:xfrm>
              <a:off x="4698" y="2203"/>
              <a:ext cx="812" cy="34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20672" name="Line 196"/>
            <p:cNvSpPr>
              <a:spLocks noChangeShapeType="1"/>
            </p:cNvSpPr>
            <p:nvPr/>
          </p:nvSpPr>
          <p:spPr bwMode="auto">
            <a:xfrm>
              <a:off x="4730" y="2438"/>
              <a:ext cx="108" cy="1"/>
            </a:xfrm>
            <a:prstGeom prst="line">
              <a:avLst/>
            </a:prstGeom>
            <a:noFill/>
            <a:ln w="476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0673" name="Rectangle 197"/>
            <p:cNvSpPr>
              <a:spLocks noChangeArrowheads="1"/>
            </p:cNvSpPr>
            <p:nvPr/>
          </p:nvSpPr>
          <p:spPr bwMode="auto">
            <a:xfrm>
              <a:off x="4868" y="2330"/>
              <a:ext cx="565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 b="1">
                  <a:solidFill>
                    <a:srgbClr val="000000"/>
                  </a:solidFill>
                </a:rPr>
                <a:t>kitermelés</a:t>
              </a:r>
              <a:endParaRPr lang="hu-HU" altLang="hu-HU" b="1"/>
            </a:p>
          </p:txBody>
        </p:sp>
        <p:sp>
          <p:nvSpPr>
            <p:cNvPr id="20674" name="Rectangle 198"/>
            <p:cNvSpPr>
              <a:spLocks noChangeArrowheads="1"/>
            </p:cNvSpPr>
            <p:nvPr/>
          </p:nvSpPr>
          <p:spPr bwMode="auto">
            <a:xfrm>
              <a:off x="4744" y="1072"/>
              <a:ext cx="636" cy="36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201" name="Rectangle 200"/>
            <p:cNvSpPr>
              <a:spLocks noChangeArrowheads="1"/>
            </p:cNvSpPr>
            <p:nvPr/>
          </p:nvSpPr>
          <p:spPr bwMode="auto">
            <a:xfrm>
              <a:off x="4790" y="1126"/>
              <a:ext cx="134" cy="254"/>
            </a:xfrm>
            <a:prstGeom prst="rect">
              <a:avLst/>
            </a:prstGeom>
            <a:gradFill>
              <a:gsLst>
                <a:gs pos="34000">
                  <a:srgbClr val="008000"/>
                </a:gs>
                <a:gs pos="100000">
                  <a:schemeClr val="bg1">
                    <a:lumMod val="95000"/>
                  </a:schemeClr>
                </a:gs>
              </a:gsLst>
              <a:lin ang="1620000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20676" name="Rectangle 201"/>
            <p:cNvSpPr>
              <a:spLocks noChangeArrowheads="1"/>
            </p:cNvSpPr>
            <p:nvPr/>
          </p:nvSpPr>
          <p:spPr bwMode="auto">
            <a:xfrm>
              <a:off x="4973" y="1180"/>
              <a:ext cx="366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rgbClr val="000000"/>
                  </a:solidFill>
                </a:rPr>
                <a:t>növedék</a:t>
              </a:r>
              <a:endParaRPr lang="hu-HU" altLang="hu-HU" sz="2800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A close up of leaves on a tre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333" b="13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7F7F7F">
              <a:alpha val="1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7" name="Group 4"/>
          <p:cNvGrpSpPr>
            <a:grpSpLocks noChangeAspect="1"/>
          </p:cNvGrpSpPr>
          <p:nvPr/>
        </p:nvGrpSpPr>
        <p:grpSpPr bwMode="auto">
          <a:xfrm>
            <a:off x="395288" y="1268413"/>
            <a:ext cx="8064500" cy="5589587"/>
            <a:chOff x="340" y="436"/>
            <a:chExt cx="5172" cy="357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340" y="436"/>
              <a:ext cx="5172" cy="3576"/>
            </a:xfrm>
            <a:prstGeom prst="rect">
              <a:avLst/>
            </a:prstGeom>
            <a:gradFill flip="none" rotWithShape="1">
              <a:gsLst>
                <a:gs pos="50000">
                  <a:srgbClr val="008000">
                    <a:alpha val="38000"/>
                  </a:srgbClr>
                </a:gs>
                <a:gs pos="100000">
                  <a:schemeClr val="bg1">
                    <a:lumMod val="9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>
                <a:latin typeface="+mn-lt"/>
                <a:cs typeface="+mn-cs"/>
              </a:endParaRPr>
            </a:p>
          </p:txBody>
        </p:sp>
        <p:sp>
          <p:nvSpPr>
            <p:cNvPr id="21512" name="Freeform 5"/>
            <p:cNvSpPr>
              <a:spLocks/>
            </p:cNvSpPr>
            <p:nvPr/>
          </p:nvSpPr>
          <p:spPr bwMode="auto">
            <a:xfrm>
              <a:off x="2428" y="838"/>
              <a:ext cx="276" cy="1386"/>
            </a:xfrm>
            <a:custGeom>
              <a:avLst/>
              <a:gdLst>
                <a:gd name="T0" fmla="*/ 276 w 276"/>
                <a:gd name="T1" fmla="*/ 1386 h 1386"/>
                <a:gd name="T2" fmla="*/ 276 w 276"/>
                <a:gd name="T3" fmla="*/ 1332 h 1386"/>
                <a:gd name="T4" fmla="*/ 276 w 276"/>
                <a:gd name="T5" fmla="*/ 1278 h 1386"/>
                <a:gd name="T6" fmla="*/ 276 w 276"/>
                <a:gd name="T7" fmla="*/ 1218 h 1386"/>
                <a:gd name="T8" fmla="*/ 276 w 276"/>
                <a:gd name="T9" fmla="*/ 1164 h 1386"/>
                <a:gd name="T10" fmla="*/ 276 w 276"/>
                <a:gd name="T11" fmla="*/ 1110 h 1386"/>
                <a:gd name="T12" fmla="*/ 276 w 276"/>
                <a:gd name="T13" fmla="*/ 1056 h 1386"/>
                <a:gd name="T14" fmla="*/ 276 w 276"/>
                <a:gd name="T15" fmla="*/ 996 h 1386"/>
                <a:gd name="T16" fmla="*/ 276 w 276"/>
                <a:gd name="T17" fmla="*/ 942 h 1386"/>
                <a:gd name="T18" fmla="*/ 276 w 276"/>
                <a:gd name="T19" fmla="*/ 888 h 1386"/>
                <a:gd name="T20" fmla="*/ 276 w 276"/>
                <a:gd name="T21" fmla="*/ 834 h 1386"/>
                <a:gd name="T22" fmla="*/ 276 w 276"/>
                <a:gd name="T23" fmla="*/ 780 h 1386"/>
                <a:gd name="T24" fmla="*/ 276 w 276"/>
                <a:gd name="T25" fmla="*/ 720 h 1386"/>
                <a:gd name="T26" fmla="*/ 276 w 276"/>
                <a:gd name="T27" fmla="*/ 666 h 1386"/>
                <a:gd name="T28" fmla="*/ 276 w 276"/>
                <a:gd name="T29" fmla="*/ 612 h 1386"/>
                <a:gd name="T30" fmla="*/ 276 w 276"/>
                <a:gd name="T31" fmla="*/ 558 h 1386"/>
                <a:gd name="T32" fmla="*/ 276 w 276"/>
                <a:gd name="T33" fmla="*/ 498 h 1386"/>
                <a:gd name="T34" fmla="*/ 276 w 276"/>
                <a:gd name="T35" fmla="*/ 444 h 1386"/>
                <a:gd name="T36" fmla="*/ 276 w 276"/>
                <a:gd name="T37" fmla="*/ 390 h 1386"/>
                <a:gd name="T38" fmla="*/ 276 w 276"/>
                <a:gd name="T39" fmla="*/ 336 h 1386"/>
                <a:gd name="T40" fmla="*/ 276 w 276"/>
                <a:gd name="T41" fmla="*/ 282 h 1386"/>
                <a:gd name="T42" fmla="*/ 276 w 276"/>
                <a:gd name="T43" fmla="*/ 222 h 1386"/>
                <a:gd name="T44" fmla="*/ 276 w 276"/>
                <a:gd name="T45" fmla="*/ 168 h 1386"/>
                <a:gd name="T46" fmla="*/ 276 w 276"/>
                <a:gd name="T47" fmla="*/ 114 h 1386"/>
                <a:gd name="T48" fmla="*/ 276 w 276"/>
                <a:gd name="T49" fmla="*/ 60 h 1386"/>
                <a:gd name="T50" fmla="*/ 276 w 276"/>
                <a:gd name="T51" fmla="*/ 0 h 1386"/>
                <a:gd name="T52" fmla="*/ 222 w 276"/>
                <a:gd name="T53" fmla="*/ 6 h 1386"/>
                <a:gd name="T54" fmla="*/ 162 w 276"/>
                <a:gd name="T55" fmla="*/ 6 h 1386"/>
                <a:gd name="T56" fmla="*/ 108 w 276"/>
                <a:gd name="T57" fmla="*/ 12 h 1386"/>
                <a:gd name="T58" fmla="*/ 54 w 276"/>
                <a:gd name="T59" fmla="*/ 18 h 1386"/>
                <a:gd name="T60" fmla="*/ 0 w 276"/>
                <a:gd name="T61" fmla="*/ 30 h 1386"/>
                <a:gd name="T62" fmla="*/ 12 w 276"/>
                <a:gd name="T63" fmla="*/ 84 h 1386"/>
                <a:gd name="T64" fmla="*/ 24 w 276"/>
                <a:gd name="T65" fmla="*/ 138 h 1386"/>
                <a:gd name="T66" fmla="*/ 36 w 276"/>
                <a:gd name="T67" fmla="*/ 192 h 1386"/>
                <a:gd name="T68" fmla="*/ 48 w 276"/>
                <a:gd name="T69" fmla="*/ 246 h 1386"/>
                <a:gd name="T70" fmla="*/ 54 w 276"/>
                <a:gd name="T71" fmla="*/ 300 h 1386"/>
                <a:gd name="T72" fmla="*/ 66 w 276"/>
                <a:gd name="T73" fmla="*/ 354 h 1386"/>
                <a:gd name="T74" fmla="*/ 78 w 276"/>
                <a:gd name="T75" fmla="*/ 408 h 1386"/>
                <a:gd name="T76" fmla="*/ 90 w 276"/>
                <a:gd name="T77" fmla="*/ 462 h 1386"/>
                <a:gd name="T78" fmla="*/ 102 w 276"/>
                <a:gd name="T79" fmla="*/ 516 h 1386"/>
                <a:gd name="T80" fmla="*/ 108 w 276"/>
                <a:gd name="T81" fmla="*/ 570 h 1386"/>
                <a:gd name="T82" fmla="*/ 120 w 276"/>
                <a:gd name="T83" fmla="*/ 624 h 1386"/>
                <a:gd name="T84" fmla="*/ 132 w 276"/>
                <a:gd name="T85" fmla="*/ 678 h 1386"/>
                <a:gd name="T86" fmla="*/ 144 w 276"/>
                <a:gd name="T87" fmla="*/ 732 h 1386"/>
                <a:gd name="T88" fmla="*/ 156 w 276"/>
                <a:gd name="T89" fmla="*/ 792 h 1386"/>
                <a:gd name="T90" fmla="*/ 168 w 276"/>
                <a:gd name="T91" fmla="*/ 846 h 1386"/>
                <a:gd name="T92" fmla="*/ 174 w 276"/>
                <a:gd name="T93" fmla="*/ 900 h 1386"/>
                <a:gd name="T94" fmla="*/ 186 w 276"/>
                <a:gd name="T95" fmla="*/ 954 h 1386"/>
                <a:gd name="T96" fmla="*/ 198 w 276"/>
                <a:gd name="T97" fmla="*/ 1008 h 1386"/>
                <a:gd name="T98" fmla="*/ 210 w 276"/>
                <a:gd name="T99" fmla="*/ 1062 h 1386"/>
                <a:gd name="T100" fmla="*/ 222 w 276"/>
                <a:gd name="T101" fmla="*/ 1116 h 1386"/>
                <a:gd name="T102" fmla="*/ 228 w 276"/>
                <a:gd name="T103" fmla="*/ 1170 h 1386"/>
                <a:gd name="T104" fmla="*/ 240 w 276"/>
                <a:gd name="T105" fmla="*/ 1224 h 1386"/>
                <a:gd name="T106" fmla="*/ 252 w 276"/>
                <a:gd name="T107" fmla="*/ 1278 h 1386"/>
                <a:gd name="T108" fmla="*/ 264 w 276"/>
                <a:gd name="T109" fmla="*/ 1332 h 1386"/>
                <a:gd name="T110" fmla="*/ 276 w 276"/>
                <a:gd name="T111" fmla="*/ 1386 h 1386"/>
                <a:gd name="T112" fmla="*/ 276 w 276"/>
                <a:gd name="T113" fmla="*/ 1386 h 138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1386"/>
                <a:gd name="T173" fmla="*/ 276 w 276"/>
                <a:gd name="T174" fmla="*/ 1386 h 138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1386">
                  <a:moveTo>
                    <a:pt x="276" y="1386"/>
                  </a:moveTo>
                  <a:lnTo>
                    <a:pt x="276" y="1332"/>
                  </a:lnTo>
                  <a:lnTo>
                    <a:pt x="276" y="1278"/>
                  </a:lnTo>
                  <a:lnTo>
                    <a:pt x="276" y="1218"/>
                  </a:lnTo>
                  <a:lnTo>
                    <a:pt x="276" y="1164"/>
                  </a:lnTo>
                  <a:lnTo>
                    <a:pt x="276" y="1110"/>
                  </a:lnTo>
                  <a:lnTo>
                    <a:pt x="276" y="1056"/>
                  </a:lnTo>
                  <a:lnTo>
                    <a:pt x="276" y="996"/>
                  </a:lnTo>
                  <a:lnTo>
                    <a:pt x="276" y="942"/>
                  </a:lnTo>
                  <a:lnTo>
                    <a:pt x="276" y="888"/>
                  </a:lnTo>
                  <a:lnTo>
                    <a:pt x="276" y="834"/>
                  </a:lnTo>
                  <a:lnTo>
                    <a:pt x="276" y="780"/>
                  </a:lnTo>
                  <a:lnTo>
                    <a:pt x="276" y="720"/>
                  </a:lnTo>
                  <a:lnTo>
                    <a:pt x="276" y="666"/>
                  </a:lnTo>
                  <a:lnTo>
                    <a:pt x="276" y="612"/>
                  </a:lnTo>
                  <a:lnTo>
                    <a:pt x="276" y="558"/>
                  </a:lnTo>
                  <a:lnTo>
                    <a:pt x="276" y="498"/>
                  </a:lnTo>
                  <a:lnTo>
                    <a:pt x="276" y="444"/>
                  </a:lnTo>
                  <a:lnTo>
                    <a:pt x="276" y="390"/>
                  </a:lnTo>
                  <a:lnTo>
                    <a:pt x="276" y="336"/>
                  </a:lnTo>
                  <a:lnTo>
                    <a:pt x="276" y="282"/>
                  </a:lnTo>
                  <a:lnTo>
                    <a:pt x="276" y="222"/>
                  </a:lnTo>
                  <a:lnTo>
                    <a:pt x="276" y="168"/>
                  </a:lnTo>
                  <a:lnTo>
                    <a:pt x="276" y="114"/>
                  </a:lnTo>
                  <a:lnTo>
                    <a:pt x="276" y="60"/>
                  </a:lnTo>
                  <a:lnTo>
                    <a:pt x="276" y="0"/>
                  </a:lnTo>
                  <a:lnTo>
                    <a:pt x="222" y="6"/>
                  </a:lnTo>
                  <a:lnTo>
                    <a:pt x="162" y="6"/>
                  </a:lnTo>
                  <a:lnTo>
                    <a:pt x="108" y="12"/>
                  </a:lnTo>
                  <a:lnTo>
                    <a:pt x="54" y="18"/>
                  </a:lnTo>
                  <a:lnTo>
                    <a:pt x="0" y="30"/>
                  </a:lnTo>
                  <a:lnTo>
                    <a:pt x="12" y="84"/>
                  </a:lnTo>
                  <a:lnTo>
                    <a:pt x="24" y="138"/>
                  </a:lnTo>
                  <a:lnTo>
                    <a:pt x="36" y="192"/>
                  </a:lnTo>
                  <a:lnTo>
                    <a:pt x="48" y="246"/>
                  </a:lnTo>
                  <a:lnTo>
                    <a:pt x="54" y="300"/>
                  </a:lnTo>
                  <a:lnTo>
                    <a:pt x="66" y="354"/>
                  </a:lnTo>
                  <a:lnTo>
                    <a:pt x="78" y="408"/>
                  </a:lnTo>
                  <a:lnTo>
                    <a:pt x="90" y="462"/>
                  </a:lnTo>
                  <a:lnTo>
                    <a:pt x="102" y="516"/>
                  </a:lnTo>
                  <a:lnTo>
                    <a:pt x="108" y="570"/>
                  </a:lnTo>
                  <a:lnTo>
                    <a:pt x="120" y="624"/>
                  </a:lnTo>
                  <a:lnTo>
                    <a:pt x="132" y="678"/>
                  </a:lnTo>
                  <a:lnTo>
                    <a:pt x="144" y="732"/>
                  </a:lnTo>
                  <a:lnTo>
                    <a:pt x="156" y="792"/>
                  </a:lnTo>
                  <a:lnTo>
                    <a:pt x="168" y="846"/>
                  </a:lnTo>
                  <a:lnTo>
                    <a:pt x="174" y="900"/>
                  </a:lnTo>
                  <a:lnTo>
                    <a:pt x="186" y="954"/>
                  </a:lnTo>
                  <a:lnTo>
                    <a:pt x="198" y="1008"/>
                  </a:lnTo>
                  <a:lnTo>
                    <a:pt x="210" y="1062"/>
                  </a:lnTo>
                  <a:lnTo>
                    <a:pt x="222" y="1116"/>
                  </a:lnTo>
                  <a:lnTo>
                    <a:pt x="228" y="1170"/>
                  </a:lnTo>
                  <a:lnTo>
                    <a:pt x="240" y="1224"/>
                  </a:lnTo>
                  <a:lnTo>
                    <a:pt x="252" y="1278"/>
                  </a:lnTo>
                  <a:lnTo>
                    <a:pt x="264" y="1332"/>
                  </a:lnTo>
                  <a:lnTo>
                    <a:pt x="276" y="1386"/>
                  </a:lnTo>
                  <a:close/>
                </a:path>
              </a:pathLst>
            </a:custGeom>
            <a:solidFill>
              <a:srgbClr val="66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3" name="Freeform 6"/>
            <p:cNvSpPr>
              <a:spLocks/>
            </p:cNvSpPr>
            <p:nvPr/>
          </p:nvSpPr>
          <p:spPr bwMode="auto">
            <a:xfrm>
              <a:off x="2428" y="838"/>
              <a:ext cx="276" cy="1386"/>
            </a:xfrm>
            <a:custGeom>
              <a:avLst/>
              <a:gdLst>
                <a:gd name="T0" fmla="*/ 276 w 46"/>
                <a:gd name="T1" fmla="*/ 1386 h 231"/>
                <a:gd name="T2" fmla="*/ 276 w 46"/>
                <a:gd name="T3" fmla="*/ 1332 h 231"/>
                <a:gd name="T4" fmla="*/ 276 w 46"/>
                <a:gd name="T5" fmla="*/ 1278 h 231"/>
                <a:gd name="T6" fmla="*/ 276 w 46"/>
                <a:gd name="T7" fmla="*/ 1218 h 231"/>
                <a:gd name="T8" fmla="*/ 276 w 46"/>
                <a:gd name="T9" fmla="*/ 1164 h 231"/>
                <a:gd name="T10" fmla="*/ 276 w 46"/>
                <a:gd name="T11" fmla="*/ 1110 h 231"/>
                <a:gd name="T12" fmla="*/ 276 w 46"/>
                <a:gd name="T13" fmla="*/ 1056 h 231"/>
                <a:gd name="T14" fmla="*/ 276 w 46"/>
                <a:gd name="T15" fmla="*/ 996 h 231"/>
                <a:gd name="T16" fmla="*/ 276 w 46"/>
                <a:gd name="T17" fmla="*/ 942 h 231"/>
                <a:gd name="T18" fmla="*/ 276 w 46"/>
                <a:gd name="T19" fmla="*/ 888 h 231"/>
                <a:gd name="T20" fmla="*/ 276 w 46"/>
                <a:gd name="T21" fmla="*/ 834 h 231"/>
                <a:gd name="T22" fmla="*/ 276 w 46"/>
                <a:gd name="T23" fmla="*/ 780 h 231"/>
                <a:gd name="T24" fmla="*/ 276 w 46"/>
                <a:gd name="T25" fmla="*/ 720 h 231"/>
                <a:gd name="T26" fmla="*/ 276 w 46"/>
                <a:gd name="T27" fmla="*/ 666 h 231"/>
                <a:gd name="T28" fmla="*/ 276 w 46"/>
                <a:gd name="T29" fmla="*/ 612 h 231"/>
                <a:gd name="T30" fmla="*/ 276 w 46"/>
                <a:gd name="T31" fmla="*/ 558 h 231"/>
                <a:gd name="T32" fmla="*/ 276 w 46"/>
                <a:gd name="T33" fmla="*/ 498 h 231"/>
                <a:gd name="T34" fmla="*/ 276 w 46"/>
                <a:gd name="T35" fmla="*/ 444 h 231"/>
                <a:gd name="T36" fmla="*/ 276 w 46"/>
                <a:gd name="T37" fmla="*/ 390 h 231"/>
                <a:gd name="T38" fmla="*/ 276 w 46"/>
                <a:gd name="T39" fmla="*/ 336 h 231"/>
                <a:gd name="T40" fmla="*/ 276 w 46"/>
                <a:gd name="T41" fmla="*/ 282 h 231"/>
                <a:gd name="T42" fmla="*/ 276 w 46"/>
                <a:gd name="T43" fmla="*/ 222 h 231"/>
                <a:gd name="T44" fmla="*/ 276 w 46"/>
                <a:gd name="T45" fmla="*/ 168 h 231"/>
                <a:gd name="T46" fmla="*/ 276 w 46"/>
                <a:gd name="T47" fmla="*/ 114 h 231"/>
                <a:gd name="T48" fmla="*/ 276 w 46"/>
                <a:gd name="T49" fmla="*/ 60 h 231"/>
                <a:gd name="T50" fmla="*/ 276 w 46"/>
                <a:gd name="T51" fmla="*/ 0 h 231"/>
                <a:gd name="T52" fmla="*/ 222 w 46"/>
                <a:gd name="T53" fmla="*/ 6 h 231"/>
                <a:gd name="T54" fmla="*/ 162 w 46"/>
                <a:gd name="T55" fmla="*/ 6 h 231"/>
                <a:gd name="T56" fmla="*/ 108 w 46"/>
                <a:gd name="T57" fmla="*/ 12 h 231"/>
                <a:gd name="T58" fmla="*/ 54 w 46"/>
                <a:gd name="T59" fmla="*/ 18 h 231"/>
                <a:gd name="T60" fmla="*/ 0 w 46"/>
                <a:gd name="T61" fmla="*/ 30 h 231"/>
                <a:gd name="T62" fmla="*/ 12 w 46"/>
                <a:gd name="T63" fmla="*/ 84 h 231"/>
                <a:gd name="T64" fmla="*/ 24 w 46"/>
                <a:gd name="T65" fmla="*/ 138 h 231"/>
                <a:gd name="T66" fmla="*/ 36 w 46"/>
                <a:gd name="T67" fmla="*/ 192 h 231"/>
                <a:gd name="T68" fmla="*/ 48 w 46"/>
                <a:gd name="T69" fmla="*/ 246 h 231"/>
                <a:gd name="T70" fmla="*/ 54 w 46"/>
                <a:gd name="T71" fmla="*/ 300 h 231"/>
                <a:gd name="T72" fmla="*/ 66 w 46"/>
                <a:gd name="T73" fmla="*/ 354 h 231"/>
                <a:gd name="T74" fmla="*/ 78 w 46"/>
                <a:gd name="T75" fmla="*/ 408 h 231"/>
                <a:gd name="T76" fmla="*/ 90 w 46"/>
                <a:gd name="T77" fmla="*/ 462 h 231"/>
                <a:gd name="T78" fmla="*/ 102 w 46"/>
                <a:gd name="T79" fmla="*/ 516 h 231"/>
                <a:gd name="T80" fmla="*/ 108 w 46"/>
                <a:gd name="T81" fmla="*/ 570 h 231"/>
                <a:gd name="T82" fmla="*/ 120 w 46"/>
                <a:gd name="T83" fmla="*/ 624 h 231"/>
                <a:gd name="T84" fmla="*/ 132 w 46"/>
                <a:gd name="T85" fmla="*/ 678 h 231"/>
                <a:gd name="T86" fmla="*/ 144 w 46"/>
                <a:gd name="T87" fmla="*/ 732 h 231"/>
                <a:gd name="T88" fmla="*/ 156 w 46"/>
                <a:gd name="T89" fmla="*/ 792 h 231"/>
                <a:gd name="T90" fmla="*/ 168 w 46"/>
                <a:gd name="T91" fmla="*/ 846 h 231"/>
                <a:gd name="T92" fmla="*/ 174 w 46"/>
                <a:gd name="T93" fmla="*/ 900 h 231"/>
                <a:gd name="T94" fmla="*/ 186 w 46"/>
                <a:gd name="T95" fmla="*/ 954 h 231"/>
                <a:gd name="T96" fmla="*/ 198 w 46"/>
                <a:gd name="T97" fmla="*/ 1008 h 231"/>
                <a:gd name="T98" fmla="*/ 210 w 46"/>
                <a:gd name="T99" fmla="*/ 1062 h 231"/>
                <a:gd name="T100" fmla="*/ 222 w 46"/>
                <a:gd name="T101" fmla="*/ 1116 h 231"/>
                <a:gd name="T102" fmla="*/ 228 w 46"/>
                <a:gd name="T103" fmla="*/ 1170 h 231"/>
                <a:gd name="T104" fmla="*/ 240 w 46"/>
                <a:gd name="T105" fmla="*/ 1224 h 231"/>
                <a:gd name="T106" fmla="*/ 252 w 46"/>
                <a:gd name="T107" fmla="*/ 1278 h 231"/>
                <a:gd name="T108" fmla="*/ 264 w 46"/>
                <a:gd name="T109" fmla="*/ 1332 h 231"/>
                <a:gd name="T110" fmla="*/ 276 w 46"/>
                <a:gd name="T111" fmla="*/ 1386 h 231"/>
                <a:gd name="T112" fmla="*/ 276 w 46"/>
                <a:gd name="T113" fmla="*/ 1386 h 231"/>
                <a:gd name="T114" fmla="*/ 276 w 46"/>
                <a:gd name="T115" fmla="*/ 1386 h 23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6"/>
                <a:gd name="T175" fmla="*/ 0 h 231"/>
                <a:gd name="T176" fmla="*/ 46 w 46"/>
                <a:gd name="T177" fmla="*/ 231 h 23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6" h="231">
                  <a:moveTo>
                    <a:pt x="46" y="231"/>
                  </a:moveTo>
                  <a:lnTo>
                    <a:pt x="46" y="222"/>
                  </a:lnTo>
                  <a:lnTo>
                    <a:pt x="46" y="213"/>
                  </a:lnTo>
                  <a:lnTo>
                    <a:pt x="46" y="203"/>
                  </a:lnTo>
                  <a:lnTo>
                    <a:pt x="46" y="194"/>
                  </a:lnTo>
                  <a:lnTo>
                    <a:pt x="46" y="185"/>
                  </a:lnTo>
                  <a:lnTo>
                    <a:pt x="46" y="176"/>
                  </a:lnTo>
                  <a:lnTo>
                    <a:pt x="46" y="166"/>
                  </a:lnTo>
                  <a:lnTo>
                    <a:pt x="46" y="157"/>
                  </a:lnTo>
                  <a:lnTo>
                    <a:pt x="46" y="148"/>
                  </a:lnTo>
                  <a:lnTo>
                    <a:pt x="46" y="139"/>
                  </a:lnTo>
                  <a:lnTo>
                    <a:pt x="46" y="130"/>
                  </a:lnTo>
                  <a:lnTo>
                    <a:pt x="46" y="120"/>
                  </a:lnTo>
                  <a:lnTo>
                    <a:pt x="46" y="111"/>
                  </a:lnTo>
                  <a:lnTo>
                    <a:pt x="46" y="102"/>
                  </a:lnTo>
                  <a:lnTo>
                    <a:pt x="46" y="93"/>
                  </a:lnTo>
                  <a:lnTo>
                    <a:pt x="46" y="83"/>
                  </a:lnTo>
                  <a:lnTo>
                    <a:pt x="46" y="74"/>
                  </a:lnTo>
                  <a:lnTo>
                    <a:pt x="46" y="65"/>
                  </a:lnTo>
                  <a:lnTo>
                    <a:pt x="46" y="56"/>
                  </a:lnTo>
                  <a:lnTo>
                    <a:pt x="46" y="47"/>
                  </a:lnTo>
                  <a:lnTo>
                    <a:pt x="46" y="37"/>
                  </a:lnTo>
                  <a:lnTo>
                    <a:pt x="46" y="28"/>
                  </a:lnTo>
                  <a:lnTo>
                    <a:pt x="46" y="19"/>
                  </a:lnTo>
                  <a:lnTo>
                    <a:pt x="46" y="10"/>
                  </a:lnTo>
                  <a:lnTo>
                    <a:pt x="46" y="0"/>
                  </a:lnTo>
                  <a:lnTo>
                    <a:pt x="37" y="1"/>
                  </a:lnTo>
                  <a:lnTo>
                    <a:pt x="27" y="1"/>
                  </a:lnTo>
                  <a:lnTo>
                    <a:pt x="18" y="2"/>
                  </a:lnTo>
                  <a:lnTo>
                    <a:pt x="9" y="3"/>
                  </a:lnTo>
                  <a:lnTo>
                    <a:pt x="0" y="5"/>
                  </a:lnTo>
                  <a:lnTo>
                    <a:pt x="2" y="14"/>
                  </a:lnTo>
                  <a:lnTo>
                    <a:pt x="4" y="23"/>
                  </a:lnTo>
                  <a:lnTo>
                    <a:pt x="6" y="32"/>
                  </a:lnTo>
                  <a:lnTo>
                    <a:pt x="8" y="41"/>
                  </a:lnTo>
                  <a:lnTo>
                    <a:pt x="9" y="50"/>
                  </a:lnTo>
                  <a:lnTo>
                    <a:pt x="11" y="59"/>
                  </a:lnTo>
                  <a:lnTo>
                    <a:pt x="13" y="68"/>
                  </a:lnTo>
                  <a:lnTo>
                    <a:pt x="15" y="77"/>
                  </a:lnTo>
                  <a:lnTo>
                    <a:pt x="17" y="86"/>
                  </a:lnTo>
                  <a:lnTo>
                    <a:pt x="18" y="95"/>
                  </a:lnTo>
                  <a:lnTo>
                    <a:pt x="20" y="104"/>
                  </a:lnTo>
                  <a:lnTo>
                    <a:pt x="22" y="113"/>
                  </a:lnTo>
                  <a:lnTo>
                    <a:pt x="24" y="122"/>
                  </a:lnTo>
                  <a:lnTo>
                    <a:pt x="26" y="132"/>
                  </a:lnTo>
                  <a:lnTo>
                    <a:pt x="28" y="141"/>
                  </a:lnTo>
                  <a:lnTo>
                    <a:pt x="29" y="150"/>
                  </a:lnTo>
                  <a:lnTo>
                    <a:pt x="31" y="159"/>
                  </a:lnTo>
                  <a:lnTo>
                    <a:pt x="33" y="168"/>
                  </a:lnTo>
                  <a:lnTo>
                    <a:pt x="35" y="177"/>
                  </a:lnTo>
                  <a:lnTo>
                    <a:pt x="37" y="186"/>
                  </a:lnTo>
                  <a:lnTo>
                    <a:pt x="38" y="195"/>
                  </a:lnTo>
                  <a:lnTo>
                    <a:pt x="40" y="204"/>
                  </a:lnTo>
                  <a:lnTo>
                    <a:pt x="42" y="213"/>
                  </a:lnTo>
                  <a:lnTo>
                    <a:pt x="44" y="222"/>
                  </a:lnTo>
                  <a:lnTo>
                    <a:pt x="46" y="2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4" name="Freeform 7"/>
            <p:cNvSpPr>
              <a:spLocks/>
            </p:cNvSpPr>
            <p:nvPr/>
          </p:nvSpPr>
          <p:spPr bwMode="auto">
            <a:xfrm>
              <a:off x="1318" y="868"/>
              <a:ext cx="1386" cy="1938"/>
            </a:xfrm>
            <a:custGeom>
              <a:avLst/>
              <a:gdLst>
                <a:gd name="T0" fmla="*/ 1374 w 1386"/>
                <a:gd name="T1" fmla="*/ 1302 h 1938"/>
                <a:gd name="T2" fmla="*/ 1350 w 1386"/>
                <a:gd name="T3" fmla="*/ 1194 h 1938"/>
                <a:gd name="T4" fmla="*/ 1332 w 1386"/>
                <a:gd name="T5" fmla="*/ 1086 h 1938"/>
                <a:gd name="T6" fmla="*/ 1308 w 1386"/>
                <a:gd name="T7" fmla="*/ 978 h 1938"/>
                <a:gd name="T8" fmla="*/ 1284 w 1386"/>
                <a:gd name="T9" fmla="*/ 870 h 1938"/>
                <a:gd name="T10" fmla="*/ 1266 w 1386"/>
                <a:gd name="T11" fmla="*/ 762 h 1938"/>
                <a:gd name="T12" fmla="*/ 1242 w 1386"/>
                <a:gd name="T13" fmla="*/ 648 h 1938"/>
                <a:gd name="T14" fmla="*/ 1218 w 1386"/>
                <a:gd name="T15" fmla="*/ 540 h 1938"/>
                <a:gd name="T16" fmla="*/ 1200 w 1386"/>
                <a:gd name="T17" fmla="*/ 432 h 1938"/>
                <a:gd name="T18" fmla="*/ 1176 w 1386"/>
                <a:gd name="T19" fmla="*/ 324 h 1938"/>
                <a:gd name="T20" fmla="*/ 1158 w 1386"/>
                <a:gd name="T21" fmla="*/ 216 h 1938"/>
                <a:gd name="T22" fmla="*/ 1134 w 1386"/>
                <a:gd name="T23" fmla="*/ 108 h 1938"/>
                <a:gd name="T24" fmla="*/ 1110 w 1386"/>
                <a:gd name="T25" fmla="*/ 0 h 1938"/>
                <a:gd name="T26" fmla="*/ 1002 w 1386"/>
                <a:gd name="T27" fmla="*/ 24 h 1938"/>
                <a:gd name="T28" fmla="*/ 900 w 1386"/>
                <a:gd name="T29" fmla="*/ 60 h 1938"/>
                <a:gd name="T30" fmla="*/ 798 w 1386"/>
                <a:gd name="T31" fmla="*/ 102 h 1938"/>
                <a:gd name="T32" fmla="*/ 696 w 1386"/>
                <a:gd name="T33" fmla="*/ 156 h 1938"/>
                <a:gd name="T34" fmla="*/ 600 w 1386"/>
                <a:gd name="T35" fmla="*/ 216 h 1938"/>
                <a:gd name="T36" fmla="*/ 516 w 1386"/>
                <a:gd name="T37" fmla="*/ 282 h 1938"/>
                <a:gd name="T38" fmla="*/ 432 w 1386"/>
                <a:gd name="T39" fmla="*/ 354 h 1938"/>
                <a:gd name="T40" fmla="*/ 354 w 1386"/>
                <a:gd name="T41" fmla="*/ 432 h 1938"/>
                <a:gd name="T42" fmla="*/ 282 w 1386"/>
                <a:gd name="T43" fmla="*/ 522 h 1938"/>
                <a:gd name="T44" fmla="*/ 216 w 1386"/>
                <a:gd name="T45" fmla="*/ 612 h 1938"/>
                <a:gd name="T46" fmla="*/ 162 w 1386"/>
                <a:gd name="T47" fmla="*/ 708 h 1938"/>
                <a:gd name="T48" fmla="*/ 114 w 1386"/>
                <a:gd name="T49" fmla="*/ 804 h 1938"/>
                <a:gd name="T50" fmla="*/ 72 w 1386"/>
                <a:gd name="T51" fmla="*/ 912 h 1938"/>
                <a:gd name="T52" fmla="*/ 42 w 1386"/>
                <a:gd name="T53" fmla="*/ 1020 h 1938"/>
                <a:gd name="T54" fmla="*/ 18 w 1386"/>
                <a:gd name="T55" fmla="*/ 1128 h 1938"/>
                <a:gd name="T56" fmla="*/ 6 w 1386"/>
                <a:gd name="T57" fmla="*/ 1236 h 1938"/>
                <a:gd name="T58" fmla="*/ 0 w 1386"/>
                <a:gd name="T59" fmla="*/ 1350 h 1938"/>
                <a:gd name="T60" fmla="*/ 6 w 1386"/>
                <a:gd name="T61" fmla="*/ 1458 h 1938"/>
                <a:gd name="T62" fmla="*/ 18 w 1386"/>
                <a:gd name="T63" fmla="*/ 1572 h 1938"/>
                <a:gd name="T64" fmla="*/ 36 w 1386"/>
                <a:gd name="T65" fmla="*/ 1680 h 1938"/>
                <a:gd name="T66" fmla="*/ 66 w 1386"/>
                <a:gd name="T67" fmla="*/ 1788 h 1938"/>
                <a:gd name="T68" fmla="*/ 108 w 1386"/>
                <a:gd name="T69" fmla="*/ 1890 h 1938"/>
                <a:gd name="T70" fmla="*/ 180 w 1386"/>
                <a:gd name="T71" fmla="*/ 1914 h 1938"/>
                <a:gd name="T72" fmla="*/ 282 w 1386"/>
                <a:gd name="T73" fmla="*/ 1872 h 1938"/>
                <a:gd name="T74" fmla="*/ 378 w 1386"/>
                <a:gd name="T75" fmla="*/ 1824 h 1938"/>
                <a:gd name="T76" fmla="*/ 480 w 1386"/>
                <a:gd name="T77" fmla="*/ 1776 h 1938"/>
                <a:gd name="T78" fmla="*/ 582 w 1386"/>
                <a:gd name="T79" fmla="*/ 1728 h 1938"/>
                <a:gd name="T80" fmla="*/ 684 w 1386"/>
                <a:gd name="T81" fmla="*/ 1686 h 1938"/>
                <a:gd name="T82" fmla="*/ 780 w 1386"/>
                <a:gd name="T83" fmla="*/ 1638 h 1938"/>
                <a:gd name="T84" fmla="*/ 882 w 1386"/>
                <a:gd name="T85" fmla="*/ 1590 h 1938"/>
                <a:gd name="T86" fmla="*/ 984 w 1386"/>
                <a:gd name="T87" fmla="*/ 1542 h 1938"/>
                <a:gd name="T88" fmla="*/ 1086 w 1386"/>
                <a:gd name="T89" fmla="*/ 1494 h 1938"/>
                <a:gd name="T90" fmla="*/ 1182 w 1386"/>
                <a:gd name="T91" fmla="*/ 1452 h 1938"/>
                <a:gd name="T92" fmla="*/ 1284 w 1386"/>
                <a:gd name="T93" fmla="*/ 1404 h 1938"/>
                <a:gd name="T94" fmla="*/ 1386 w 1386"/>
                <a:gd name="T95" fmla="*/ 1356 h 193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386"/>
                <a:gd name="T145" fmla="*/ 0 h 1938"/>
                <a:gd name="T146" fmla="*/ 1386 w 1386"/>
                <a:gd name="T147" fmla="*/ 1938 h 193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386" h="1938">
                  <a:moveTo>
                    <a:pt x="1386" y="1356"/>
                  </a:moveTo>
                  <a:lnTo>
                    <a:pt x="1374" y="1302"/>
                  </a:lnTo>
                  <a:lnTo>
                    <a:pt x="1362" y="1248"/>
                  </a:lnTo>
                  <a:lnTo>
                    <a:pt x="1350" y="1194"/>
                  </a:lnTo>
                  <a:lnTo>
                    <a:pt x="1338" y="1140"/>
                  </a:lnTo>
                  <a:lnTo>
                    <a:pt x="1332" y="1086"/>
                  </a:lnTo>
                  <a:lnTo>
                    <a:pt x="1320" y="1032"/>
                  </a:lnTo>
                  <a:lnTo>
                    <a:pt x="1308" y="978"/>
                  </a:lnTo>
                  <a:lnTo>
                    <a:pt x="1296" y="924"/>
                  </a:lnTo>
                  <a:lnTo>
                    <a:pt x="1284" y="870"/>
                  </a:lnTo>
                  <a:lnTo>
                    <a:pt x="1278" y="816"/>
                  </a:lnTo>
                  <a:lnTo>
                    <a:pt x="1266" y="762"/>
                  </a:lnTo>
                  <a:lnTo>
                    <a:pt x="1254" y="702"/>
                  </a:lnTo>
                  <a:lnTo>
                    <a:pt x="1242" y="648"/>
                  </a:lnTo>
                  <a:lnTo>
                    <a:pt x="1230" y="594"/>
                  </a:lnTo>
                  <a:lnTo>
                    <a:pt x="1218" y="540"/>
                  </a:lnTo>
                  <a:lnTo>
                    <a:pt x="1212" y="486"/>
                  </a:lnTo>
                  <a:lnTo>
                    <a:pt x="1200" y="432"/>
                  </a:lnTo>
                  <a:lnTo>
                    <a:pt x="1188" y="378"/>
                  </a:lnTo>
                  <a:lnTo>
                    <a:pt x="1176" y="324"/>
                  </a:lnTo>
                  <a:lnTo>
                    <a:pt x="1164" y="270"/>
                  </a:lnTo>
                  <a:lnTo>
                    <a:pt x="1158" y="216"/>
                  </a:lnTo>
                  <a:lnTo>
                    <a:pt x="1146" y="162"/>
                  </a:lnTo>
                  <a:lnTo>
                    <a:pt x="1134" y="108"/>
                  </a:lnTo>
                  <a:lnTo>
                    <a:pt x="1122" y="54"/>
                  </a:lnTo>
                  <a:lnTo>
                    <a:pt x="1110" y="0"/>
                  </a:lnTo>
                  <a:lnTo>
                    <a:pt x="1056" y="12"/>
                  </a:lnTo>
                  <a:lnTo>
                    <a:pt x="1002" y="24"/>
                  </a:lnTo>
                  <a:lnTo>
                    <a:pt x="948" y="42"/>
                  </a:lnTo>
                  <a:lnTo>
                    <a:pt x="900" y="60"/>
                  </a:lnTo>
                  <a:lnTo>
                    <a:pt x="846" y="84"/>
                  </a:lnTo>
                  <a:lnTo>
                    <a:pt x="798" y="102"/>
                  </a:lnTo>
                  <a:lnTo>
                    <a:pt x="744" y="126"/>
                  </a:lnTo>
                  <a:lnTo>
                    <a:pt x="696" y="156"/>
                  </a:lnTo>
                  <a:lnTo>
                    <a:pt x="648" y="186"/>
                  </a:lnTo>
                  <a:lnTo>
                    <a:pt x="600" y="216"/>
                  </a:lnTo>
                  <a:lnTo>
                    <a:pt x="558" y="246"/>
                  </a:lnTo>
                  <a:lnTo>
                    <a:pt x="516" y="282"/>
                  </a:lnTo>
                  <a:lnTo>
                    <a:pt x="474" y="318"/>
                  </a:lnTo>
                  <a:lnTo>
                    <a:pt x="432" y="354"/>
                  </a:lnTo>
                  <a:lnTo>
                    <a:pt x="390" y="390"/>
                  </a:lnTo>
                  <a:lnTo>
                    <a:pt x="354" y="432"/>
                  </a:lnTo>
                  <a:lnTo>
                    <a:pt x="318" y="474"/>
                  </a:lnTo>
                  <a:lnTo>
                    <a:pt x="282" y="522"/>
                  </a:lnTo>
                  <a:lnTo>
                    <a:pt x="252" y="564"/>
                  </a:lnTo>
                  <a:lnTo>
                    <a:pt x="216" y="612"/>
                  </a:lnTo>
                  <a:lnTo>
                    <a:pt x="192" y="660"/>
                  </a:lnTo>
                  <a:lnTo>
                    <a:pt x="162" y="708"/>
                  </a:lnTo>
                  <a:lnTo>
                    <a:pt x="138" y="756"/>
                  </a:lnTo>
                  <a:lnTo>
                    <a:pt x="114" y="804"/>
                  </a:lnTo>
                  <a:lnTo>
                    <a:pt x="96" y="858"/>
                  </a:lnTo>
                  <a:lnTo>
                    <a:pt x="72" y="912"/>
                  </a:lnTo>
                  <a:lnTo>
                    <a:pt x="60" y="966"/>
                  </a:lnTo>
                  <a:lnTo>
                    <a:pt x="42" y="1020"/>
                  </a:lnTo>
                  <a:lnTo>
                    <a:pt x="30" y="1074"/>
                  </a:lnTo>
                  <a:lnTo>
                    <a:pt x="18" y="1128"/>
                  </a:lnTo>
                  <a:lnTo>
                    <a:pt x="12" y="1182"/>
                  </a:lnTo>
                  <a:lnTo>
                    <a:pt x="6" y="1236"/>
                  </a:lnTo>
                  <a:lnTo>
                    <a:pt x="0" y="1290"/>
                  </a:lnTo>
                  <a:lnTo>
                    <a:pt x="0" y="1350"/>
                  </a:lnTo>
                  <a:lnTo>
                    <a:pt x="0" y="1404"/>
                  </a:lnTo>
                  <a:lnTo>
                    <a:pt x="6" y="1458"/>
                  </a:lnTo>
                  <a:lnTo>
                    <a:pt x="12" y="1512"/>
                  </a:lnTo>
                  <a:lnTo>
                    <a:pt x="18" y="1572"/>
                  </a:lnTo>
                  <a:lnTo>
                    <a:pt x="24" y="1626"/>
                  </a:lnTo>
                  <a:lnTo>
                    <a:pt x="36" y="1680"/>
                  </a:lnTo>
                  <a:lnTo>
                    <a:pt x="54" y="1734"/>
                  </a:lnTo>
                  <a:lnTo>
                    <a:pt x="66" y="1788"/>
                  </a:lnTo>
                  <a:lnTo>
                    <a:pt x="90" y="1836"/>
                  </a:lnTo>
                  <a:lnTo>
                    <a:pt x="108" y="1890"/>
                  </a:lnTo>
                  <a:lnTo>
                    <a:pt x="132" y="1938"/>
                  </a:lnTo>
                  <a:lnTo>
                    <a:pt x="180" y="1914"/>
                  </a:lnTo>
                  <a:lnTo>
                    <a:pt x="228" y="1896"/>
                  </a:lnTo>
                  <a:lnTo>
                    <a:pt x="282" y="1872"/>
                  </a:lnTo>
                  <a:lnTo>
                    <a:pt x="330" y="1848"/>
                  </a:lnTo>
                  <a:lnTo>
                    <a:pt x="378" y="1824"/>
                  </a:lnTo>
                  <a:lnTo>
                    <a:pt x="432" y="1800"/>
                  </a:lnTo>
                  <a:lnTo>
                    <a:pt x="480" y="1776"/>
                  </a:lnTo>
                  <a:lnTo>
                    <a:pt x="534" y="1752"/>
                  </a:lnTo>
                  <a:lnTo>
                    <a:pt x="582" y="1728"/>
                  </a:lnTo>
                  <a:lnTo>
                    <a:pt x="630" y="1704"/>
                  </a:lnTo>
                  <a:lnTo>
                    <a:pt x="684" y="1686"/>
                  </a:lnTo>
                  <a:lnTo>
                    <a:pt x="732" y="1662"/>
                  </a:lnTo>
                  <a:lnTo>
                    <a:pt x="780" y="1638"/>
                  </a:lnTo>
                  <a:lnTo>
                    <a:pt x="834" y="1614"/>
                  </a:lnTo>
                  <a:lnTo>
                    <a:pt x="882" y="1590"/>
                  </a:lnTo>
                  <a:lnTo>
                    <a:pt x="930" y="1566"/>
                  </a:lnTo>
                  <a:lnTo>
                    <a:pt x="984" y="1542"/>
                  </a:lnTo>
                  <a:lnTo>
                    <a:pt x="1032" y="1518"/>
                  </a:lnTo>
                  <a:lnTo>
                    <a:pt x="1086" y="1494"/>
                  </a:lnTo>
                  <a:lnTo>
                    <a:pt x="1134" y="1470"/>
                  </a:lnTo>
                  <a:lnTo>
                    <a:pt x="1182" y="1452"/>
                  </a:lnTo>
                  <a:lnTo>
                    <a:pt x="1236" y="1428"/>
                  </a:lnTo>
                  <a:lnTo>
                    <a:pt x="1284" y="1404"/>
                  </a:lnTo>
                  <a:lnTo>
                    <a:pt x="1332" y="1380"/>
                  </a:lnTo>
                  <a:lnTo>
                    <a:pt x="1386" y="1356"/>
                  </a:lnTo>
                  <a:close/>
                </a:path>
              </a:pathLst>
            </a:custGeom>
            <a:solidFill>
              <a:srgbClr val="FC8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5" name="Freeform 8"/>
            <p:cNvSpPr>
              <a:spLocks/>
            </p:cNvSpPr>
            <p:nvPr/>
          </p:nvSpPr>
          <p:spPr bwMode="auto">
            <a:xfrm>
              <a:off x="1318" y="868"/>
              <a:ext cx="1386" cy="1938"/>
            </a:xfrm>
            <a:custGeom>
              <a:avLst/>
              <a:gdLst>
                <a:gd name="T0" fmla="*/ 1374 w 231"/>
                <a:gd name="T1" fmla="*/ 1302 h 323"/>
                <a:gd name="T2" fmla="*/ 1350 w 231"/>
                <a:gd name="T3" fmla="*/ 1194 h 323"/>
                <a:gd name="T4" fmla="*/ 1332 w 231"/>
                <a:gd name="T5" fmla="*/ 1086 h 323"/>
                <a:gd name="T6" fmla="*/ 1308 w 231"/>
                <a:gd name="T7" fmla="*/ 978 h 323"/>
                <a:gd name="T8" fmla="*/ 1284 w 231"/>
                <a:gd name="T9" fmla="*/ 870 h 323"/>
                <a:gd name="T10" fmla="*/ 1266 w 231"/>
                <a:gd name="T11" fmla="*/ 762 h 323"/>
                <a:gd name="T12" fmla="*/ 1242 w 231"/>
                <a:gd name="T13" fmla="*/ 648 h 323"/>
                <a:gd name="T14" fmla="*/ 1218 w 231"/>
                <a:gd name="T15" fmla="*/ 540 h 323"/>
                <a:gd name="T16" fmla="*/ 1200 w 231"/>
                <a:gd name="T17" fmla="*/ 432 h 323"/>
                <a:gd name="T18" fmla="*/ 1176 w 231"/>
                <a:gd name="T19" fmla="*/ 324 h 323"/>
                <a:gd name="T20" fmla="*/ 1158 w 231"/>
                <a:gd name="T21" fmla="*/ 216 h 323"/>
                <a:gd name="T22" fmla="*/ 1134 w 231"/>
                <a:gd name="T23" fmla="*/ 108 h 323"/>
                <a:gd name="T24" fmla="*/ 1110 w 231"/>
                <a:gd name="T25" fmla="*/ 0 h 323"/>
                <a:gd name="T26" fmla="*/ 1002 w 231"/>
                <a:gd name="T27" fmla="*/ 24 h 323"/>
                <a:gd name="T28" fmla="*/ 900 w 231"/>
                <a:gd name="T29" fmla="*/ 60 h 323"/>
                <a:gd name="T30" fmla="*/ 798 w 231"/>
                <a:gd name="T31" fmla="*/ 102 h 323"/>
                <a:gd name="T32" fmla="*/ 696 w 231"/>
                <a:gd name="T33" fmla="*/ 156 h 323"/>
                <a:gd name="T34" fmla="*/ 600 w 231"/>
                <a:gd name="T35" fmla="*/ 216 h 323"/>
                <a:gd name="T36" fmla="*/ 516 w 231"/>
                <a:gd name="T37" fmla="*/ 282 h 323"/>
                <a:gd name="T38" fmla="*/ 432 w 231"/>
                <a:gd name="T39" fmla="*/ 354 h 323"/>
                <a:gd name="T40" fmla="*/ 354 w 231"/>
                <a:gd name="T41" fmla="*/ 432 h 323"/>
                <a:gd name="T42" fmla="*/ 282 w 231"/>
                <a:gd name="T43" fmla="*/ 522 h 323"/>
                <a:gd name="T44" fmla="*/ 216 w 231"/>
                <a:gd name="T45" fmla="*/ 612 h 323"/>
                <a:gd name="T46" fmla="*/ 162 w 231"/>
                <a:gd name="T47" fmla="*/ 708 h 323"/>
                <a:gd name="T48" fmla="*/ 114 w 231"/>
                <a:gd name="T49" fmla="*/ 804 h 323"/>
                <a:gd name="T50" fmla="*/ 72 w 231"/>
                <a:gd name="T51" fmla="*/ 912 h 323"/>
                <a:gd name="T52" fmla="*/ 42 w 231"/>
                <a:gd name="T53" fmla="*/ 1020 h 323"/>
                <a:gd name="T54" fmla="*/ 18 w 231"/>
                <a:gd name="T55" fmla="*/ 1128 h 323"/>
                <a:gd name="T56" fmla="*/ 6 w 231"/>
                <a:gd name="T57" fmla="*/ 1236 h 323"/>
                <a:gd name="T58" fmla="*/ 0 w 231"/>
                <a:gd name="T59" fmla="*/ 1350 h 323"/>
                <a:gd name="T60" fmla="*/ 6 w 231"/>
                <a:gd name="T61" fmla="*/ 1458 h 323"/>
                <a:gd name="T62" fmla="*/ 18 w 231"/>
                <a:gd name="T63" fmla="*/ 1572 h 323"/>
                <a:gd name="T64" fmla="*/ 36 w 231"/>
                <a:gd name="T65" fmla="*/ 1680 h 323"/>
                <a:gd name="T66" fmla="*/ 66 w 231"/>
                <a:gd name="T67" fmla="*/ 1788 h 323"/>
                <a:gd name="T68" fmla="*/ 108 w 231"/>
                <a:gd name="T69" fmla="*/ 1890 h 323"/>
                <a:gd name="T70" fmla="*/ 180 w 231"/>
                <a:gd name="T71" fmla="*/ 1914 h 323"/>
                <a:gd name="T72" fmla="*/ 282 w 231"/>
                <a:gd name="T73" fmla="*/ 1872 h 323"/>
                <a:gd name="T74" fmla="*/ 378 w 231"/>
                <a:gd name="T75" fmla="*/ 1824 h 323"/>
                <a:gd name="T76" fmla="*/ 480 w 231"/>
                <a:gd name="T77" fmla="*/ 1776 h 323"/>
                <a:gd name="T78" fmla="*/ 582 w 231"/>
                <a:gd name="T79" fmla="*/ 1728 h 323"/>
                <a:gd name="T80" fmla="*/ 684 w 231"/>
                <a:gd name="T81" fmla="*/ 1686 h 323"/>
                <a:gd name="T82" fmla="*/ 780 w 231"/>
                <a:gd name="T83" fmla="*/ 1638 h 323"/>
                <a:gd name="T84" fmla="*/ 882 w 231"/>
                <a:gd name="T85" fmla="*/ 1590 h 323"/>
                <a:gd name="T86" fmla="*/ 984 w 231"/>
                <a:gd name="T87" fmla="*/ 1542 h 323"/>
                <a:gd name="T88" fmla="*/ 1086 w 231"/>
                <a:gd name="T89" fmla="*/ 1494 h 323"/>
                <a:gd name="T90" fmla="*/ 1182 w 231"/>
                <a:gd name="T91" fmla="*/ 1452 h 323"/>
                <a:gd name="T92" fmla="*/ 1284 w 231"/>
                <a:gd name="T93" fmla="*/ 1404 h 323"/>
                <a:gd name="T94" fmla="*/ 1386 w 231"/>
                <a:gd name="T95" fmla="*/ 1356 h 323"/>
                <a:gd name="T96" fmla="*/ 1386 w 231"/>
                <a:gd name="T97" fmla="*/ 1356 h 3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31"/>
                <a:gd name="T148" fmla="*/ 0 h 323"/>
                <a:gd name="T149" fmla="*/ 231 w 231"/>
                <a:gd name="T150" fmla="*/ 323 h 3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31" h="323">
                  <a:moveTo>
                    <a:pt x="231" y="226"/>
                  </a:moveTo>
                  <a:lnTo>
                    <a:pt x="229" y="217"/>
                  </a:lnTo>
                  <a:lnTo>
                    <a:pt x="227" y="208"/>
                  </a:lnTo>
                  <a:lnTo>
                    <a:pt x="225" y="199"/>
                  </a:lnTo>
                  <a:lnTo>
                    <a:pt x="223" y="190"/>
                  </a:lnTo>
                  <a:lnTo>
                    <a:pt x="222" y="181"/>
                  </a:lnTo>
                  <a:lnTo>
                    <a:pt x="220" y="172"/>
                  </a:lnTo>
                  <a:lnTo>
                    <a:pt x="218" y="163"/>
                  </a:lnTo>
                  <a:lnTo>
                    <a:pt x="216" y="154"/>
                  </a:lnTo>
                  <a:lnTo>
                    <a:pt x="214" y="145"/>
                  </a:lnTo>
                  <a:lnTo>
                    <a:pt x="213" y="136"/>
                  </a:lnTo>
                  <a:lnTo>
                    <a:pt x="211" y="127"/>
                  </a:lnTo>
                  <a:lnTo>
                    <a:pt x="209" y="117"/>
                  </a:lnTo>
                  <a:lnTo>
                    <a:pt x="207" y="108"/>
                  </a:lnTo>
                  <a:lnTo>
                    <a:pt x="205" y="99"/>
                  </a:lnTo>
                  <a:lnTo>
                    <a:pt x="203" y="90"/>
                  </a:lnTo>
                  <a:lnTo>
                    <a:pt x="202" y="81"/>
                  </a:lnTo>
                  <a:lnTo>
                    <a:pt x="200" y="72"/>
                  </a:lnTo>
                  <a:lnTo>
                    <a:pt x="198" y="63"/>
                  </a:lnTo>
                  <a:lnTo>
                    <a:pt x="196" y="54"/>
                  </a:lnTo>
                  <a:lnTo>
                    <a:pt x="194" y="45"/>
                  </a:lnTo>
                  <a:lnTo>
                    <a:pt x="193" y="36"/>
                  </a:lnTo>
                  <a:lnTo>
                    <a:pt x="191" y="27"/>
                  </a:lnTo>
                  <a:lnTo>
                    <a:pt x="189" y="18"/>
                  </a:lnTo>
                  <a:lnTo>
                    <a:pt x="187" y="9"/>
                  </a:lnTo>
                  <a:lnTo>
                    <a:pt x="185" y="0"/>
                  </a:lnTo>
                  <a:lnTo>
                    <a:pt x="176" y="2"/>
                  </a:lnTo>
                  <a:lnTo>
                    <a:pt x="167" y="4"/>
                  </a:lnTo>
                  <a:lnTo>
                    <a:pt x="158" y="7"/>
                  </a:lnTo>
                  <a:lnTo>
                    <a:pt x="150" y="10"/>
                  </a:lnTo>
                  <a:lnTo>
                    <a:pt x="141" y="14"/>
                  </a:lnTo>
                  <a:lnTo>
                    <a:pt x="133" y="17"/>
                  </a:lnTo>
                  <a:lnTo>
                    <a:pt x="124" y="21"/>
                  </a:lnTo>
                  <a:lnTo>
                    <a:pt x="116" y="26"/>
                  </a:lnTo>
                  <a:lnTo>
                    <a:pt x="108" y="31"/>
                  </a:lnTo>
                  <a:lnTo>
                    <a:pt x="100" y="36"/>
                  </a:lnTo>
                  <a:lnTo>
                    <a:pt x="93" y="41"/>
                  </a:lnTo>
                  <a:lnTo>
                    <a:pt x="86" y="47"/>
                  </a:lnTo>
                  <a:lnTo>
                    <a:pt x="79" y="53"/>
                  </a:lnTo>
                  <a:lnTo>
                    <a:pt x="72" y="59"/>
                  </a:lnTo>
                  <a:lnTo>
                    <a:pt x="65" y="65"/>
                  </a:lnTo>
                  <a:lnTo>
                    <a:pt x="59" y="72"/>
                  </a:lnTo>
                  <a:lnTo>
                    <a:pt x="53" y="79"/>
                  </a:lnTo>
                  <a:lnTo>
                    <a:pt x="47" y="87"/>
                  </a:lnTo>
                  <a:lnTo>
                    <a:pt x="42" y="94"/>
                  </a:lnTo>
                  <a:lnTo>
                    <a:pt x="36" y="102"/>
                  </a:lnTo>
                  <a:lnTo>
                    <a:pt x="32" y="110"/>
                  </a:lnTo>
                  <a:lnTo>
                    <a:pt x="27" y="118"/>
                  </a:lnTo>
                  <a:lnTo>
                    <a:pt x="23" y="126"/>
                  </a:lnTo>
                  <a:lnTo>
                    <a:pt x="19" y="134"/>
                  </a:lnTo>
                  <a:lnTo>
                    <a:pt x="16" y="143"/>
                  </a:lnTo>
                  <a:lnTo>
                    <a:pt x="12" y="152"/>
                  </a:lnTo>
                  <a:lnTo>
                    <a:pt x="10" y="161"/>
                  </a:lnTo>
                  <a:lnTo>
                    <a:pt x="7" y="170"/>
                  </a:lnTo>
                  <a:lnTo>
                    <a:pt x="5" y="179"/>
                  </a:lnTo>
                  <a:lnTo>
                    <a:pt x="3" y="188"/>
                  </a:lnTo>
                  <a:lnTo>
                    <a:pt x="2" y="197"/>
                  </a:lnTo>
                  <a:lnTo>
                    <a:pt x="1" y="206"/>
                  </a:lnTo>
                  <a:lnTo>
                    <a:pt x="0" y="215"/>
                  </a:lnTo>
                  <a:lnTo>
                    <a:pt x="0" y="225"/>
                  </a:lnTo>
                  <a:lnTo>
                    <a:pt x="0" y="234"/>
                  </a:lnTo>
                  <a:lnTo>
                    <a:pt x="1" y="243"/>
                  </a:lnTo>
                  <a:lnTo>
                    <a:pt x="2" y="252"/>
                  </a:lnTo>
                  <a:lnTo>
                    <a:pt x="3" y="262"/>
                  </a:lnTo>
                  <a:lnTo>
                    <a:pt x="4" y="271"/>
                  </a:lnTo>
                  <a:lnTo>
                    <a:pt x="6" y="280"/>
                  </a:lnTo>
                  <a:lnTo>
                    <a:pt x="9" y="289"/>
                  </a:lnTo>
                  <a:lnTo>
                    <a:pt x="11" y="298"/>
                  </a:lnTo>
                  <a:lnTo>
                    <a:pt x="15" y="306"/>
                  </a:lnTo>
                  <a:lnTo>
                    <a:pt x="18" y="315"/>
                  </a:lnTo>
                  <a:lnTo>
                    <a:pt x="22" y="323"/>
                  </a:lnTo>
                  <a:lnTo>
                    <a:pt x="30" y="319"/>
                  </a:lnTo>
                  <a:lnTo>
                    <a:pt x="38" y="316"/>
                  </a:lnTo>
                  <a:lnTo>
                    <a:pt x="47" y="312"/>
                  </a:lnTo>
                  <a:lnTo>
                    <a:pt x="55" y="308"/>
                  </a:lnTo>
                  <a:lnTo>
                    <a:pt x="63" y="304"/>
                  </a:lnTo>
                  <a:lnTo>
                    <a:pt x="72" y="300"/>
                  </a:lnTo>
                  <a:lnTo>
                    <a:pt x="80" y="296"/>
                  </a:lnTo>
                  <a:lnTo>
                    <a:pt x="89" y="292"/>
                  </a:lnTo>
                  <a:lnTo>
                    <a:pt x="97" y="288"/>
                  </a:lnTo>
                  <a:lnTo>
                    <a:pt x="105" y="284"/>
                  </a:lnTo>
                  <a:lnTo>
                    <a:pt x="114" y="281"/>
                  </a:lnTo>
                  <a:lnTo>
                    <a:pt x="122" y="277"/>
                  </a:lnTo>
                  <a:lnTo>
                    <a:pt x="130" y="273"/>
                  </a:lnTo>
                  <a:lnTo>
                    <a:pt x="139" y="269"/>
                  </a:lnTo>
                  <a:lnTo>
                    <a:pt x="147" y="265"/>
                  </a:lnTo>
                  <a:lnTo>
                    <a:pt x="155" y="261"/>
                  </a:lnTo>
                  <a:lnTo>
                    <a:pt x="164" y="257"/>
                  </a:lnTo>
                  <a:lnTo>
                    <a:pt x="172" y="253"/>
                  </a:lnTo>
                  <a:lnTo>
                    <a:pt x="181" y="249"/>
                  </a:lnTo>
                  <a:lnTo>
                    <a:pt x="189" y="245"/>
                  </a:lnTo>
                  <a:lnTo>
                    <a:pt x="197" y="242"/>
                  </a:lnTo>
                  <a:lnTo>
                    <a:pt x="206" y="238"/>
                  </a:lnTo>
                  <a:lnTo>
                    <a:pt x="214" y="234"/>
                  </a:lnTo>
                  <a:lnTo>
                    <a:pt x="222" y="230"/>
                  </a:lnTo>
                  <a:lnTo>
                    <a:pt x="231" y="22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6" name="Freeform 9"/>
            <p:cNvSpPr>
              <a:spLocks/>
            </p:cNvSpPr>
            <p:nvPr/>
          </p:nvSpPr>
          <p:spPr bwMode="auto">
            <a:xfrm>
              <a:off x="1450" y="2224"/>
              <a:ext cx="1254" cy="1158"/>
            </a:xfrm>
            <a:custGeom>
              <a:avLst/>
              <a:gdLst>
                <a:gd name="T0" fmla="*/ 1200 w 1254"/>
                <a:gd name="T1" fmla="*/ 24 h 1158"/>
                <a:gd name="T2" fmla="*/ 1104 w 1254"/>
                <a:gd name="T3" fmla="*/ 72 h 1158"/>
                <a:gd name="T4" fmla="*/ 1002 w 1254"/>
                <a:gd name="T5" fmla="*/ 114 h 1158"/>
                <a:gd name="T6" fmla="*/ 900 w 1254"/>
                <a:gd name="T7" fmla="*/ 162 h 1158"/>
                <a:gd name="T8" fmla="*/ 798 w 1254"/>
                <a:gd name="T9" fmla="*/ 210 h 1158"/>
                <a:gd name="T10" fmla="*/ 702 w 1254"/>
                <a:gd name="T11" fmla="*/ 258 h 1158"/>
                <a:gd name="T12" fmla="*/ 600 w 1254"/>
                <a:gd name="T13" fmla="*/ 306 h 1158"/>
                <a:gd name="T14" fmla="*/ 498 w 1254"/>
                <a:gd name="T15" fmla="*/ 348 h 1158"/>
                <a:gd name="T16" fmla="*/ 402 w 1254"/>
                <a:gd name="T17" fmla="*/ 396 h 1158"/>
                <a:gd name="T18" fmla="*/ 300 w 1254"/>
                <a:gd name="T19" fmla="*/ 444 h 1158"/>
                <a:gd name="T20" fmla="*/ 198 w 1254"/>
                <a:gd name="T21" fmla="*/ 492 h 1158"/>
                <a:gd name="T22" fmla="*/ 96 w 1254"/>
                <a:gd name="T23" fmla="*/ 540 h 1158"/>
                <a:gd name="T24" fmla="*/ 0 w 1254"/>
                <a:gd name="T25" fmla="*/ 582 h 1158"/>
                <a:gd name="T26" fmla="*/ 48 w 1254"/>
                <a:gd name="T27" fmla="*/ 684 h 1158"/>
                <a:gd name="T28" fmla="*/ 108 w 1254"/>
                <a:gd name="T29" fmla="*/ 774 h 1158"/>
                <a:gd name="T30" fmla="*/ 174 w 1254"/>
                <a:gd name="T31" fmla="*/ 864 h 1158"/>
                <a:gd name="T32" fmla="*/ 246 w 1254"/>
                <a:gd name="T33" fmla="*/ 948 h 1158"/>
                <a:gd name="T34" fmla="*/ 324 w 1254"/>
                <a:gd name="T35" fmla="*/ 1026 h 1158"/>
                <a:gd name="T36" fmla="*/ 408 w 1254"/>
                <a:gd name="T37" fmla="*/ 1092 h 1158"/>
                <a:gd name="T38" fmla="*/ 498 w 1254"/>
                <a:gd name="T39" fmla="*/ 1158 h 1158"/>
                <a:gd name="T40" fmla="*/ 558 w 1254"/>
                <a:gd name="T41" fmla="*/ 1068 h 1158"/>
                <a:gd name="T42" fmla="*/ 618 w 1254"/>
                <a:gd name="T43" fmla="*/ 972 h 1158"/>
                <a:gd name="T44" fmla="*/ 678 w 1254"/>
                <a:gd name="T45" fmla="*/ 882 h 1158"/>
                <a:gd name="T46" fmla="*/ 738 w 1254"/>
                <a:gd name="T47" fmla="*/ 786 h 1158"/>
                <a:gd name="T48" fmla="*/ 798 w 1254"/>
                <a:gd name="T49" fmla="*/ 696 h 1158"/>
                <a:gd name="T50" fmla="*/ 858 w 1254"/>
                <a:gd name="T51" fmla="*/ 600 h 1158"/>
                <a:gd name="T52" fmla="*/ 918 w 1254"/>
                <a:gd name="T53" fmla="*/ 510 h 1158"/>
                <a:gd name="T54" fmla="*/ 978 w 1254"/>
                <a:gd name="T55" fmla="*/ 414 h 1158"/>
                <a:gd name="T56" fmla="*/ 1038 w 1254"/>
                <a:gd name="T57" fmla="*/ 324 h 1158"/>
                <a:gd name="T58" fmla="*/ 1098 w 1254"/>
                <a:gd name="T59" fmla="*/ 234 h 1158"/>
                <a:gd name="T60" fmla="*/ 1164 w 1254"/>
                <a:gd name="T61" fmla="*/ 138 h 1158"/>
                <a:gd name="T62" fmla="*/ 1224 w 1254"/>
                <a:gd name="T63" fmla="*/ 48 h 1158"/>
                <a:gd name="T64" fmla="*/ 1254 w 1254"/>
                <a:gd name="T65" fmla="*/ 0 h 11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54"/>
                <a:gd name="T100" fmla="*/ 0 h 1158"/>
                <a:gd name="T101" fmla="*/ 1254 w 1254"/>
                <a:gd name="T102" fmla="*/ 1158 h 115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54" h="1158">
                  <a:moveTo>
                    <a:pt x="1254" y="0"/>
                  </a:moveTo>
                  <a:lnTo>
                    <a:pt x="1200" y="24"/>
                  </a:lnTo>
                  <a:lnTo>
                    <a:pt x="1152" y="48"/>
                  </a:lnTo>
                  <a:lnTo>
                    <a:pt x="1104" y="72"/>
                  </a:lnTo>
                  <a:lnTo>
                    <a:pt x="1050" y="96"/>
                  </a:lnTo>
                  <a:lnTo>
                    <a:pt x="1002" y="114"/>
                  </a:lnTo>
                  <a:lnTo>
                    <a:pt x="954" y="138"/>
                  </a:lnTo>
                  <a:lnTo>
                    <a:pt x="900" y="162"/>
                  </a:lnTo>
                  <a:lnTo>
                    <a:pt x="852" y="186"/>
                  </a:lnTo>
                  <a:lnTo>
                    <a:pt x="798" y="210"/>
                  </a:lnTo>
                  <a:lnTo>
                    <a:pt x="750" y="234"/>
                  </a:lnTo>
                  <a:lnTo>
                    <a:pt x="702" y="258"/>
                  </a:lnTo>
                  <a:lnTo>
                    <a:pt x="648" y="282"/>
                  </a:lnTo>
                  <a:lnTo>
                    <a:pt x="600" y="306"/>
                  </a:lnTo>
                  <a:lnTo>
                    <a:pt x="552" y="330"/>
                  </a:lnTo>
                  <a:lnTo>
                    <a:pt x="498" y="348"/>
                  </a:lnTo>
                  <a:lnTo>
                    <a:pt x="450" y="372"/>
                  </a:lnTo>
                  <a:lnTo>
                    <a:pt x="402" y="396"/>
                  </a:lnTo>
                  <a:lnTo>
                    <a:pt x="348" y="420"/>
                  </a:lnTo>
                  <a:lnTo>
                    <a:pt x="300" y="444"/>
                  </a:lnTo>
                  <a:lnTo>
                    <a:pt x="246" y="468"/>
                  </a:lnTo>
                  <a:lnTo>
                    <a:pt x="198" y="492"/>
                  </a:lnTo>
                  <a:lnTo>
                    <a:pt x="150" y="516"/>
                  </a:lnTo>
                  <a:lnTo>
                    <a:pt x="96" y="540"/>
                  </a:lnTo>
                  <a:lnTo>
                    <a:pt x="48" y="558"/>
                  </a:lnTo>
                  <a:lnTo>
                    <a:pt x="0" y="582"/>
                  </a:lnTo>
                  <a:lnTo>
                    <a:pt x="24" y="636"/>
                  </a:lnTo>
                  <a:lnTo>
                    <a:pt x="48" y="684"/>
                  </a:lnTo>
                  <a:lnTo>
                    <a:pt x="78" y="732"/>
                  </a:lnTo>
                  <a:lnTo>
                    <a:pt x="108" y="774"/>
                  </a:lnTo>
                  <a:lnTo>
                    <a:pt x="138" y="822"/>
                  </a:lnTo>
                  <a:lnTo>
                    <a:pt x="174" y="864"/>
                  </a:lnTo>
                  <a:lnTo>
                    <a:pt x="204" y="906"/>
                  </a:lnTo>
                  <a:lnTo>
                    <a:pt x="246" y="948"/>
                  </a:lnTo>
                  <a:lnTo>
                    <a:pt x="282" y="984"/>
                  </a:lnTo>
                  <a:lnTo>
                    <a:pt x="324" y="1026"/>
                  </a:lnTo>
                  <a:lnTo>
                    <a:pt x="366" y="1062"/>
                  </a:lnTo>
                  <a:lnTo>
                    <a:pt x="408" y="1092"/>
                  </a:lnTo>
                  <a:lnTo>
                    <a:pt x="450" y="1128"/>
                  </a:lnTo>
                  <a:lnTo>
                    <a:pt x="498" y="1158"/>
                  </a:lnTo>
                  <a:lnTo>
                    <a:pt x="528" y="1110"/>
                  </a:lnTo>
                  <a:lnTo>
                    <a:pt x="558" y="1068"/>
                  </a:lnTo>
                  <a:lnTo>
                    <a:pt x="588" y="1020"/>
                  </a:lnTo>
                  <a:lnTo>
                    <a:pt x="618" y="972"/>
                  </a:lnTo>
                  <a:lnTo>
                    <a:pt x="648" y="924"/>
                  </a:lnTo>
                  <a:lnTo>
                    <a:pt x="678" y="882"/>
                  </a:lnTo>
                  <a:lnTo>
                    <a:pt x="708" y="834"/>
                  </a:lnTo>
                  <a:lnTo>
                    <a:pt x="738" y="786"/>
                  </a:lnTo>
                  <a:lnTo>
                    <a:pt x="768" y="744"/>
                  </a:lnTo>
                  <a:lnTo>
                    <a:pt x="798" y="696"/>
                  </a:lnTo>
                  <a:lnTo>
                    <a:pt x="828" y="648"/>
                  </a:lnTo>
                  <a:lnTo>
                    <a:pt x="858" y="600"/>
                  </a:lnTo>
                  <a:lnTo>
                    <a:pt x="888" y="558"/>
                  </a:lnTo>
                  <a:lnTo>
                    <a:pt x="918" y="510"/>
                  </a:lnTo>
                  <a:lnTo>
                    <a:pt x="948" y="462"/>
                  </a:lnTo>
                  <a:lnTo>
                    <a:pt x="978" y="414"/>
                  </a:lnTo>
                  <a:lnTo>
                    <a:pt x="1008" y="372"/>
                  </a:lnTo>
                  <a:lnTo>
                    <a:pt x="1038" y="324"/>
                  </a:lnTo>
                  <a:lnTo>
                    <a:pt x="1068" y="276"/>
                  </a:lnTo>
                  <a:lnTo>
                    <a:pt x="1098" y="234"/>
                  </a:lnTo>
                  <a:lnTo>
                    <a:pt x="1134" y="186"/>
                  </a:lnTo>
                  <a:lnTo>
                    <a:pt x="1164" y="138"/>
                  </a:lnTo>
                  <a:lnTo>
                    <a:pt x="1194" y="90"/>
                  </a:lnTo>
                  <a:lnTo>
                    <a:pt x="1224" y="48"/>
                  </a:lnTo>
                  <a:lnTo>
                    <a:pt x="1254" y="0"/>
                  </a:lnTo>
                  <a:close/>
                </a:path>
              </a:pathLst>
            </a:custGeom>
            <a:solidFill>
              <a:srgbClr val="8DA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7" name="Freeform 10"/>
            <p:cNvSpPr>
              <a:spLocks/>
            </p:cNvSpPr>
            <p:nvPr/>
          </p:nvSpPr>
          <p:spPr bwMode="auto">
            <a:xfrm>
              <a:off x="1450" y="2224"/>
              <a:ext cx="1254" cy="1158"/>
            </a:xfrm>
            <a:custGeom>
              <a:avLst/>
              <a:gdLst>
                <a:gd name="T0" fmla="*/ 1200 w 209"/>
                <a:gd name="T1" fmla="*/ 24 h 193"/>
                <a:gd name="T2" fmla="*/ 1104 w 209"/>
                <a:gd name="T3" fmla="*/ 72 h 193"/>
                <a:gd name="T4" fmla="*/ 1002 w 209"/>
                <a:gd name="T5" fmla="*/ 114 h 193"/>
                <a:gd name="T6" fmla="*/ 900 w 209"/>
                <a:gd name="T7" fmla="*/ 162 h 193"/>
                <a:gd name="T8" fmla="*/ 798 w 209"/>
                <a:gd name="T9" fmla="*/ 210 h 193"/>
                <a:gd name="T10" fmla="*/ 702 w 209"/>
                <a:gd name="T11" fmla="*/ 258 h 193"/>
                <a:gd name="T12" fmla="*/ 600 w 209"/>
                <a:gd name="T13" fmla="*/ 306 h 193"/>
                <a:gd name="T14" fmla="*/ 498 w 209"/>
                <a:gd name="T15" fmla="*/ 348 h 193"/>
                <a:gd name="T16" fmla="*/ 402 w 209"/>
                <a:gd name="T17" fmla="*/ 396 h 193"/>
                <a:gd name="T18" fmla="*/ 300 w 209"/>
                <a:gd name="T19" fmla="*/ 444 h 193"/>
                <a:gd name="T20" fmla="*/ 198 w 209"/>
                <a:gd name="T21" fmla="*/ 492 h 193"/>
                <a:gd name="T22" fmla="*/ 96 w 209"/>
                <a:gd name="T23" fmla="*/ 540 h 193"/>
                <a:gd name="T24" fmla="*/ 0 w 209"/>
                <a:gd name="T25" fmla="*/ 582 h 193"/>
                <a:gd name="T26" fmla="*/ 48 w 209"/>
                <a:gd name="T27" fmla="*/ 684 h 193"/>
                <a:gd name="T28" fmla="*/ 108 w 209"/>
                <a:gd name="T29" fmla="*/ 774 h 193"/>
                <a:gd name="T30" fmla="*/ 174 w 209"/>
                <a:gd name="T31" fmla="*/ 864 h 193"/>
                <a:gd name="T32" fmla="*/ 246 w 209"/>
                <a:gd name="T33" fmla="*/ 948 h 193"/>
                <a:gd name="T34" fmla="*/ 324 w 209"/>
                <a:gd name="T35" fmla="*/ 1026 h 193"/>
                <a:gd name="T36" fmla="*/ 408 w 209"/>
                <a:gd name="T37" fmla="*/ 1092 h 193"/>
                <a:gd name="T38" fmla="*/ 498 w 209"/>
                <a:gd name="T39" fmla="*/ 1158 h 193"/>
                <a:gd name="T40" fmla="*/ 558 w 209"/>
                <a:gd name="T41" fmla="*/ 1068 h 193"/>
                <a:gd name="T42" fmla="*/ 618 w 209"/>
                <a:gd name="T43" fmla="*/ 972 h 193"/>
                <a:gd name="T44" fmla="*/ 678 w 209"/>
                <a:gd name="T45" fmla="*/ 882 h 193"/>
                <a:gd name="T46" fmla="*/ 738 w 209"/>
                <a:gd name="T47" fmla="*/ 786 h 193"/>
                <a:gd name="T48" fmla="*/ 798 w 209"/>
                <a:gd name="T49" fmla="*/ 696 h 193"/>
                <a:gd name="T50" fmla="*/ 858 w 209"/>
                <a:gd name="T51" fmla="*/ 600 h 193"/>
                <a:gd name="T52" fmla="*/ 918 w 209"/>
                <a:gd name="T53" fmla="*/ 510 h 193"/>
                <a:gd name="T54" fmla="*/ 978 w 209"/>
                <a:gd name="T55" fmla="*/ 414 h 193"/>
                <a:gd name="T56" fmla="*/ 1038 w 209"/>
                <a:gd name="T57" fmla="*/ 324 h 193"/>
                <a:gd name="T58" fmla="*/ 1098 w 209"/>
                <a:gd name="T59" fmla="*/ 234 h 193"/>
                <a:gd name="T60" fmla="*/ 1164 w 209"/>
                <a:gd name="T61" fmla="*/ 138 h 193"/>
                <a:gd name="T62" fmla="*/ 1224 w 209"/>
                <a:gd name="T63" fmla="*/ 48 h 193"/>
                <a:gd name="T64" fmla="*/ 1254 w 209"/>
                <a:gd name="T65" fmla="*/ 0 h 1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9"/>
                <a:gd name="T100" fmla="*/ 0 h 193"/>
                <a:gd name="T101" fmla="*/ 209 w 209"/>
                <a:gd name="T102" fmla="*/ 193 h 19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9" h="193">
                  <a:moveTo>
                    <a:pt x="209" y="0"/>
                  </a:moveTo>
                  <a:lnTo>
                    <a:pt x="200" y="4"/>
                  </a:lnTo>
                  <a:lnTo>
                    <a:pt x="192" y="8"/>
                  </a:lnTo>
                  <a:lnTo>
                    <a:pt x="184" y="12"/>
                  </a:lnTo>
                  <a:lnTo>
                    <a:pt x="175" y="16"/>
                  </a:lnTo>
                  <a:lnTo>
                    <a:pt x="167" y="19"/>
                  </a:lnTo>
                  <a:lnTo>
                    <a:pt x="159" y="23"/>
                  </a:lnTo>
                  <a:lnTo>
                    <a:pt x="150" y="27"/>
                  </a:lnTo>
                  <a:lnTo>
                    <a:pt x="142" y="31"/>
                  </a:lnTo>
                  <a:lnTo>
                    <a:pt x="133" y="35"/>
                  </a:lnTo>
                  <a:lnTo>
                    <a:pt x="125" y="39"/>
                  </a:lnTo>
                  <a:lnTo>
                    <a:pt x="117" y="43"/>
                  </a:lnTo>
                  <a:lnTo>
                    <a:pt x="108" y="47"/>
                  </a:lnTo>
                  <a:lnTo>
                    <a:pt x="100" y="51"/>
                  </a:lnTo>
                  <a:lnTo>
                    <a:pt x="92" y="55"/>
                  </a:lnTo>
                  <a:lnTo>
                    <a:pt x="83" y="58"/>
                  </a:lnTo>
                  <a:lnTo>
                    <a:pt x="75" y="62"/>
                  </a:lnTo>
                  <a:lnTo>
                    <a:pt x="67" y="66"/>
                  </a:lnTo>
                  <a:lnTo>
                    <a:pt x="58" y="70"/>
                  </a:lnTo>
                  <a:lnTo>
                    <a:pt x="50" y="74"/>
                  </a:lnTo>
                  <a:lnTo>
                    <a:pt x="41" y="78"/>
                  </a:lnTo>
                  <a:lnTo>
                    <a:pt x="33" y="82"/>
                  </a:lnTo>
                  <a:lnTo>
                    <a:pt x="25" y="86"/>
                  </a:lnTo>
                  <a:lnTo>
                    <a:pt x="16" y="90"/>
                  </a:lnTo>
                  <a:lnTo>
                    <a:pt x="8" y="93"/>
                  </a:lnTo>
                  <a:lnTo>
                    <a:pt x="0" y="97"/>
                  </a:lnTo>
                  <a:lnTo>
                    <a:pt x="4" y="106"/>
                  </a:lnTo>
                  <a:lnTo>
                    <a:pt x="8" y="114"/>
                  </a:lnTo>
                  <a:lnTo>
                    <a:pt x="13" y="122"/>
                  </a:lnTo>
                  <a:lnTo>
                    <a:pt x="18" y="129"/>
                  </a:lnTo>
                  <a:lnTo>
                    <a:pt x="23" y="137"/>
                  </a:lnTo>
                  <a:lnTo>
                    <a:pt x="29" y="144"/>
                  </a:lnTo>
                  <a:lnTo>
                    <a:pt x="34" y="151"/>
                  </a:lnTo>
                  <a:lnTo>
                    <a:pt x="41" y="158"/>
                  </a:lnTo>
                  <a:lnTo>
                    <a:pt x="47" y="164"/>
                  </a:lnTo>
                  <a:lnTo>
                    <a:pt x="54" y="171"/>
                  </a:lnTo>
                  <a:lnTo>
                    <a:pt x="61" y="177"/>
                  </a:lnTo>
                  <a:lnTo>
                    <a:pt x="68" y="182"/>
                  </a:lnTo>
                  <a:lnTo>
                    <a:pt x="75" y="188"/>
                  </a:lnTo>
                  <a:lnTo>
                    <a:pt x="83" y="193"/>
                  </a:lnTo>
                  <a:lnTo>
                    <a:pt x="88" y="185"/>
                  </a:lnTo>
                  <a:lnTo>
                    <a:pt x="93" y="178"/>
                  </a:lnTo>
                  <a:lnTo>
                    <a:pt x="98" y="170"/>
                  </a:lnTo>
                  <a:lnTo>
                    <a:pt x="103" y="162"/>
                  </a:lnTo>
                  <a:lnTo>
                    <a:pt x="108" y="154"/>
                  </a:lnTo>
                  <a:lnTo>
                    <a:pt x="113" y="147"/>
                  </a:lnTo>
                  <a:lnTo>
                    <a:pt x="118" y="139"/>
                  </a:lnTo>
                  <a:lnTo>
                    <a:pt x="123" y="131"/>
                  </a:lnTo>
                  <a:lnTo>
                    <a:pt x="128" y="124"/>
                  </a:lnTo>
                  <a:lnTo>
                    <a:pt x="133" y="116"/>
                  </a:lnTo>
                  <a:lnTo>
                    <a:pt x="138" y="108"/>
                  </a:lnTo>
                  <a:lnTo>
                    <a:pt x="143" y="100"/>
                  </a:lnTo>
                  <a:lnTo>
                    <a:pt x="148" y="93"/>
                  </a:lnTo>
                  <a:lnTo>
                    <a:pt x="153" y="85"/>
                  </a:lnTo>
                  <a:lnTo>
                    <a:pt x="158" y="77"/>
                  </a:lnTo>
                  <a:lnTo>
                    <a:pt x="163" y="69"/>
                  </a:lnTo>
                  <a:lnTo>
                    <a:pt x="168" y="62"/>
                  </a:lnTo>
                  <a:lnTo>
                    <a:pt x="173" y="54"/>
                  </a:lnTo>
                  <a:lnTo>
                    <a:pt x="178" y="46"/>
                  </a:lnTo>
                  <a:lnTo>
                    <a:pt x="183" y="39"/>
                  </a:lnTo>
                  <a:lnTo>
                    <a:pt x="189" y="31"/>
                  </a:lnTo>
                  <a:lnTo>
                    <a:pt x="194" y="23"/>
                  </a:lnTo>
                  <a:lnTo>
                    <a:pt x="199" y="15"/>
                  </a:lnTo>
                  <a:lnTo>
                    <a:pt x="204" y="8"/>
                  </a:lnTo>
                  <a:lnTo>
                    <a:pt x="209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8" name="Freeform 11"/>
            <p:cNvSpPr>
              <a:spLocks/>
            </p:cNvSpPr>
            <p:nvPr/>
          </p:nvSpPr>
          <p:spPr bwMode="auto">
            <a:xfrm>
              <a:off x="1948" y="2224"/>
              <a:ext cx="1788" cy="1386"/>
            </a:xfrm>
            <a:custGeom>
              <a:avLst/>
              <a:gdLst>
                <a:gd name="T0" fmla="*/ 726 w 1788"/>
                <a:gd name="T1" fmla="*/ 48 h 1386"/>
                <a:gd name="T2" fmla="*/ 666 w 1788"/>
                <a:gd name="T3" fmla="*/ 138 h 1386"/>
                <a:gd name="T4" fmla="*/ 600 w 1788"/>
                <a:gd name="T5" fmla="*/ 234 h 1386"/>
                <a:gd name="T6" fmla="*/ 540 w 1788"/>
                <a:gd name="T7" fmla="*/ 324 h 1386"/>
                <a:gd name="T8" fmla="*/ 480 w 1788"/>
                <a:gd name="T9" fmla="*/ 414 h 1386"/>
                <a:gd name="T10" fmla="*/ 420 w 1788"/>
                <a:gd name="T11" fmla="*/ 510 h 1386"/>
                <a:gd name="T12" fmla="*/ 360 w 1788"/>
                <a:gd name="T13" fmla="*/ 600 h 1386"/>
                <a:gd name="T14" fmla="*/ 300 w 1788"/>
                <a:gd name="T15" fmla="*/ 696 h 1386"/>
                <a:gd name="T16" fmla="*/ 240 w 1788"/>
                <a:gd name="T17" fmla="*/ 786 h 1386"/>
                <a:gd name="T18" fmla="*/ 180 w 1788"/>
                <a:gd name="T19" fmla="*/ 882 h 1386"/>
                <a:gd name="T20" fmla="*/ 120 w 1788"/>
                <a:gd name="T21" fmla="*/ 972 h 1386"/>
                <a:gd name="T22" fmla="*/ 60 w 1788"/>
                <a:gd name="T23" fmla="*/ 1068 h 1386"/>
                <a:gd name="T24" fmla="*/ 0 w 1788"/>
                <a:gd name="T25" fmla="*/ 1158 h 1386"/>
                <a:gd name="T26" fmla="*/ 90 w 1788"/>
                <a:gd name="T27" fmla="*/ 1212 h 1386"/>
                <a:gd name="T28" fmla="*/ 192 w 1788"/>
                <a:gd name="T29" fmla="*/ 1260 h 1386"/>
                <a:gd name="T30" fmla="*/ 288 w 1788"/>
                <a:gd name="T31" fmla="*/ 1302 h 1386"/>
                <a:gd name="T32" fmla="*/ 396 w 1788"/>
                <a:gd name="T33" fmla="*/ 1338 h 1386"/>
                <a:gd name="T34" fmla="*/ 504 w 1788"/>
                <a:gd name="T35" fmla="*/ 1362 h 1386"/>
                <a:gd name="T36" fmla="*/ 612 w 1788"/>
                <a:gd name="T37" fmla="*/ 1374 h 1386"/>
                <a:gd name="T38" fmla="*/ 720 w 1788"/>
                <a:gd name="T39" fmla="*/ 1386 h 1386"/>
                <a:gd name="T40" fmla="*/ 828 w 1788"/>
                <a:gd name="T41" fmla="*/ 1380 h 1386"/>
                <a:gd name="T42" fmla="*/ 936 w 1788"/>
                <a:gd name="T43" fmla="*/ 1374 h 1386"/>
                <a:gd name="T44" fmla="*/ 1044 w 1788"/>
                <a:gd name="T45" fmla="*/ 1350 h 1386"/>
                <a:gd name="T46" fmla="*/ 1152 w 1788"/>
                <a:gd name="T47" fmla="*/ 1326 h 1386"/>
                <a:gd name="T48" fmla="*/ 1254 w 1788"/>
                <a:gd name="T49" fmla="*/ 1290 h 1386"/>
                <a:gd name="T50" fmla="*/ 1356 w 1788"/>
                <a:gd name="T51" fmla="*/ 1248 h 1386"/>
                <a:gd name="T52" fmla="*/ 1452 w 1788"/>
                <a:gd name="T53" fmla="*/ 1194 h 1386"/>
                <a:gd name="T54" fmla="*/ 1542 w 1788"/>
                <a:gd name="T55" fmla="*/ 1134 h 1386"/>
                <a:gd name="T56" fmla="*/ 1632 w 1788"/>
                <a:gd name="T57" fmla="*/ 1068 h 1386"/>
                <a:gd name="T58" fmla="*/ 1710 w 1788"/>
                <a:gd name="T59" fmla="*/ 996 h 1386"/>
                <a:gd name="T60" fmla="*/ 1788 w 1788"/>
                <a:gd name="T61" fmla="*/ 918 h 1386"/>
                <a:gd name="T62" fmla="*/ 1704 w 1788"/>
                <a:gd name="T63" fmla="*/ 846 h 1386"/>
                <a:gd name="T64" fmla="*/ 1626 w 1788"/>
                <a:gd name="T65" fmla="*/ 774 h 1386"/>
                <a:gd name="T66" fmla="*/ 1542 w 1788"/>
                <a:gd name="T67" fmla="*/ 696 h 1386"/>
                <a:gd name="T68" fmla="*/ 1458 w 1788"/>
                <a:gd name="T69" fmla="*/ 624 h 1386"/>
                <a:gd name="T70" fmla="*/ 1374 w 1788"/>
                <a:gd name="T71" fmla="*/ 552 h 1386"/>
                <a:gd name="T72" fmla="*/ 1290 w 1788"/>
                <a:gd name="T73" fmla="*/ 480 h 1386"/>
                <a:gd name="T74" fmla="*/ 1212 w 1788"/>
                <a:gd name="T75" fmla="*/ 402 h 1386"/>
                <a:gd name="T76" fmla="*/ 1128 w 1788"/>
                <a:gd name="T77" fmla="*/ 330 h 1386"/>
                <a:gd name="T78" fmla="*/ 1044 w 1788"/>
                <a:gd name="T79" fmla="*/ 258 h 1386"/>
                <a:gd name="T80" fmla="*/ 960 w 1788"/>
                <a:gd name="T81" fmla="*/ 186 h 1386"/>
                <a:gd name="T82" fmla="*/ 876 w 1788"/>
                <a:gd name="T83" fmla="*/ 108 h 1386"/>
                <a:gd name="T84" fmla="*/ 798 w 1788"/>
                <a:gd name="T85" fmla="*/ 36 h 1386"/>
                <a:gd name="T86" fmla="*/ 756 w 1788"/>
                <a:gd name="T87" fmla="*/ 0 h 138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88"/>
                <a:gd name="T133" fmla="*/ 0 h 1386"/>
                <a:gd name="T134" fmla="*/ 1788 w 1788"/>
                <a:gd name="T135" fmla="*/ 1386 h 138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88" h="1386">
                  <a:moveTo>
                    <a:pt x="756" y="0"/>
                  </a:moveTo>
                  <a:lnTo>
                    <a:pt x="726" y="48"/>
                  </a:lnTo>
                  <a:lnTo>
                    <a:pt x="696" y="90"/>
                  </a:lnTo>
                  <a:lnTo>
                    <a:pt x="666" y="138"/>
                  </a:lnTo>
                  <a:lnTo>
                    <a:pt x="636" y="186"/>
                  </a:lnTo>
                  <a:lnTo>
                    <a:pt x="600" y="234"/>
                  </a:lnTo>
                  <a:lnTo>
                    <a:pt x="570" y="276"/>
                  </a:lnTo>
                  <a:lnTo>
                    <a:pt x="540" y="324"/>
                  </a:lnTo>
                  <a:lnTo>
                    <a:pt x="510" y="372"/>
                  </a:lnTo>
                  <a:lnTo>
                    <a:pt x="480" y="414"/>
                  </a:lnTo>
                  <a:lnTo>
                    <a:pt x="450" y="462"/>
                  </a:lnTo>
                  <a:lnTo>
                    <a:pt x="420" y="510"/>
                  </a:lnTo>
                  <a:lnTo>
                    <a:pt x="390" y="558"/>
                  </a:lnTo>
                  <a:lnTo>
                    <a:pt x="360" y="600"/>
                  </a:lnTo>
                  <a:lnTo>
                    <a:pt x="330" y="648"/>
                  </a:lnTo>
                  <a:lnTo>
                    <a:pt x="300" y="696"/>
                  </a:lnTo>
                  <a:lnTo>
                    <a:pt x="270" y="744"/>
                  </a:lnTo>
                  <a:lnTo>
                    <a:pt x="240" y="786"/>
                  </a:lnTo>
                  <a:lnTo>
                    <a:pt x="210" y="834"/>
                  </a:lnTo>
                  <a:lnTo>
                    <a:pt x="180" y="882"/>
                  </a:lnTo>
                  <a:lnTo>
                    <a:pt x="150" y="924"/>
                  </a:lnTo>
                  <a:lnTo>
                    <a:pt x="120" y="972"/>
                  </a:lnTo>
                  <a:lnTo>
                    <a:pt x="90" y="1020"/>
                  </a:lnTo>
                  <a:lnTo>
                    <a:pt x="60" y="1068"/>
                  </a:lnTo>
                  <a:lnTo>
                    <a:pt x="30" y="1110"/>
                  </a:lnTo>
                  <a:lnTo>
                    <a:pt x="0" y="1158"/>
                  </a:lnTo>
                  <a:lnTo>
                    <a:pt x="42" y="1188"/>
                  </a:lnTo>
                  <a:lnTo>
                    <a:pt x="90" y="1212"/>
                  </a:lnTo>
                  <a:lnTo>
                    <a:pt x="138" y="1242"/>
                  </a:lnTo>
                  <a:lnTo>
                    <a:pt x="192" y="1260"/>
                  </a:lnTo>
                  <a:lnTo>
                    <a:pt x="240" y="1284"/>
                  </a:lnTo>
                  <a:lnTo>
                    <a:pt x="288" y="1302"/>
                  </a:lnTo>
                  <a:lnTo>
                    <a:pt x="342" y="1320"/>
                  </a:lnTo>
                  <a:lnTo>
                    <a:pt x="396" y="1338"/>
                  </a:lnTo>
                  <a:lnTo>
                    <a:pt x="450" y="1350"/>
                  </a:lnTo>
                  <a:lnTo>
                    <a:pt x="504" y="1362"/>
                  </a:lnTo>
                  <a:lnTo>
                    <a:pt x="558" y="1368"/>
                  </a:lnTo>
                  <a:lnTo>
                    <a:pt x="612" y="1374"/>
                  </a:lnTo>
                  <a:lnTo>
                    <a:pt x="666" y="1380"/>
                  </a:lnTo>
                  <a:lnTo>
                    <a:pt x="720" y="1386"/>
                  </a:lnTo>
                  <a:lnTo>
                    <a:pt x="774" y="1386"/>
                  </a:lnTo>
                  <a:lnTo>
                    <a:pt x="828" y="1380"/>
                  </a:lnTo>
                  <a:lnTo>
                    <a:pt x="882" y="1380"/>
                  </a:lnTo>
                  <a:lnTo>
                    <a:pt x="936" y="1374"/>
                  </a:lnTo>
                  <a:lnTo>
                    <a:pt x="990" y="1362"/>
                  </a:lnTo>
                  <a:lnTo>
                    <a:pt x="1044" y="1350"/>
                  </a:lnTo>
                  <a:lnTo>
                    <a:pt x="1098" y="1338"/>
                  </a:lnTo>
                  <a:lnTo>
                    <a:pt x="1152" y="1326"/>
                  </a:lnTo>
                  <a:lnTo>
                    <a:pt x="1206" y="1308"/>
                  </a:lnTo>
                  <a:lnTo>
                    <a:pt x="1254" y="1290"/>
                  </a:lnTo>
                  <a:lnTo>
                    <a:pt x="1308" y="1272"/>
                  </a:lnTo>
                  <a:lnTo>
                    <a:pt x="1356" y="1248"/>
                  </a:lnTo>
                  <a:lnTo>
                    <a:pt x="1404" y="1224"/>
                  </a:lnTo>
                  <a:lnTo>
                    <a:pt x="1452" y="1194"/>
                  </a:lnTo>
                  <a:lnTo>
                    <a:pt x="1500" y="1164"/>
                  </a:lnTo>
                  <a:lnTo>
                    <a:pt x="1542" y="1134"/>
                  </a:lnTo>
                  <a:lnTo>
                    <a:pt x="1590" y="1104"/>
                  </a:lnTo>
                  <a:lnTo>
                    <a:pt x="1632" y="1068"/>
                  </a:lnTo>
                  <a:lnTo>
                    <a:pt x="1674" y="1032"/>
                  </a:lnTo>
                  <a:lnTo>
                    <a:pt x="1710" y="996"/>
                  </a:lnTo>
                  <a:lnTo>
                    <a:pt x="1752" y="960"/>
                  </a:lnTo>
                  <a:lnTo>
                    <a:pt x="1788" y="918"/>
                  </a:lnTo>
                  <a:lnTo>
                    <a:pt x="1746" y="882"/>
                  </a:lnTo>
                  <a:lnTo>
                    <a:pt x="1704" y="846"/>
                  </a:lnTo>
                  <a:lnTo>
                    <a:pt x="1662" y="810"/>
                  </a:lnTo>
                  <a:lnTo>
                    <a:pt x="1626" y="774"/>
                  </a:lnTo>
                  <a:lnTo>
                    <a:pt x="1584" y="738"/>
                  </a:lnTo>
                  <a:lnTo>
                    <a:pt x="1542" y="696"/>
                  </a:lnTo>
                  <a:lnTo>
                    <a:pt x="1500" y="660"/>
                  </a:lnTo>
                  <a:lnTo>
                    <a:pt x="1458" y="624"/>
                  </a:lnTo>
                  <a:lnTo>
                    <a:pt x="1416" y="588"/>
                  </a:lnTo>
                  <a:lnTo>
                    <a:pt x="1374" y="552"/>
                  </a:lnTo>
                  <a:lnTo>
                    <a:pt x="1332" y="516"/>
                  </a:lnTo>
                  <a:lnTo>
                    <a:pt x="1290" y="480"/>
                  </a:lnTo>
                  <a:lnTo>
                    <a:pt x="1248" y="444"/>
                  </a:lnTo>
                  <a:lnTo>
                    <a:pt x="1212" y="402"/>
                  </a:lnTo>
                  <a:lnTo>
                    <a:pt x="1170" y="366"/>
                  </a:lnTo>
                  <a:lnTo>
                    <a:pt x="1128" y="330"/>
                  </a:lnTo>
                  <a:lnTo>
                    <a:pt x="1086" y="294"/>
                  </a:lnTo>
                  <a:lnTo>
                    <a:pt x="1044" y="258"/>
                  </a:lnTo>
                  <a:lnTo>
                    <a:pt x="1002" y="222"/>
                  </a:lnTo>
                  <a:lnTo>
                    <a:pt x="960" y="186"/>
                  </a:lnTo>
                  <a:lnTo>
                    <a:pt x="918" y="150"/>
                  </a:lnTo>
                  <a:lnTo>
                    <a:pt x="876" y="108"/>
                  </a:lnTo>
                  <a:lnTo>
                    <a:pt x="834" y="72"/>
                  </a:lnTo>
                  <a:lnTo>
                    <a:pt x="798" y="36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E78A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19" name="Freeform 12"/>
            <p:cNvSpPr>
              <a:spLocks/>
            </p:cNvSpPr>
            <p:nvPr/>
          </p:nvSpPr>
          <p:spPr bwMode="auto">
            <a:xfrm>
              <a:off x="1948" y="2224"/>
              <a:ext cx="1788" cy="1386"/>
            </a:xfrm>
            <a:custGeom>
              <a:avLst/>
              <a:gdLst>
                <a:gd name="T0" fmla="*/ 726 w 298"/>
                <a:gd name="T1" fmla="*/ 48 h 231"/>
                <a:gd name="T2" fmla="*/ 666 w 298"/>
                <a:gd name="T3" fmla="*/ 138 h 231"/>
                <a:gd name="T4" fmla="*/ 600 w 298"/>
                <a:gd name="T5" fmla="*/ 234 h 231"/>
                <a:gd name="T6" fmla="*/ 540 w 298"/>
                <a:gd name="T7" fmla="*/ 324 h 231"/>
                <a:gd name="T8" fmla="*/ 480 w 298"/>
                <a:gd name="T9" fmla="*/ 414 h 231"/>
                <a:gd name="T10" fmla="*/ 420 w 298"/>
                <a:gd name="T11" fmla="*/ 510 h 231"/>
                <a:gd name="T12" fmla="*/ 360 w 298"/>
                <a:gd name="T13" fmla="*/ 600 h 231"/>
                <a:gd name="T14" fmla="*/ 300 w 298"/>
                <a:gd name="T15" fmla="*/ 696 h 231"/>
                <a:gd name="T16" fmla="*/ 240 w 298"/>
                <a:gd name="T17" fmla="*/ 786 h 231"/>
                <a:gd name="T18" fmla="*/ 180 w 298"/>
                <a:gd name="T19" fmla="*/ 882 h 231"/>
                <a:gd name="T20" fmla="*/ 120 w 298"/>
                <a:gd name="T21" fmla="*/ 972 h 231"/>
                <a:gd name="T22" fmla="*/ 60 w 298"/>
                <a:gd name="T23" fmla="*/ 1068 h 231"/>
                <a:gd name="T24" fmla="*/ 0 w 298"/>
                <a:gd name="T25" fmla="*/ 1158 h 231"/>
                <a:gd name="T26" fmla="*/ 90 w 298"/>
                <a:gd name="T27" fmla="*/ 1212 h 231"/>
                <a:gd name="T28" fmla="*/ 192 w 298"/>
                <a:gd name="T29" fmla="*/ 1260 h 231"/>
                <a:gd name="T30" fmla="*/ 288 w 298"/>
                <a:gd name="T31" fmla="*/ 1302 h 231"/>
                <a:gd name="T32" fmla="*/ 396 w 298"/>
                <a:gd name="T33" fmla="*/ 1338 h 231"/>
                <a:gd name="T34" fmla="*/ 504 w 298"/>
                <a:gd name="T35" fmla="*/ 1362 h 231"/>
                <a:gd name="T36" fmla="*/ 612 w 298"/>
                <a:gd name="T37" fmla="*/ 1374 h 231"/>
                <a:gd name="T38" fmla="*/ 720 w 298"/>
                <a:gd name="T39" fmla="*/ 1386 h 231"/>
                <a:gd name="T40" fmla="*/ 828 w 298"/>
                <a:gd name="T41" fmla="*/ 1380 h 231"/>
                <a:gd name="T42" fmla="*/ 936 w 298"/>
                <a:gd name="T43" fmla="*/ 1374 h 231"/>
                <a:gd name="T44" fmla="*/ 1044 w 298"/>
                <a:gd name="T45" fmla="*/ 1350 h 231"/>
                <a:gd name="T46" fmla="*/ 1152 w 298"/>
                <a:gd name="T47" fmla="*/ 1326 h 231"/>
                <a:gd name="T48" fmla="*/ 1254 w 298"/>
                <a:gd name="T49" fmla="*/ 1290 h 231"/>
                <a:gd name="T50" fmla="*/ 1356 w 298"/>
                <a:gd name="T51" fmla="*/ 1248 h 231"/>
                <a:gd name="T52" fmla="*/ 1452 w 298"/>
                <a:gd name="T53" fmla="*/ 1194 h 231"/>
                <a:gd name="T54" fmla="*/ 1542 w 298"/>
                <a:gd name="T55" fmla="*/ 1134 h 231"/>
                <a:gd name="T56" fmla="*/ 1632 w 298"/>
                <a:gd name="T57" fmla="*/ 1068 h 231"/>
                <a:gd name="T58" fmla="*/ 1710 w 298"/>
                <a:gd name="T59" fmla="*/ 996 h 231"/>
                <a:gd name="T60" fmla="*/ 1788 w 298"/>
                <a:gd name="T61" fmla="*/ 918 h 231"/>
                <a:gd name="T62" fmla="*/ 1704 w 298"/>
                <a:gd name="T63" fmla="*/ 846 h 231"/>
                <a:gd name="T64" fmla="*/ 1626 w 298"/>
                <a:gd name="T65" fmla="*/ 774 h 231"/>
                <a:gd name="T66" fmla="*/ 1542 w 298"/>
                <a:gd name="T67" fmla="*/ 696 h 231"/>
                <a:gd name="T68" fmla="*/ 1458 w 298"/>
                <a:gd name="T69" fmla="*/ 624 h 231"/>
                <a:gd name="T70" fmla="*/ 1374 w 298"/>
                <a:gd name="T71" fmla="*/ 552 h 231"/>
                <a:gd name="T72" fmla="*/ 1290 w 298"/>
                <a:gd name="T73" fmla="*/ 480 h 231"/>
                <a:gd name="T74" fmla="*/ 1212 w 298"/>
                <a:gd name="T75" fmla="*/ 402 h 231"/>
                <a:gd name="T76" fmla="*/ 1128 w 298"/>
                <a:gd name="T77" fmla="*/ 330 h 231"/>
                <a:gd name="T78" fmla="*/ 1044 w 298"/>
                <a:gd name="T79" fmla="*/ 258 h 231"/>
                <a:gd name="T80" fmla="*/ 960 w 298"/>
                <a:gd name="T81" fmla="*/ 186 h 231"/>
                <a:gd name="T82" fmla="*/ 876 w 298"/>
                <a:gd name="T83" fmla="*/ 108 h 231"/>
                <a:gd name="T84" fmla="*/ 798 w 298"/>
                <a:gd name="T85" fmla="*/ 36 h 231"/>
                <a:gd name="T86" fmla="*/ 756 w 298"/>
                <a:gd name="T87" fmla="*/ 0 h 23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98"/>
                <a:gd name="T133" fmla="*/ 0 h 231"/>
                <a:gd name="T134" fmla="*/ 298 w 298"/>
                <a:gd name="T135" fmla="*/ 231 h 23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98" h="231">
                  <a:moveTo>
                    <a:pt x="126" y="0"/>
                  </a:moveTo>
                  <a:lnTo>
                    <a:pt x="121" y="8"/>
                  </a:lnTo>
                  <a:lnTo>
                    <a:pt x="116" y="15"/>
                  </a:lnTo>
                  <a:lnTo>
                    <a:pt x="111" y="23"/>
                  </a:lnTo>
                  <a:lnTo>
                    <a:pt x="106" y="31"/>
                  </a:lnTo>
                  <a:lnTo>
                    <a:pt x="100" y="39"/>
                  </a:lnTo>
                  <a:lnTo>
                    <a:pt x="95" y="46"/>
                  </a:lnTo>
                  <a:lnTo>
                    <a:pt x="90" y="54"/>
                  </a:lnTo>
                  <a:lnTo>
                    <a:pt x="85" y="62"/>
                  </a:lnTo>
                  <a:lnTo>
                    <a:pt x="80" y="69"/>
                  </a:lnTo>
                  <a:lnTo>
                    <a:pt x="75" y="77"/>
                  </a:lnTo>
                  <a:lnTo>
                    <a:pt x="70" y="85"/>
                  </a:lnTo>
                  <a:lnTo>
                    <a:pt x="65" y="93"/>
                  </a:lnTo>
                  <a:lnTo>
                    <a:pt x="60" y="100"/>
                  </a:lnTo>
                  <a:lnTo>
                    <a:pt x="55" y="108"/>
                  </a:lnTo>
                  <a:lnTo>
                    <a:pt x="50" y="116"/>
                  </a:lnTo>
                  <a:lnTo>
                    <a:pt x="45" y="124"/>
                  </a:lnTo>
                  <a:lnTo>
                    <a:pt x="40" y="131"/>
                  </a:lnTo>
                  <a:lnTo>
                    <a:pt x="35" y="139"/>
                  </a:lnTo>
                  <a:lnTo>
                    <a:pt x="30" y="147"/>
                  </a:lnTo>
                  <a:lnTo>
                    <a:pt x="25" y="154"/>
                  </a:lnTo>
                  <a:lnTo>
                    <a:pt x="20" y="162"/>
                  </a:lnTo>
                  <a:lnTo>
                    <a:pt x="15" y="170"/>
                  </a:lnTo>
                  <a:lnTo>
                    <a:pt x="10" y="178"/>
                  </a:lnTo>
                  <a:lnTo>
                    <a:pt x="5" y="185"/>
                  </a:lnTo>
                  <a:lnTo>
                    <a:pt x="0" y="193"/>
                  </a:lnTo>
                  <a:lnTo>
                    <a:pt x="7" y="198"/>
                  </a:lnTo>
                  <a:lnTo>
                    <a:pt x="15" y="202"/>
                  </a:lnTo>
                  <a:lnTo>
                    <a:pt x="23" y="207"/>
                  </a:lnTo>
                  <a:lnTo>
                    <a:pt x="32" y="210"/>
                  </a:lnTo>
                  <a:lnTo>
                    <a:pt x="40" y="214"/>
                  </a:lnTo>
                  <a:lnTo>
                    <a:pt x="48" y="217"/>
                  </a:lnTo>
                  <a:lnTo>
                    <a:pt x="57" y="220"/>
                  </a:lnTo>
                  <a:lnTo>
                    <a:pt x="66" y="223"/>
                  </a:lnTo>
                  <a:lnTo>
                    <a:pt x="75" y="225"/>
                  </a:lnTo>
                  <a:lnTo>
                    <a:pt x="84" y="227"/>
                  </a:lnTo>
                  <a:lnTo>
                    <a:pt x="93" y="228"/>
                  </a:lnTo>
                  <a:lnTo>
                    <a:pt x="102" y="229"/>
                  </a:lnTo>
                  <a:lnTo>
                    <a:pt x="111" y="230"/>
                  </a:lnTo>
                  <a:lnTo>
                    <a:pt x="120" y="231"/>
                  </a:lnTo>
                  <a:lnTo>
                    <a:pt x="129" y="231"/>
                  </a:lnTo>
                  <a:lnTo>
                    <a:pt x="138" y="230"/>
                  </a:lnTo>
                  <a:lnTo>
                    <a:pt x="147" y="230"/>
                  </a:lnTo>
                  <a:lnTo>
                    <a:pt x="156" y="229"/>
                  </a:lnTo>
                  <a:lnTo>
                    <a:pt x="165" y="227"/>
                  </a:lnTo>
                  <a:lnTo>
                    <a:pt x="174" y="225"/>
                  </a:lnTo>
                  <a:lnTo>
                    <a:pt x="183" y="223"/>
                  </a:lnTo>
                  <a:lnTo>
                    <a:pt x="192" y="221"/>
                  </a:lnTo>
                  <a:lnTo>
                    <a:pt x="201" y="218"/>
                  </a:lnTo>
                  <a:lnTo>
                    <a:pt x="209" y="215"/>
                  </a:lnTo>
                  <a:lnTo>
                    <a:pt x="218" y="212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2" y="199"/>
                  </a:lnTo>
                  <a:lnTo>
                    <a:pt x="250" y="194"/>
                  </a:lnTo>
                  <a:lnTo>
                    <a:pt x="257" y="189"/>
                  </a:lnTo>
                  <a:lnTo>
                    <a:pt x="265" y="184"/>
                  </a:lnTo>
                  <a:lnTo>
                    <a:pt x="272" y="178"/>
                  </a:lnTo>
                  <a:lnTo>
                    <a:pt x="279" y="172"/>
                  </a:lnTo>
                  <a:lnTo>
                    <a:pt x="285" y="166"/>
                  </a:lnTo>
                  <a:lnTo>
                    <a:pt x="292" y="160"/>
                  </a:lnTo>
                  <a:lnTo>
                    <a:pt x="298" y="153"/>
                  </a:lnTo>
                  <a:lnTo>
                    <a:pt x="291" y="147"/>
                  </a:lnTo>
                  <a:lnTo>
                    <a:pt x="284" y="141"/>
                  </a:lnTo>
                  <a:lnTo>
                    <a:pt x="277" y="135"/>
                  </a:lnTo>
                  <a:lnTo>
                    <a:pt x="271" y="129"/>
                  </a:lnTo>
                  <a:lnTo>
                    <a:pt x="264" y="123"/>
                  </a:lnTo>
                  <a:lnTo>
                    <a:pt x="257" y="116"/>
                  </a:lnTo>
                  <a:lnTo>
                    <a:pt x="250" y="110"/>
                  </a:lnTo>
                  <a:lnTo>
                    <a:pt x="243" y="104"/>
                  </a:lnTo>
                  <a:lnTo>
                    <a:pt x="236" y="98"/>
                  </a:lnTo>
                  <a:lnTo>
                    <a:pt x="229" y="92"/>
                  </a:lnTo>
                  <a:lnTo>
                    <a:pt x="222" y="86"/>
                  </a:lnTo>
                  <a:lnTo>
                    <a:pt x="215" y="80"/>
                  </a:lnTo>
                  <a:lnTo>
                    <a:pt x="208" y="74"/>
                  </a:lnTo>
                  <a:lnTo>
                    <a:pt x="202" y="67"/>
                  </a:lnTo>
                  <a:lnTo>
                    <a:pt x="195" y="61"/>
                  </a:lnTo>
                  <a:lnTo>
                    <a:pt x="188" y="55"/>
                  </a:lnTo>
                  <a:lnTo>
                    <a:pt x="181" y="49"/>
                  </a:lnTo>
                  <a:lnTo>
                    <a:pt x="174" y="43"/>
                  </a:lnTo>
                  <a:lnTo>
                    <a:pt x="167" y="37"/>
                  </a:lnTo>
                  <a:lnTo>
                    <a:pt x="160" y="31"/>
                  </a:lnTo>
                  <a:lnTo>
                    <a:pt x="153" y="25"/>
                  </a:lnTo>
                  <a:lnTo>
                    <a:pt x="146" y="18"/>
                  </a:lnTo>
                  <a:lnTo>
                    <a:pt x="139" y="12"/>
                  </a:lnTo>
                  <a:lnTo>
                    <a:pt x="133" y="6"/>
                  </a:lnTo>
                  <a:lnTo>
                    <a:pt x="126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0" name="Freeform 13"/>
            <p:cNvSpPr>
              <a:spLocks/>
            </p:cNvSpPr>
            <p:nvPr/>
          </p:nvSpPr>
          <p:spPr bwMode="auto">
            <a:xfrm>
              <a:off x="2704" y="2224"/>
              <a:ext cx="1374" cy="918"/>
            </a:xfrm>
            <a:custGeom>
              <a:avLst/>
              <a:gdLst>
                <a:gd name="T0" fmla="*/ 42 w 1374"/>
                <a:gd name="T1" fmla="*/ 36 h 918"/>
                <a:gd name="T2" fmla="*/ 120 w 1374"/>
                <a:gd name="T3" fmla="*/ 108 h 918"/>
                <a:gd name="T4" fmla="*/ 204 w 1374"/>
                <a:gd name="T5" fmla="*/ 186 h 918"/>
                <a:gd name="T6" fmla="*/ 288 w 1374"/>
                <a:gd name="T7" fmla="*/ 258 h 918"/>
                <a:gd name="T8" fmla="*/ 372 w 1374"/>
                <a:gd name="T9" fmla="*/ 330 h 918"/>
                <a:gd name="T10" fmla="*/ 456 w 1374"/>
                <a:gd name="T11" fmla="*/ 402 h 918"/>
                <a:gd name="T12" fmla="*/ 534 w 1374"/>
                <a:gd name="T13" fmla="*/ 480 h 918"/>
                <a:gd name="T14" fmla="*/ 618 w 1374"/>
                <a:gd name="T15" fmla="*/ 552 h 918"/>
                <a:gd name="T16" fmla="*/ 702 w 1374"/>
                <a:gd name="T17" fmla="*/ 624 h 918"/>
                <a:gd name="T18" fmla="*/ 786 w 1374"/>
                <a:gd name="T19" fmla="*/ 696 h 918"/>
                <a:gd name="T20" fmla="*/ 870 w 1374"/>
                <a:gd name="T21" fmla="*/ 774 h 918"/>
                <a:gd name="T22" fmla="*/ 948 w 1374"/>
                <a:gd name="T23" fmla="*/ 846 h 918"/>
                <a:gd name="T24" fmla="*/ 1032 w 1374"/>
                <a:gd name="T25" fmla="*/ 918 h 918"/>
                <a:gd name="T26" fmla="*/ 1104 w 1374"/>
                <a:gd name="T27" fmla="*/ 834 h 918"/>
                <a:gd name="T28" fmla="*/ 1164 w 1374"/>
                <a:gd name="T29" fmla="*/ 744 h 918"/>
                <a:gd name="T30" fmla="*/ 1218 w 1374"/>
                <a:gd name="T31" fmla="*/ 648 h 918"/>
                <a:gd name="T32" fmla="*/ 1266 w 1374"/>
                <a:gd name="T33" fmla="*/ 546 h 918"/>
                <a:gd name="T34" fmla="*/ 1308 w 1374"/>
                <a:gd name="T35" fmla="*/ 444 h 918"/>
                <a:gd name="T36" fmla="*/ 1338 w 1374"/>
                <a:gd name="T37" fmla="*/ 336 h 918"/>
                <a:gd name="T38" fmla="*/ 1362 w 1374"/>
                <a:gd name="T39" fmla="*/ 228 h 918"/>
                <a:gd name="T40" fmla="*/ 1374 w 1374"/>
                <a:gd name="T41" fmla="*/ 120 h 918"/>
                <a:gd name="T42" fmla="*/ 1266 w 1374"/>
                <a:gd name="T43" fmla="*/ 114 h 918"/>
                <a:gd name="T44" fmla="*/ 1158 w 1374"/>
                <a:gd name="T45" fmla="*/ 102 h 918"/>
                <a:gd name="T46" fmla="*/ 1044 w 1374"/>
                <a:gd name="T47" fmla="*/ 90 h 918"/>
                <a:gd name="T48" fmla="*/ 936 w 1374"/>
                <a:gd name="T49" fmla="*/ 84 h 918"/>
                <a:gd name="T50" fmla="*/ 828 w 1374"/>
                <a:gd name="T51" fmla="*/ 72 h 918"/>
                <a:gd name="T52" fmla="*/ 714 w 1374"/>
                <a:gd name="T53" fmla="*/ 66 h 918"/>
                <a:gd name="T54" fmla="*/ 606 w 1374"/>
                <a:gd name="T55" fmla="*/ 54 h 918"/>
                <a:gd name="T56" fmla="*/ 492 w 1374"/>
                <a:gd name="T57" fmla="*/ 42 h 918"/>
                <a:gd name="T58" fmla="*/ 384 w 1374"/>
                <a:gd name="T59" fmla="*/ 36 h 918"/>
                <a:gd name="T60" fmla="*/ 276 w 1374"/>
                <a:gd name="T61" fmla="*/ 24 h 918"/>
                <a:gd name="T62" fmla="*/ 162 w 1374"/>
                <a:gd name="T63" fmla="*/ 12 h 918"/>
                <a:gd name="T64" fmla="*/ 54 w 1374"/>
                <a:gd name="T65" fmla="*/ 6 h 918"/>
                <a:gd name="T66" fmla="*/ 0 w 1374"/>
                <a:gd name="T67" fmla="*/ 0 h 9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74"/>
                <a:gd name="T103" fmla="*/ 0 h 918"/>
                <a:gd name="T104" fmla="*/ 1374 w 1374"/>
                <a:gd name="T105" fmla="*/ 918 h 9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74" h="918">
                  <a:moveTo>
                    <a:pt x="0" y="0"/>
                  </a:moveTo>
                  <a:lnTo>
                    <a:pt x="42" y="36"/>
                  </a:lnTo>
                  <a:lnTo>
                    <a:pt x="78" y="72"/>
                  </a:lnTo>
                  <a:lnTo>
                    <a:pt x="120" y="108"/>
                  </a:lnTo>
                  <a:lnTo>
                    <a:pt x="162" y="150"/>
                  </a:lnTo>
                  <a:lnTo>
                    <a:pt x="204" y="186"/>
                  </a:lnTo>
                  <a:lnTo>
                    <a:pt x="246" y="222"/>
                  </a:lnTo>
                  <a:lnTo>
                    <a:pt x="288" y="258"/>
                  </a:lnTo>
                  <a:lnTo>
                    <a:pt x="330" y="294"/>
                  </a:lnTo>
                  <a:lnTo>
                    <a:pt x="372" y="330"/>
                  </a:lnTo>
                  <a:lnTo>
                    <a:pt x="414" y="366"/>
                  </a:lnTo>
                  <a:lnTo>
                    <a:pt x="456" y="402"/>
                  </a:lnTo>
                  <a:lnTo>
                    <a:pt x="492" y="444"/>
                  </a:lnTo>
                  <a:lnTo>
                    <a:pt x="534" y="480"/>
                  </a:lnTo>
                  <a:lnTo>
                    <a:pt x="576" y="516"/>
                  </a:lnTo>
                  <a:lnTo>
                    <a:pt x="618" y="552"/>
                  </a:lnTo>
                  <a:lnTo>
                    <a:pt x="660" y="588"/>
                  </a:lnTo>
                  <a:lnTo>
                    <a:pt x="702" y="624"/>
                  </a:lnTo>
                  <a:lnTo>
                    <a:pt x="744" y="660"/>
                  </a:lnTo>
                  <a:lnTo>
                    <a:pt x="786" y="696"/>
                  </a:lnTo>
                  <a:lnTo>
                    <a:pt x="828" y="738"/>
                  </a:lnTo>
                  <a:lnTo>
                    <a:pt x="870" y="774"/>
                  </a:lnTo>
                  <a:lnTo>
                    <a:pt x="906" y="810"/>
                  </a:lnTo>
                  <a:lnTo>
                    <a:pt x="948" y="846"/>
                  </a:lnTo>
                  <a:lnTo>
                    <a:pt x="990" y="882"/>
                  </a:lnTo>
                  <a:lnTo>
                    <a:pt x="1032" y="918"/>
                  </a:lnTo>
                  <a:lnTo>
                    <a:pt x="1068" y="876"/>
                  </a:lnTo>
                  <a:lnTo>
                    <a:pt x="1104" y="834"/>
                  </a:lnTo>
                  <a:lnTo>
                    <a:pt x="1134" y="786"/>
                  </a:lnTo>
                  <a:lnTo>
                    <a:pt x="1164" y="744"/>
                  </a:lnTo>
                  <a:lnTo>
                    <a:pt x="1194" y="696"/>
                  </a:lnTo>
                  <a:lnTo>
                    <a:pt x="1218" y="648"/>
                  </a:lnTo>
                  <a:lnTo>
                    <a:pt x="1248" y="600"/>
                  </a:lnTo>
                  <a:lnTo>
                    <a:pt x="1266" y="546"/>
                  </a:lnTo>
                  <a:lnTo>
                    <a:pt x="1290" y="498"/>
                  </a:lnTo>
                  <a:lnTo>
                    <a:pt x="1308" y="444"/>
                  </a:lnTo>
                  <a:lnTo>
                    <a:pt x="1326" y="390"/>
                  </a:lnTo>
                  <a:lnTo>
                    <a:pt x="1338" y="336"/>
                  </a:lnTo>
                  <a:lnTo>
                    <a:pt x="1350" y="288"/>
                  </a:lnTo>
                  <a:lnTo>
                    <a:pt x="1362" y="228"/>
                  </a:lnTo>
                  <a:lnTo>
                    <a:pt x="1368" y="174"/>
                  </a:lnTo>
                  <a:lnTo>
                    <a:pt x="1374" y="120"/>
                  </a:lnTo>
                  <a:lnTo>
                    <a:pt x="1320" y="114"/>
                  </a:lnTo>
                  <a:lnTo>
                    <a:pt x="1266" y="114"/>
                  </a:lnTo>
                  <a:lnTo>
                    <a:pt x="1212" y="108"/>
                  </a:lnTo>
                  <a:lnTo>
                    <a:pt x="1158" y="102"/>
                  </a:lnTo>
                  <a:lnTo>
                    <a:pt x="1098" y="96"/>
                  </a:lnTo>
                  <a:lnTo>
                    <a:pt x="1044" y="90"/>
                  </a:lnTo>
                  <a:lnTo>
                    <a:pt x="990" y="90"/>
                  </a:lnTo>
                  <a:lnTo>
                    <a:pt x="936" y="84"/>
                  </a:lnTo>
                  <a:lnTo>
                    <a:pt x="882" y="78"/>
                  </a:lnTo>
                  <a:lnTo>
                    <a:pt x="828" y="72"/>
                  </a:lnTo>
                  <a:lnTo>
                    <a:pt x="768" y="66"/>
                  </a:lnTo>
                  <a:lnTo>
                    <a:pt x="714" y="66"/>
                  </a:lnTo>
                  <a:lnTo>
                    <a:pt x="660" y="60"/>
                  </a:lnTo>
                  <a:lnTo>
                    <a:pt x="606" y="54"/>
                  </a:lnTo>
                  <a:lnTo>
                    <a:pt x="552" y="48"/>
                  </a:lnTo>
                  <a:lnTo>
                    <a:pt x="492" y="42"/>
                  </a:lnTo>
                  <a:lnTo>
                    <a:pt x="438" y="36"/>
                  </a:lnTo>
                  <a:lnTo>
                    <a:pt x="384" y="36"/>
                  </a:lnTo>
                  <a:lnTo>
                    <a:pt x="330" y="30"/>
                  </a:lnTo>
                  <a:lnTo>
                    <a:pt x="276" y="24"/>
                  </a:lnTo>
                  <a:lnTo>
                    <a:pt x="216" y="18"/>
                  </a:lnTo>
                  <a:lnTo>
                    <a:pt x="162" y="12"/>
                  </a:lnTo>
                  <a:lnTo>
                    <a:pt x="108" y="12"/>
                  </a:lnTo>
                  <a:lnTo>
                    <a:pt x="5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D8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1" name="Freeform 14"/>
            <p:cNvSpPr>
              <a:spLocks/>
            </p:cNvSpPr>
            <p:nvPr/>
          </p:nvSpPr>
          <p:spPr bwMode="auto">
            <a:xfrm>
              <a:off x="2704" y="2224"/>
              <a:ext cx="1374" cy="918"/>
            </a:xfrm>
            <a:custGeom>
              <a:avLst/>
              <a:gdLst>
                <a:gd name="T0" fmla="*/ 42 w 229"/>
                <a:gd name="T1" fmla="*/ 36 h 153"/>
                <a:gd name="T2" fmla="*/ 120 w 229"/>
                <a:gd name="T3" fmla="*/ 108 h 153"/>
                <a:gd name="T4" fmla="*/ 204 w 229"/>
                <a:gd name="T5" fmla="*/ 186 h 153"/>
                <a:gd name="T6" fmla="*/ 288 w 229"/>
                <a:gd name="T7" fmla="*/ 258 h 153"/>
                <a:gd name="T8" fmla="*/ 372 w 229"/>
                <a:gd name="T9" fmla="*/ 330 h 153"/>
                <a:gd name="T10" fmla="*/ 456 w 229"/>
                <a:gd name="T11" fmla="*/ 402 h 153"/>
                <a:gd name="T12" fmla="*/ 534 w 229"/>
                <a:gd name="T13" fmla="*/ 480 h 153"/>
                <a:gd name="T14" fmla="*/ 618 w 229"/>
                <a:gd name="T15" fmla="*/ 552 h 153"/>
                <a:gd name="T16" fmla="*/ 702 w 229"/>
                <a:gd name="T17" fmla="*/ 624 h 153"/>
                <a:gd name="T18" fmla="*/ 786 w 229"/>
                <a:gd name="T19" fmla="*/ 696 h 153"/>
                <a:gd name="T20" fmla="*/ 870 w 229"/>
                <a:gd name="T21" fmla="*/ 774 h 153"/>
                <a:gd name="T22" fmla="*/ 948 w 229"/>
                <a:gd name="T23" fmla="*/ 846 h 153"/>
                <a:gd name="T24" fmla="*/ 1032 w 229"/>
                <a:gd name="T25" fmla="*/ 918 h 153"/>
                <a:gd name="T26" fmla="*/ 1104 w 229"/>
                <a:gd name="T27" fmla="*/ 834 h 153"/>
                <a:gd name="T28" fmla="*/ 1164 w 229"/>
                <a:gd name="T29" fmla="*/ 744 h 153"/>
                <a:gd name="T30" fmla="*/ 1218 w 229"/>
                <a:gd name="T31" fmla="*/ 648 h 153"/>
                <a:gd name="T32" fmla="*/ 1266 w 229"/>
                <a:gd name="T33" fmla="*/ 546 h 153"/>
                <a:gd name="T34" fmla="*/ 1308 w 229"/>
                <a:gd name="T35" fmla="*/ 444 h 153"/>
                <a:gd name="T36" fmla="*/ 1338 w 229"/>
                <a:gd name="T37" fmla="*/ 336 h 153"/>
                <a:gd name="T38" fmla="*/ 1362 w 229"/>
                <a:gd name="T39" fmla="*/ 228 h 153"/>
                <a:gd name="T40" fmla="*/ 1374 w 229"/>
                <a:gd name="T41" fmla="*/ 120 h 153"/>
                <a:gd name="T42" fmla="*/ 1266 w 229"/>
                <a:gd name="T43" fmla="*/ 114 h 153"/>
                <a:gd name="T44" fmla="*/ 1158 w 229"/>
                <a:gd name="T45" fmla="*/ 102 h 153"/>
                <a:gd name="T46" fmla="*/ 1044 w 229"/>
                <a:gd name="T47" fmla="*/ 90 h 153"/>
                <a:gd name="T48" fmla="*/ 936 w 229"/>
                <a:gd name="T49" fmla="*/ 84 h 153"/>
                <a:gd name="T50" fmla="*/ 828 w 229"/>
                <a:gd name="T51" fmla="*/ 72 h 153"/>
                <a:gd name="T52" fmla="*/ 714 w 229"/>
                <a:gd name="T53" fmla="*/ 66 h 153"/>
                <a:gd name="T54" fmla="*/ 606 w 229"/>
                <a:gd name="T55" fmla="*/ 54 h 153"/>
                <a:gd name="T56" fmla="*/ 492 w 229"/>
                <a:gd name="T57" fmla="*/ 42 h 153"/>
                <a:gd name="T58" fmla="*/ 384 w 229"/>
                <a:gd name="T59" fmla="*/ 36 h 153"/>
                <a:gd name="T60" fmla="*/ 276 w 229"/>
                <a:gd name="T61" fmla="*/ 24 h 153"/>
                <a:gd name="T62" fmla="*/ 162 w 229"/>
                <a:gd name="T63" fmla="*/ 12 h 153"/>
                <a:gd name="T64" fmla="*/ 54 w 229"/>
                <a:gd name="T65" fmla="*/ 6 h 153"/>
                <a:gd name="T66" fmla="*/ 0 w 229"/>
                <a:gd name="T67" fmla="*/ 0 h 15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9"/>
                <a:gd name="T103" fmla="*/ 0 h 153"/>
                <a:gd name="T104" fmla="*/ 229 w 229"/>
                <a:gd name="T105" fmla="*/ 153 h 15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9" h="153">
                  <a:moveTo>
                    <a:pt x="0" y="0"/>
                  </a:moveTo>
                  <a:lnTo>
                    <a:pt x="7" y="6"/>
                  </a:lnTo>
                  <a:lnTo>
                    <a:pt x="13" y="12"/>
                  </a:lnTo>
                  <a:lnTo>
                    <a:pt x="20" y="18"/>
                  </a:lnTo>
                  <a:lnTo>
                    <a:pt x="27" y="25"/>
                  </a:lnTo>
                  <a:lnTo>
                    <a:pt x="34" y="31"/>
                  </a:lnTo>
                  <a:lnTo>
                    <a:pt x="41" y="37"/>
                  </a:lnTo>
                  <a:lnTo>
                    <a:pt x="48" y="43"/>
                  </a:lnTo>
                  <a:lnTo>
                    <a:pt x="55" y="49"/>
                  </a:lnTo>
                  <a:lnTo>
                    <a:pt x="62" y="55"/>
                  </a:lnTo>
                  <a:lnTo>
                    <a:pt x="69" y="61"/>
                  </a:lnTo>
                  <a:lnTo>
                    <a:pt x="76" y="67"/>
                  </a:lnTo>
                  <a:lnTo>
                    <a:pt x="82" y="74"/>
                  </a:lnTo>
                  <a:lnTo>
                    <a:pt x="89" y="80"/>
                  </a:lnTo>
                  <a:lnTo>
                    <a:pt x="96" y="86"/>
                  </a:lnTo>
                  <a:lnTo>
                    <a:pt x="103" y="92"/>
                  </a:lnTo>
                  <a:lnTo>
                    <a:pt x="110" y="98"/>
                  </a:lnTo>
                  <a:lnTo>
                    <a:pt x="117" y="104"/>
                  </a:lnTo>
                  <a:lnTo>
                    <a:pt x="124" y="110"/>
                  </a:lnTo>
                  <a:lnTo>
                    <a:pt x="131" y="116"/>
                  </a:lnTo>
                  <a:lnTo>
                    <a:pt x="138" y="123"/>
                  </a:lnTo>
                  <a:lnTo>
                    <a:pt x="145" y="129"/>
                  </a:lnTo>
                  <a:lnTo>
                    <a:pt x="151" y="135"/>
                  </a:lnTo>
                  <a:lnTo>
                    <a:pt x="158" y="141"/>
                  </a:lnTo>
                  <a:lnTo>
                    <a:pt x="165" y="147"/>
                  </a:lnTo>
                  <a:lnTo>
                    <a:pt x="172" y="153"/>
                  </a:lnTo>
                  <a:lnTo>
                    <a:pt x="178" y="146"/>
                  </a:lnTo>
                  <a:lnTo>
                    <a:pt x="184" y="139"/>
                  </a:lnTo>
                  <a:lnTo>
                    <a:pt x="189" y="131"/>
                  </a:lnTo>
                  <a:lnTo>
                    <a:pt x="194" y="124"/>
                  </a:lnTo>
                  <a:lnTo>
                    <a:pt x="199" y="116"/>
                  </a:lnTo>
                  <a:lnTo>
                    <a:pt x="203" y="108"/>
                  </a:lnTo>
                  <a:lnTo>
                    <a:pt x="208" y="100"/>
                  </a:lnTo>
                  <a:lnTo>
                    <a:pt x="211" y="91"/>
                  </a:lnTo>
                  <a:lnTo>
                    <a:pt x="215" y="83"/>
                  </a:lnTo>
                  <a:lnTo>
                    <a:pt x="218" y="74"/>
                  </a:lnTo>
                  <a:lnTo>
                    <a:pt x="221" y="65"/>
                  </a:lnTo>
                  <a:lnTo>
                    <a:pt x="223" y="56"/>
                  </a:lnTo>
                  <a:lnTo>
                    <a:pt x="225" y="48"/>
                  </a:lnTo>
                  <a:lnTo>
                    <a:pt x="227" y="38"/>
                  </a:lnTo>
                  <a:lnTo>
                    <a:pt x="228" y="29"/>
                  </a:lnTo>
                  <a:lnTo>
                    <a:pt x="229" y="20"/>
                  </a:lnTo>
                  <a:lnTo>
                    <a:pt x="220" y="19"/>
                  </a:lnTo>
                  <a:lnTo>
                    <a:pt x="211" y="19"/>
                  </a:lnTo>
                  <a:lnTo>
                    <a:pt x="202" y="18"/>
                  </a:lnTo>
                  <a:lnTo>
                    <a:pt x="193" y="17"/>
                  </a:lnTo>
                  <a:lnTo>
                    <a:pt x="183" y="16"/>
                  </a:lnTo>
                  <a:lnTo>
                    <a:pt x="174" y="15"/>
                  </a:lnTo>
                  <a:lnTo>
                    <a:pt x="165" y="15"/>
                  </a:lnTo>
                  <a:lnTo>
                    <a:pt x="156" y="14"/>
                  </a:lnTo>
                  <a:lnTo>
                    <a:pt x="147" y="13"/>
                  </a:lnTo>
                  <a:lnTo>
                    <a:pt x="138" y="12"/>
                  </a:lnTo>
                  <a:lnTo>
                    <a:pt x="128" y="11"/>
                  </a:lnTo>
                  <a:lnTo>
                    <a:pt x="119" y="11"/>
                  </a:lnTo>
                  <a:lnTo>
                    <a:pt x="110" y="10"/>
                  </a:lnTo>
                  <a:lnTo>
                    <a:pt x="101" y="9"/>
                  </a:lnTo>
                  <a:lnTo>
                    <a:pt x="92" y="8"/>
                  </a:lnTo>
                  <a:lnTo>
                    <a:pt x="82" y="7"/>
                  </a:lnTo>
                  <a:lnTo>
                    <a:pt x="73" y="6"/>
                  </a:lnTo>
                  <a:lnTo>
                    <a:pt x="64" y="6"/>
                  </a:lnTo>
                  <a:lnTo>
                    <a:pt x="55" y="5"/>
                  </a:lnTo>
                  <a:lnTo>
                    <a:pt x="46" y="4"/>
                  </a:lnTo>
                  <a:lnTo>
                    <a:pt x="36" y="3"/>
                  </a:lnTo>
                  <a:lnTo>
                    <a:pt x="27" y="2"/>
                  </a:lnTo>
                  <a:lnTo>
                    <a:pt x="18" y="2"/>
                  </a:lnTo>
                  <a:lnTo>
                    <a:pt x="9" y="1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2" name="Freeform 15"/>
            <p:cNvSpPr>
              <a:spLocks/>
            </p:cNvSpPr>
            <p:nvPr/>
          </p:nvSpPr>
          <p:spPr bwMode="auto">
            <a:xfrm>
              <a:off x="2704" y="1768"/>
              <a:ext cx="1380" cy="576"/>
            </a:xfrm>
            <a:custGeom>
              <a:avLst/>
              <a:gdLst>
                <a:gd name="T0" fmla="*/ 0 w 1380"/>
                <a:gd name="T1" fmla="*/ 456 h 576"/>
                <a:gd name="T2" fmla="*/ 54 w 1380"/>
                <a:gd name="T3" fmla="*/ 462 h 576"/>
                <a:gd name="T4" fmla="*/ 108 w 1380"/>
                <a:gd name="T5" fmla="*/ 468 h 576"/>
                <a:gd name="T6" fmla="*/ 162 w 1380"/>
                <a:gd name="T7" fmla="*/ 468 h 576"/>
                <a:gd name="T8" fmla="*/ 216 w 1380"/>
                <a:gd name="T9" fmla="*/ 474 h 576"/>
                <a:gd name="T10" fmla="*/ 276 w 1380"/>
                <a:gd name="T11" fmla="*/ 480 h 576"/>
                <a:gd name="T12" fmla="*/ 330 w 1380"/>
                <a:gd name="T13" fmla="*/ 486 h 576"/>
                <a:gd name="T14" fmla="*/ 384 w 1380"/>
                <a:gd name="T15" fmla="*/ 492 h 576"/>
                <a:gd name="T16" fmla="*/ 438 w 1380"/>
                <a:gd name="T17" fmla="*/ 492 h 576"/>
                <a:gd name="T18" fmla="*/ 492 w 1380"/>
                <a:gd name="T19" fmla="*/ 498 h 576"/>
                <a:gd name="T20" fmla="*/ 552 w 1380"/>
                <a:gd name="T21" fmla="*/ 504 h 576"/>
                <a:gd name="T22" fmla="*/ 606 w 1380"/>
                <a:gd name="T23" fmla="*/ 510 h 576"/>
                <a:gd name="T24" fmla="*/ 660 w 1380"/>
                <a:gd name="T25" fmla="*/ 516 h 576"/>
                <a:gd name="T26" fmla="*/ 714 w 1380"/>
                <a:gd name="T27" fmla="*/ 522 h 576"/>
                <a:gd name="T28" fmla="*/ 768 w 1380"/>
                <a:gd name="T29" fmla="*/ 522 h 576"/>
                <a:gd name="T30" fmla="*/ 828 w 1380"/>
                <a:gd name="T31" fmla="*/ 528 h 576"/>
                <a:gd name="T32" fmla="*/ 882 w 1380"/>
                <a:gd name="T33" fmla="*/ 534 h 576"/>
                <a:gd name="T34" fmla="*/ 936 w 1380"/>
                <a:gd name="T35" fmla="*/ 540 h 576"/>
                <a:gd name="T36" fmla="*/ 990 w 1380"/>
                <a:gd name="T37" fmla="*/ 546 h 576"/>
                <a:gd name="T38" fmla="*/ 1044 w 1380"/>
                <a:gd name="T39" fmla="*/ 546 h 576"/>
                <a:gd name="T40" fmla="*/ 1098 w 1380"/>
                <a:gd name="T41" fmla="*/ 552 h 576"/>
                <a:gd name="T42" fmla="*/ 1158 w 1380"/>
                <a:gd name="T43" fmla="*/ 558 h 576"/>
                <a:gd name="T44" fmla="*/ 1212 w 1380"/>
                <a:gd name="T45" fmla="*/ 564 h 576"/>
                <a:gd name="T46" fmla="*/ 1266 w 1380"/>
                <a:gd name="T47" fmla="*/ 570 h 576"/>
                <a:gd name="T48" fmla="*/ 1320 w 1380"/>
                <a:gd name="T49" fmla="*/ 570 h 576"/>
                <a:gd name="T50" fmla="*/ 1374 w 1380"/>
                <a:gd name="T51" fmla="*/ 576 h 576"/>
                <a:gd name="T52" fmla="*/ 1380 w 1380"/>
                <a:gd name="T53" fmla="*/ 516 h 576"/>
                <a:gd name="T54" fmla="*/ 1380 w 1380"/>
                <a:gd name="T55" fmla="*/ 462 h 576"/>
                <a:gd name="T56" fmla="*/ 1380 w 1380"/>
                <a:gd name="T57" fmla="*/ 402 h 576"/>
                <a:gd name="T58" fmla="*/ 1380 w 1380"/>
                <a:gd name="T59" fmla="*/ 342 h 576"/>
                <a:gd name="T60" fmla="*/ 1374 w 1380"/>
                <a:gd name="T61" fmla="*/ 282 h 576"/>
                <a:gd name="T62" fmla="*/ 1362 w 1380"/>
                <a:gd name="T63" fmla="*/ 228 h 576"/>
                <a:gd name="T64" fmla="*/ 1350 w 1380"/>
                <a:gd name="T65" fmla="*/ 168 h 576"/>
                <a:gd name="T66" fmla="*/ 1338 w 1380"/>
                <a:gd name="T67" fmla="*/ 114 h 576"/>
                <a:gd name="T68" fmla="*/ 1320 w 1380"/>
                <a:gd name="T69" fmla="*/ 54 h 576"/>
                <a:gd name="T70" fmla="*/ 1302 w 1380"/>
                <a:gd name="T71" fmla="*/ 0 h 576"/>
                <a:gd name="T72" fmla="*/ 1254 w 1380"/>
                <a:gd name="T73" fmla="*/ 18 h 576"/>
                <a:gd name="T74" fmla="*/ 1200 w 1380"/>
                <a:gd name="T75" fmla="*/ 36 h 576"/>
                <a:gd name="T76" fmla="*/ 1146 w 1380"/>
                <a:gd name="T77" fmla="*/ 54 h 576"/>
                <a:gd name="T78" fmla="*/ 1098 w 1380"/>
                <a:gd name="T79" fmla="*/ 72 h 576"/>
                <a:gd name="T80" fmla="*/ 1044 w 1380"/>
                <a:gd name="T81" fmla="*/ 90 h 576"/>
                <a:gd name="T82" fmla="*/ 990 w 1380"/>
                <a:gd name="T83" fmla="*/ 108 h 576"/>
                <a:gd name="T84" fmla="*/ 936 w 1380"/>
                <a:gd name="T85" fmla="*/ 126 h 576"/>
                <a:gd name="T86" fmla="*/ 888 w 1380"/>
                <a:gd name="T87" fmla="*/ 144 h 576"/>
                <a:gd name="T88" fmla="*/ 834 w 1380"/>
                <a:gd name="T89" fmla="*/ 162 h 576"/>
                <a:gd name="T90" fmla="*/ 780 w 1380"/>
                <a:gd name="T91" fmla="*/ 180 h 576"/>
                <a:gd name="T92" fmla="*/ 732 w 1380"/>
                <a:gd name="T93" fmla="*/ 198 h 576"/>
                <a:gd name="T94" fmla="*/ 678 w 1380"/>
                <a:gd name="T95" fmla="*/ 216 h 576"/>
                <a:gd name="T96" fmla="*/ 624 w 1380"/>
                <a:gd name="T97" fmla="*/ 240 h 576"/>
                <a:gd name="T98" fmla="*/ 576 w 1380"/>
                <a:gd name="T99" fmla="*/ 258 h 576"/>
                <a:gd name="T100" fmla="*/ 522 w 1380"/>
                <a:gd name="T101" fmla="*/ 276 h 576"/>
                <a:gd name="T102" fmla="*/ 468 w 1380"/>
                <a:gd name="T103" fmla="*/ 294 h 576"/>
                <a:gd name="T104" fmla="*/ 414 w 1380"/>
                <a:gd name="T105" fmla="*/ 312 h 576"/>
                <a:gd name="T106" fmla="*/ 366 w 1380"/>
                <a:gd name="T107" fmla="*/ 330 h 576"/>
                <a:gd name="T108" fmla="*/ 312 w 1380"/>
                <a:gd name="T109" fmla="*/ 348 h 576"/>
                <a:gd name="T110" fmla="*/ 258 w 1380"/>
                <a:gd name="T111" fmla="*/ 366 h 576"/>
                <a:gd name="T112" fmla="*/ 210 w 1380"/>
                <a:gd name="T113" fmla="*/ 384 h 576"/>
                <a:gd name="T114" fmla="*/ 156 w 1380"/>
                <a:gd name="T115" fmla="*/ 402 h 576"/>
                <a:gd name="T116" fmla="*/ 102 w 1380"/>
                <a:gd name="T117" fmla="*/ 420 h 576"/>
                <a:gd name="T118" fmla="*/ 48 w 1380"/>
                <a:gd name="T119" fmla="*/ 438 h 576"/>
                <a:gd name="T120" fmla="*/ 0 w 1380"/>
                <a:gd name="T121" fmla="*/ 456 h 576"/>
                <a:gd name="T122" fmla="*/ 0 w 1380"/>
                <a:gd name="T123" fmla="*/ 456 h 5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380"/>
                <a:gd name="T187" fmla="*/ 0 h 576"/>
                <a:gd name="T188" fmla="*/ 1380 w 1380"/>
                <a:gd name="T189" fmla="*/ 576 h 5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380" h="576">
                  <a:moveTo>
                    <a:pt x="0" y="456"/>
                  </a:moveTo>
                  <a:lnTo>
                    <a:pt x="54" y="462"/>
                  </a:lnTo>
                  <a:lnTo>
                    <a:pt x="108" y="468"/>
                  </a:lnTo>
                  <a:lnTo>
                    <a:pt x="162" y="468"/>
                  </a:lnTo>
                  <a:lnTo>
                    <a:pt x="216" y="474"/>
                  </a:lnTo>
                  <a:lnTo>
                    <a:pt x="276" y="480"/>
                  </a:lnTo>
                  <a:lnTo>
                    <a:pt x="330" y="486"/>
                  </a:lnTo>
                  <a:lnTo>
                    <a:pt x="384" y="492"/>
                  </a:lnTo>
                  <a:lnTo>
                    <a:pt x="438" y="492"/>
                  </a:lnTo>
                  <a:lnTo>
                    <a:pt x="492" y="498"/>
                  </a:lnTo>
                  <a:lnTo>
                    <a:pt x="552" y="504"/>
                  </a:lnTo>
                  <a:lnTo>
                    <a:pt x="606" y="510"/>
                  </a:lnTo>
                  <a:lnTo>
                    <a:pt x="660" y="516"/>
                  </a:lnTo>
                  <a:lnTo>
                    <a:pt x="714" y="522"/>
                  </a:lnTo>
                  <a:lnTo>
                    <a:pt x="768" y="522"/>
                  </a:lnTo>
                  <a:lnTo>
                    <a:pt x="828" y="528"/>
                  </a:lnTo>
                  <a:lnTo>
                    <a:pt x="882" y="534"/>
                  </a:lnTo>
                  <a:lnTo>
                    <a:pt x="936" y="540"/>
                  </a:lnTo>
                  <a:lnTo>
                    <a:pt x="990" y="546"/>
                  </a:lnTo>
                  <a:lnTo>
                    <a:pt x="1044" y="546"/>
                  </a:lnTo>
                  <a:lnTo>
                    <a:pt x="1098" y="552"/>
                  </a:lnTo>
                  <a:lnTo>
                    <a:pt x="1158" y="558"/>
                  </a:lnTo>
                  <a:lnTo>
                    <a:pt x="1212" y="564"/>
                  </a:lnTo>
                  <a:lnTo>
                    <a:pt x="1266" y="570"/>
                  </a:lnTo>
                  <a:lnTo>
                    <a:pt x="1320" y="570"/>
                  </a:lnTo>
                  <a:lnTo>
                    <a:pt x="1374" y="576"/>
                  </a:lnTo>
                  <a:lnTo>
                    <a:pt x="1380" y="516"/>
                  </a:lnTo>
                  <a:lnTo>
                    <a:pt x="1380" y="462"/>
                  </a:lnTo>
                  <a:lnTo>
                    <a:pt x="1380" y="402"/>
                  </a:lnTo>
                  <a:lnTo>
                    <a:pt x="1380" y="342"/>
                  </a:lnTo>
                  <a:lnTo>
                    <a:pt x="1374" y="282"/>
                  </a:lnTo>
                  <a:lnTo>
                    <a:pt x="1362" y="228"/>
                  </a:lnTo>
                  <a:lnTo>
                    <a:pt x="1350" y="168"/>
                  </a:lnTo>
                  <a:lnTo>
                    <a:pt x="1338" y="114"/>
                  </a:lnTo>
                  <a:lnTo>
                    <a:pt x="1320" y="54"/>
                  </a:lnTo>
                  <a:lnTo>
                    <a:pt x="1302" y="0"/>
                  </a:lnTo>
                  <a:lnTo>
                    <a:pt x="1254" y="18"/>
                  </a:lnTo>
                  <a:lnTo>
                    <a:pt x="1200" y="36"/>
                  </a:lnTo>
                  <a:lnTo>
                    <a:pt x="1146" y="54"/>
                  </a:lnTo>
                  <a:lnTo>
                    <a:pt x="1098" y="72"/>
                  </a:lnTo>
                  <a:lnTo>
                    <a:pt x="1044" y="90"/>
                  </a:lnTo>
                  <a:lnTo>
                    <a:pt x="990" y="108"/>
                  </a:lnTo>
                  <a:lnTo>
                    <a:pt x="936" y="126"/>
                  </a:lnTo>
                  <a:lnTo>
                    <a:pt x="888" y="144"/>
                  </a:lnTo>
                  <a:lnTo>
                    <a:pt x="834" y="162"/>
                  </a:lnTo>
                  <a:lnTo>
                    <a:pt x="780" y="180"/>
                  </a:lnTo>
                  <a:lnTo>
                    <a:pt x="732" y="198"/>
                  </a:lnTo>
                  <a:lnTo>
                    <a:pt x="678" y="216"/>
                  </a:lnTo>
                  <a:lnTo>
                    <a:pt x="624" y="240"/>
                  </a:lnTo>
                  <a:lnTo>
                    <a:pt x="576" y="258"/>
                  </a:lnTo>
                  <a:lnTo>
                    <a:pt x="522" y="276"/>
                  </a:lnTo>
                  <a:lnTo>
                    <a:pt x="468" y="294"/>
                  </a:lnTo>
                  <a:lnTo>
                    <a:pt x="414" y="312"/>
                  </a:lnTo>
                  <a:lnTo>
                    <a:pt x="366" y="330"/>
                  </a:lnTo>
                  <a:lnTo>
                    <a:pt x="312" y="348"/>
                  </a:lnTo>
                  <a:lnTo>
                    <a:pt x="258" y="366"/>
                  </a:lnTo>
                  <a:lnTo>
                    <a:pt x="210" y="384"/>
                  </a:lnTo>
                  <a:lnTo>
                    <a:pt x="156" y="402"/>
                  </a:lnTo>
                  <a:lnTo>
                    <a:pt x="102" y="420"/>
                  </a:lnTo>
                  <a:lnTo>
                    <a:pt x="48" y="438"/>
                  </a:lnTo>
                  <a:lnTo>
                    <a:pt x="0" y="456"/>
                  </a:lnTo>
                  <a:close/>
                </a:path>
              </a:pathLst>
            </a:custGeom>
            <a:solidFill>
              <a:srgbClr val="FFD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3" name="Freeform 16"/>
            <p:cNvSpPr>
              <a:spLocks/>
            </p:cNvSpPr>
            <p:nvPr/>
          </p:nvSpPr>
          <p:spPr bwMode="auto">
            <a:xfrm>
              <a:off x="2704" y="1768"/>
              <a:ext cx="1380" cy="576"/>
            </a:xfrm>
            <a:custGeom>
              <a:avLst/>
              <a:gdLst>
                <a:gd name="T0" fmla="*/ 0 w 230"/>
                <a:gd name="T1" fmla="*/ 456 h 96"/>
                <a:gd name="T2" fmla="*/ 54 w 230"/>
                <a:gd name="T3" fmla="*/ 462 h 96"/>
                <a:gd name="T4" fmla="*/ 108 w 230"/>
                <a:gd name="T5" fmla="*/ 468 h 96"/>
                <a:gd name="T6" fmla="*/ 162 w 230"/>
                <a:gd name="T7" fmla="*/ 468 h 96"/>
                <a:gd name="T8" fmla="*/ 216 w 230"/>
                <a:gd name="T9" fmla="*/ 474 h 96"/>
                <a:gd name="T10" fmla="*/ 276 w 230"/>
                <a:gd name="T11" fmla="*/ 480 h 96"/>
                <a:gd name="T12" fmla="*/ 330 w 230"/>
                <a:gd name="T13" fmla="*/ 486 h 96"/>
                <a:gd name="T14" fmla="*/ 384 w 230"/>
                <a:gd name="T15" fmla="*/ 492 h 96"/>
                <a:gd name="T16" fmla="*/ 438 w 230"/>
                <a:gd name="T17" fmla="*/ 492 h 96"/>
                <a:gd name="T18" fmla="*/ 492 w 230"/>
                <a:gd name="T19" fmla="*/ 498 h 96"/>
                <a:gd name="T20" fmla="*/ 552 w 230"/>
                <a:gd name="T21" fmla="*/ 504 h 96"/>
                <a:gd name="T22" fmla="*/ 606 w 230"/>
                <a:gd name="T23" fmla="*/ 510 h 96"/>
                <a:gd name="T24" fmla="*/ 660 w 230"/>
                <a:gd name="T25" fmla="*/ 516 h 96"/>
                <a:gd name="T26" fmla="*/ 714 w 230"/>
                <a:gd name="T27" fmla="*/ 522 h 96"/>
                <a:gd name="T28" fmla="*/ 768 w 230"/>
                <a:gd name="T29" fmla="*/ 522 h 96"/>
                <a:gd name="T30" fmla="*/ 828 w 230"/>
                <a:gd name="T31" fmla="*/ 528 h 96"/>
                <a:gd name="T32" fmla="*/ 882 w 230"/>
                <a:gd name="T33" fmla="*/ 534 h 96"/>
                <a:gd name="T34" fmla="*/ 936 w 230"/>
                <a:gd name="T35" fmla="*/ 540 h 96"/>
                <a:gd name="T36" fmla="*/ 990 w 230"/>
                <a:gd name="T37" fmla="*/ 546 h 96"/>
                <a:gd name="T38" fmla="*/ 1044 w 230"/>
                <a:gd name="T39" fmla="*/ 546 h 96"/>
                <a:gd name="T40" fmla="*/ 1098 w 230"/>
                <a:gd name="T41" fmla="*/ 552 h 96"/>
                <a:gd name="T42" fmla="*/ 1158 w 230"/>
                <a:gd name="T43" fmla="*/ 558 h 96"/>
                <a:gd name="T44" fmla="*/ 1212 w 230"/>
                <a:gd name="T45" fmla="*/ 564 h 96"/>
                <a:gd name="T46" fmla="*/ 1266 w 230"/>
                <a:gd name="T47" fmla="*/ 570 h 96"/>
                <a:gd name="T48" fmla="*/ 1320 w 230"/>
                <a:gd name="T49" fmla="*/ 570 h 96"/>
                <a:gd name="T50" fmla="*/ 1374 w 230"/>
                <a:gd name="T51" fmla="*/ 576 h 96"/>
                <a:gd name="T52" fmla="*/ 1380 w 230"/>
                <a:gd name="T53" fmla="*/ 516 h 96"/>
                <a:gd name="T54" fmla="*/ 1380 w 230"/>
                <a:gd name="T55" fmla="*/ 462 h 96"/>
                <a:gd name="T56" fmla="*/ 1380 w 230"/>
                <a:gd name="T57" fmla="*/ 402 h 96"/>
                <a:gd name="T58" fmla="*/ 1380 w 230"/>
                <a:gd name="T59" fmla="*/ 342 h 96"/>
                <a:gd name="T60" fmla="*/ 1374 w 230"/>
                <a:gd name="T61" fmla="*/ 282 h 96"/>
                <a:gd name="T62" fmla="*/ 1362 w 230"/>
                <a:gd name="T63" fmla="*/ 228 h 96"/>
                <a:gd name="T64" fmla="*/ 1350 w 230"/>
                <a:gd name="T65" fmla="*/ 168 h 96"/>
                <a:gd name="T66" fmla="*/ 1338 w 230"/>
                <a:gd name="T67" fmla="*/ 114 h 96"/>
                <a:gd name="T68" fmla="*/ 1320 w 230"/>
                <a:gd name="T69" fmla="*/ 54 h 96"/>
                <a:gd name="T70" fmla="*/ 1302 w 230"/>
                <a:gd name="T71" fmla="*/ 0 h 96"/>
                <a:gd name="T72" fmla="*/ 1254 w 230"/>
                <a:gd name="T73" fmla="*/ 18 h 96"/>
                <a:gd name="T74" fmla="*/ 1200 w 230"/>
                <a:gd name="T75" fmla="*/ 36 h 96"/>
                <a:gd name="T76" fmla="*/ 1146 w 230"/>
                <a:gd name="T77" fmla="*/ 54 h 96"/>
                <a:gd name="T78" fmla="*/ 1098 w 230"/>
                <a:gd name="T79" fmla="*/ 72 h 96"/>
                <a:gd name="T80" fmla="*/ 1044 w 230"/>
                <a:gd name="T81" fmla="*/ 90 h 96"/>
                <a:gd name="T82" fmla="*/ 990 w 230"/>
                <a:gd name="T83" fmla="*/ 108 h 96"/>
                <a:gd name="T84" fmla="*/ 936 w 230"/>
                <a:gd name="T85" fmla="*/ 126 h 96"/>
                <a:gd name="T86" fmla="*/ 888 w 230"/>
                <a:gd name="T87" fmla="*/ 144 h 96"/>
                <a:gd name="T88" fmla="*/ 834 w 230"/>
                <a:gd name="T89" fmla="*/ 162 h 96"/>
                <a:gd name="T90" fmla="*/ 780 w 230"/>
                <a:gd name="T91" fmla="*/ 180 h 96"/>
                <a:gd name="T92" fmla="*/ 732 w 230"/>
                <a:gd name="T93" fmla="*/ 198 h 96"/>
                <a:gd name="T94" fmla="*/ 678 w 230"/>
                <a:gd name="T95" fmla="*/ 216 h 96"/>
                <a:gd name="T96" fmla="*/ 624 w 230"/>
                <a:gd name="T97" fmla="*/ 240 h 96"/>
                <a:gd name="T98" fmla="*/ 576 w 230"/>
                <a:gd name="T99" fmla="*/ 258 h 96"/>
                <a:gd name="T100" fmla="*/ 522 w 230"/>
                <a:gd name="T101" fmla="*/ 276 h 96"/>
                <a:gd name="T102" fmla="*/ 468 w 230"/>
                <a:gd name="T103" fmla="*/ 294 h 96"/>
                <a:gd name="T104" fmla="*/ 414 w 230"/>
                <a:gd name="T105" fmla="*/ 312 h 96"/>
                <a:gd name="T106" fmla="*/ 366 w 230"/>
                <a:gd name="T107" fmla="*/ 330 h 96"/>
                <a:gd name="T108" fmla="*/ 312 w 230"/>
                <a:gd name="T109" fmla="*/ 348 h 96"/>
                <a:gd name="T110" fmla="*/ 258 w 230"/>
                <a:gd name="T111" fmla="*/ 366 h 96"/>
                <a:gd name="T112" fmla="*/ 210 w 230"/>
                <a:gd name="T113" fmla="*/ 384 h 96"/>
                <a:gd name="T114" fmla="*/ 156 w 230"/>
                <a:gd name="T115" fmla="*/ 402 h 96"/>
                <a:gd name="T116" fmla="*/ 102 w 230"/>
                <a:gd name="T117" fmla="*/ 420 h 96"/>
                <a:gd name="T118" fmla="*/ 48 w 230"/>
                <a:gd name="T119" fmla="*/ 438 h 96"/>
                <a:gd name="T120" fmla="*/ 0 w 230"/>
                <a:gd name="T121" fmla="*/ 456 h 96"/>
                <a:gd name="T122" fmla="*/ 0 w 230"/>
                <a:gd name="T123" fmla="*/ 456 h 96"/>
                <a:gd name="T124" fmla="*/ 0 w 230"/>
                <a:gd name="T125" fmla="*/ 456 h 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0"/>
                <a:gd name="T190" fmla="*/ 0 h 96"/>
                <a:gd name="T191" fmla="*/ 230 w 230"/>
                <a:gd name="T192" fmla="*/ 96 h 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0" h="96">
                  <a:moveTo>
                    <a:pt x="0" y="76"/>
                  </a:moveTo>
                  <a:lnTo>
                    <a:pt x="9" y="77"/>
                  </a:lnTo>
                  <a:lnTo>
                    <a:pt x="18" y="78"/>
                  </a:lnTo>
                  <a:lnTo>
                    <a:pt x="27" y="78"/>
                  </a:lnTo>
                  <a:lnTo>
                    <a:pt x="36" y="79"/>
                  </a:lnTo>
                  <a:lnTo>
                    <a:pt x="46" y="80"/>
                  </a:lnTo>
                  <a:lnTo>
                    <a:pt x="55" y="81"/>
                  </a:lnTo>
                  <a:lnTo>
                    <a:pt x="64" y="82"/>
                  </a:lnTo>
                  <a:lnTo>
                    <a:pt x="73" y="82"/>
                  </a:lnTo>
                  <a:lnTo>
                    <a:pt x="82" y="83"/>
                  </a:lnTo>
                  <a:lnTo>
                    <a:pt x="92" y="84"/>
                  </a:lnTo>
                  <a:lnTo>
                    <a:pt x="101" y="85"/>
                  </a:lnTo>
                  <a:lnTo>
                    <a:pt x="110" y="86"/>
                  </a:lnTo>
                  <a:lnTo>
                    <a:pt x="119" y="87"/>
                  </a:lnTo>
                  <a:lnTo>
                    <a:pt x="128" y="87"/>
                  </a:lnTo>
                  <a:lnTo>
                    <a:pt x="138" y="88"/>
                  </a:lnTo>
                  <a:lnTo>
                    <a:pt x="147" y="89"/>
                  </a:lnTo>
                  <a:lnTo>
                    <a:pt x="156" y="90"/>
                  </a:lnTo>
                  <a:lnTo>
                    <a:pt x="165" y="91"/>
                  </a:lnTo>
                  <a:lnTo>
                    <a:pt x="174" y="91"/>
                  </a:lnTo>
                  <a:lnTo>
                    <a:pt x="183" y="92"/>
                  </a:lnTo>
                  <a:lnTo>
                    <a:pt x="193" y="93"/>
                  </a:lnTo>
                  <a:lnTo>
                    <a:pt x="202" y="94"/>
                  </a:lnTo>
                  <a:lnTo>
                    <a:pt x="211" y="95"/>
                  </a:lnTo>
                  <a:lnTo>
                    <a:pt x="220" y="95"/>
                  </a:lnTo>
                  <a:lnTo>
                    <a:pt x="229" y="96"/>
                  </a:lnTo>
                  <a:lnTo>
                    <a:pt x="230" y="86"/>
                  </a:lnTo>
                  <a:lnTo>
                    <a:pt x="230" y="77"/>
                  </a:lnTo>
                  <a:lnTo>
                    <a:pt x="230" y="67"/>
                  </a:lnTo>
                  <a:lnTo>
                    <a:pt x="230" y="57"/>
                  </a:lnTo>
                  <a:lnTo>
                    <a:pt x="229" y="47"/>
                  </a:lnTo>
                  <a:lnTo>
                    <a:pt x="227" y="38"/>
                  </a:lnTo>
                  <a:lnTo>
                    <a:pt x="225" y="28"/>
                  </a:lnTo>
                  <a:lnTo>
                    <a:pt x="223" y="19"/>
                  </a:lnTo>
                  <a:lnTo>
                    <a:pt x="220" y="9"/>
                  </a:lnTo>
                  <a:lnTo>
                    <a:pt x="217" y="0"/>
                  </a:lnTo>
                  <a:lnTo>
                    <a:pt x="209" y="3"/>
                  </a:lnTo>
                  <a:lnTo>
                    <a:pt x="200" y="6"/>
                  </a:lnTo>
                  <a:lnTo>
                    <a:pt x="191" y="9"/>
                  </a:lnTo>
                  <a:lnTo>
                    <a:pt x="183" y="12"/>
                  </a:lnTo>
                  <a:lnTo>
                    <a:pt x="174" y="15"/>
                  </a:lnTo>
                  <a:lnTo>
                    <a:pt x="165" y="18"/>
                  </a:lnTo>
                  <a:lnTo>
                    <a:pt x="156" y="21"/>
                  </a:lnTo>
                  <a:lnTo>
                    <a:pt x="148" y="24"/>
                  </a:lnTo>
                  <a:lnTo>
                    <a:pt x="139" y="27"/>
                  </a:lnTo>
                  <a:lnTo>
                    <a:pt x="130" y="30"/>
                  </a:lnTo>
                  <a:lnTo>
                    <a:pt x="122" y="33"/>
                  </a:lnTo>
                  <a:lnTo>
                    <a:pt x="113" y="36"/>
                  </a:lnTo>
                  <a:lnTo>
                    <a:pt x="104" y="40"/>
                  </a:lnTo>
                  <a:lnTo>
                    <a:pt x="96" y="43"/>
                  </a:lnTo>
                  <a:lnTo>
                    <a:pt x="87" y="46"/>
                  </a:lnTo>
                  <a:lnTo>
                    <a:pt x="78" y="49"/>
                  </a:lnTo>
                  <a:lnTo>
                    <a:pt x="69" y="52"/>
                  </a:lnTo>
                  <a:lnTo>
                    <a:pt x="61" y="55"/>
                  </a:lnTo>
                  <a:lnTo>
                    <a:pt x="52" y="58"/>
                  </a:lnTo>
                  <a:lnTo>
                    <a:pt x="43" y="61"/>
                  </a:lnTo>
                  <a:lnTo>
                    <a:pt x="35" y="64"/>
                  </a:lnTo>
                  <a:lnTo>
                    <a:pt x="26" y="67"/>
                  </a:lnTo>
                  <a:lnTo>
                    <a:pt x="17" y="70"/>
                  </a:lnTo>
                  <a:lnTo>
                    <a:pt x="8" y="73"/>
                  </a:lnTo>
                  <a:lnTo>
                    <a:pt x="0" y="76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4" name="Freeform 17"/>
            <p:cNvSpPr>
              <a:spLocks/>
            </p:cNvSpPr>
            <p:nvPr/>
          </p:nvSpPr>
          <p:spPr bwMode="auto">
            <a:xfrm>
              <a:off x="2704" y="1606"/>
              <a:ext cx="1302" cy="618"/>
            </a:xfrm>
            <a:custGeom>
              <a:avLst/>
              <a:gdLst>
                <a:gd name="T0" fmla="*/ 0 w 1302"/>
                <a:gd name="T1" fmla="*/ 618 h 618"/>
                <a:gd name="T2" fmla="*/ 48 w 1302"/>
                <a:gd name="T3" fmla="*/ 600 h 618"/>
                <a:gd name="T4" fmla="*/ 102 w 1302"/>
                <a:gd name="T5" fmla="*/ 582 h 618"/>
                <a:gd name="T6" fmla="*/ 156 w 1302"/>
                <a:gd name="T7" fmla="*/ 564 h 618"/>
                <a:gd name="T8" fmla="*/ 210 w 1302"/>
                <a:gd name="T9" fmla="*/ 546 h 618"/>
                <a:gd name="T10" fmla="*/ 258 w 1302"/>
                <a:gd name="T11" fmla="*/ 528 h 618"/>
                <a:gd name="T12" fmla="*/ 312 w 1302"/>
                <a:gd name="T13" fmla="*/ 510 h 618"/>
                <a:gd name="T14" fmla="*/ 366 w 1302"/>
                <a:gd name="T15" fmla="*/ 492 h 618"/>
                <a:gd name="T16" fmla="*/ 414 w 1302"/>
                <a:gd name="T17" fmla="*/ 474 h 618"/>
                <a:gd name="T18" fmla="*/ 468 w 1302"/>
                <a:gd name="T19" fmla="*/ 456 h 618"/>
                <a:gd name="T20" fmla="*/ 522 w 1302"/>
                <a:gd name="T21" fmla="*/ 438 h 618"/>
                <a:gd name="T22" fmla="*/ 576 w 1302"/>
                <a:gd name="T23" fmla="*/ 420 h 618"/>
                <a:gd name="T24" fmla="*/ 624 w 1302"/>
                <a:gd name="T25" fmla="*/ 402 h 618"/>
                <a:gd name="T26" fmla="*/ 678 w 1302"/>
                <a:gd name="T27" fmla="*/ 378 h 618"/>
                <a:gd name="T28" fmla="*/ 732 w 1302"/>
                <a:gd name="T29" fmla="*/ 360 h 618"/>
                <a:gd name="T30" fmla="*/ 780 w 1302"/>
                <a:gd name="T31" fmla="*/ 342 h 618"/>
                <a:gd name="T32" fmla="*/ 834 w 1302"/>
                <a:gd name="T33" fmla="*/ 324 h 618"/>
                <a:gd name="T34" fmla="*/ 888 w 1302"/>
                <a:gd name="T35" fmla="*/ 306 h 618"/>
                <a:gd name="T36" fmla="*/ 936 w 1302"/>
                <a:gd name="T37" fmla="*/ 288 h 618"/>
                <a:gd name="T38" fmla="*/ 990 w 1302"/>
                <a:gd name="T39" fmla="*/ 270 h 618"/>
                <a:gd name="T40" fmla="*/ 1044 w 1302"/>
                <a:gd name="T41" fmla="*/ 252 h 618"/>
                <a:gd name="T42" fmla="*/ 1098 w 1302"/>
                <a:gd name="T43" fmla="*/ 234 h 618"/>
                <a:gd name="T44" fmla="*/ 1146 w 1302"/>
                <a:gd name="T45" fmla="*/ 216 h 618"/>
                <a:gd name="T46" fmla="*/ 1200 w 1302"/>
                <a:gd name="T47" fmla="*/ 198 h 618"/>
                <a:gd name="T48" fmla="*/ 1254 w 1302"/>
                <a:gd name="T49" fmla="*/ 180 h 618"/>
                <a:gd name="T50" fmla="*/ 1302 w 1302"/>
                <a:gd name="T51" fmla="*/ 162 h 618"/>
                <a:gd name="T52" fmla="*/ 1284 w 1302"/>
                <a:gd name="T53" fmla="*/ 108 h 618"/>
                <a:gd name="T54" fmla="*/ 1260 w 1302"/>
                <a:gd name="T55" fmla="*/ 54 h 618"/>
                <a:gd name="T56" fmla="*/ 1236 w 1302"/>
                <a:gd name="T57" fmla="*/ 0 h 618"/>
                <a:gd name="T58" fmla="*/ 1188 w 1302"/>
                <a:gd name="T59" fmla="*/ 24 h 618"/>
                <a:gd name="T60" fmla="*/ 1140 w 1302"/>
                <a:gd name="T61" fmla="*/ 48 h 618"/>
                <a:gd name="T62" fmla="*/ 1086 w 1302"/>
                <a:gd name="T63" fmla="*/ 78 h 618"/>
                <a:gd name="T64" fmla="*/ 1038 w 1302"/>
                <a:gd name="T65" fmla="*/ 102 h 618"/>
                <a:gd name="T66" fmla="*/ 990 w 1302"/>
                <a:gd name="T67" fmla="*/ 126 h 618"/>
                <a:gd name="T68" fmla="*/ 942 w 1302"/>
                <a:gd name="T69" fmla="*/ 150 h 618"/>
                <a:gd name="T70" fmla="*/ 888 w 1302"/>
                <a:gd name="T71" fmla="*/ 174 h 618"/>
                <a:gd name="T72" fmla="*/ 840 w 1302"/>
                <a:gd name="T73" fmla="*/ 198 h 618"/>
                <a:gd name="T74" fmla="*/ 792 w 1302"/>
                <a:gd name="T75" fmla="*/ 222 h 618"/>
                <a:gd name="T76" fmla="*/ 744 w 1302"/>
                <a:gd name="T77" fmla="*/ 246 h 618"/>
                <a:gd name="T78" fmla="*/ 690 w 1302"/>
                <a:gd name="T79" fmla="*/ 270 h 618"/>
                <a:gd name="T80" fmla="*/ 642 w 1302"/>
                <a:gd name="T81" fmla="*/ 300 h 618"/>
                <a:gd name="T82" fmla="*/ 594 w 1302"/>
                <a:gd name="T83" fmla="*/ 324 h 618"/>
                <a:gd name="T84" fmla="*/ 546 w 1302"/>
                <a:gd name="T85" fmla="*/ 348 h 618"/>
                <a:gd name="T86" fmla="*/ 492 w 1302"/>
                <a:gd name="T87" fmla="*/ 372 h 618"/>
                <a:gd name="T88" fmla="*/ 444 w 1302"/>
                <a:gd name="T89" fmla="*/ 396 h 618"/>
                <a:gd name="T90" fmla="*/ 396 w 1302"/>
                <a:gd name="T91" fmla="*/ 420 h 618"/>
                <a:gd name="T92" fmla="*/ 342 w 1302"/>
                <a:gd name="T93" fmla="*/ 444 h 618"/>
                <a:gd name="T94" fmla="*/ 294 w 1302"/>
                <a:gd name="T95" fmla="*/ 468 h 618"/>
                <a:gd name="T96" fmla="*/ 246 w 1302"/>
                <a:gd name="T97" fmla="*/ 492 h 618"/>
                <a:gd name="T98" fmla="*/ 198 w 1302"/>
                <a:gd name="T99" fmla="*/ 522 h 618"/>
                <a:gd name="T100" fmla="*/ 144 w 1302"/>
                <a:gd name="T101" fmla="*/ 546 h 618"/>
                <a:gd name="T102" fmla="*/ 96 w 1302"/>
                <a:gd name="T103" fmla="*/ 570 h 618"/>
                <a:gd name="T104" fmla="*/ 48 w 1302"/>
                <a:gd name="T105" fmla="*/ 594 h 618"/>
                <a:gd name="T106" fmla="*/ 0 w 1302"/>
                <a:gd name="T107" fmla="*/ 618 h 618"/>
                <a:gd name="T108" fmla="*/ 0 w 1302"/>
                <a:gd name="T109" fmla="*/ 618 h 61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02"/>
                <a:gd name="T166" fmla="*/ 0 h 618"/>
                <a:gd name="T167" fmla="*/ 1302 w 1302"/>
                <a:gd name="T168" fmla="*/ 618 h 61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02" h="618">
                  <a:moveTo>
                    <a:pt x="0" y="618"/>
                  </a:moveTo>
                  <a:lnTo>
                    <a:pt x="48" y="600"/>
                  </a:lnTo>
                  <a:lnTo>
                    <a:pt x="102" y="582"/>
                  </a:lnTo>
                  <a:lnTo>
                    <a:pt x="156" y="564"/>
                  </a:lnTo>
                  <a:lnTo>
                    <a:pt x="210" y="546"/>
                  </a:lnTo>
                  <a:lnTo>
                    <a:pt x="258" y="528"/>
                  </a:lnTo>
                  <a:lnTo>
                    <a:pt x="312" y="510"/>
                  </a:lnTo>
                  <a:lnTo>
                    <a:pt x="366" y="492"/>
                  </a:lnTo>
                  <a:lnTo>
                    <a:pt x="414" y="474"/>
                  </a:lnTo>
                  <a:lnTo>
                    <a:pt x="468" y="456"/>
                  </a:lnTo>
                  <a:lnTo>
                    <a:pt x="522" y="438"/>
                  </a:lnTo>
                  <a:lnTo>
                    <a:pt x="576" y="420"/>
                  </a:lnTo>
                  <a:lnTo>
                    <a:pt x="624" y="402"/>
                  </a:lnTo>
                  <a:lnTo>
                    <a:pt x="678" y="378"/>
                  </a:lnTo>
                  <a:lnTo>
                    <a:pt x="732" y="360"/>
                  </a:lnTo>
                  <a:lnTo>
                    <a:pt x="780" y="342"/>
                  </a:lnTo>
                  <a:lnTo>
                    <a:pt x="834" y="324"/>
                  </a:lnTo>
                  <a:lnTo>
                    <a:pt x="888" y="306"/>
                  </a:lnTo>
                  <a:lnTo>
                    <a:pt x="936" y="288"/>
                  </a:lnTo>
                  <a:lnTo>
                    <a:pt x="990" y="270"/>
                  </a:lnTo>
                  <a:lnTo>
                    <a:pt x="1044" y="252"/>
                  </a:lnTo>
                  <a:lnTo>
                    <a:pt x="1098" y="234"/>
                  </a:lnTo>
                  <a:lnTo>
                    <a:pt x="1146" y="216"/>
                  </a:lnTo>
                  <a:lnTo>
                    <a:pt x="1200" y="198"/>
                  </a:lnTo>
                  <a:lnTo>
                    <a:pt x="1254" y="180"/>
                  </a:lnTo>
                  <a:lnTo>
                    <a:pt x="1302" y="162"/>
                  </a:lnTo>
                  <a:lnTo>
                    <a:pt x="1284" y="108"/>
                  </a:lnTo>
                  <a:lnTo>
                    <a:pt x="1260" y="54"/>
                  </a:lnTo>
                  <a:lnTo>
                    <a:pt x="1236" y="0"/>
                  </a:lnTo>
                  <a:lnTo>
                    <a:pt x="1188" y="24"/>
                  </a:lnTo>
                  <a:lnTo>
                    <a:pt x="1140" y="48"/>
                  </a:lnTo>
                  <a:lnTo>
                    <a:pt x="1086" y="78"/>
                  </a:lnTo>
                  <a:lnTo>
                    <a:pt x="1038" y="102"/>
                  </a:lnTo>
                  <a:lnTo>
                    <a:pt x="990" y="126"/>
                  </a:lnTo>
                  <a:lnTo>
                    <a:pt x="942" y="150"/>
                  </a:lnTo>
                  <a:lnTo>
                    <a:pt x="888" y="174"/>
                  </a:lnTo>
                  <a:lnTo>
                    <a:pt x="840" y="198"/>
                  </a:lnTo>
                  <a:lnTo>
                    <a:pt x="792" y="222"/>
                  </a:lnTo>
                  <a:lnTo>
                    <a:pt x="744" y="246"/>
                  </a:lnTo>
                  <a:lnTo>
                    <a:pt x="690" y="270"/>
                  </a:lnTo>
                  <a:lnTo>
                    <a:pt x="642" y="300"/>
                  </a:lnTo>
                  <a:lnTo>
                    <a:pt x="594" y="324"/>
                  </a:lnTo>
                  <a:lnTo>
                    <a:pt x="546" y="348"/>
                  </a:lnTo>
                  <a:lnTo>
                    <a:pt x="492" y="372"/>
                  </a:lnTo>
                  <a:lnTo>
                    <a:pt x="444" y="396"/>
                  </a:lnTo>
                  <a:lnTo>
                    <a:pt x="396" y="420"/>
                  </a:lnTo>
                  <a:lnTo>
                    <a:pt x="342" y="444"/>
                  </a:lnTo>
                  <a:lnTo>
                    <a:pt x="294" y="468"/>
                  </a:lnTo>
                  <a:lnTo>
                    <a:pt x="246" y="492"/>
                  </a:lnTo>
                  <a:lnTo>
                    <a:pt x="198" y="522"/>
                  </a:lnTo>
                  <a:lnTo>
                    <a:pt x="144" y="546"/>
                  </a:lnTo>
                  <a:lnTo>
                    <a:pt x="96" y="570"/>
                  </a:lnTo>
                  <a:lnTo>
                    <a:pt x="48" y="594"/>
                  </a:lnTo>
                  <a:lnTo>
                    <a:pt x="0" y="618"/>
                  </a:lnTo>
                  <a:close/>
                </a:path>
              </a:pathLst>
            </a:custGeom>
            <a:solidFill>
              <a:srgbClr val="E5C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5" name="Freeform 18"/>
            <p:cNvSpPr>
              <a:spLocks/>
            </p:cNvSpPr>
            <p:nvPr/>
          </p:nvSpPr>
          <p:spPr bwMode="auto">
            <a:xfrm>
              <a:off x="2704" y="1606"/>
              <a:ext cx="1302" cy="618"/>
            </a:xfrm>
            <a:custGeom>
              <a:avLst/>
              <a:gdLst>
                <a:gd name="T0" fmla="*/ 0 w 217"/>
                <a:gd name="T1" fmla="*/ 618 h 103"/>
                <a:gd name="T2" fmla="*/ 48 w 217"/>
                <a:gd name="T3" fmla="*/ 600 h 103"/>
                <a:gd name="T4" fmla="*/ 102 w 217"/>
                <a:gd name="T5" fmla="*/ 582 h 103"/>
                <a:gd name="T6" fmla="*/ 156 w 217"/>
                <a:gd name="T7" fmla="*/ 564 h 103"/>
                <a:gd name="T8" fmla="*/ 210 w 217"/>
                <a:gd name="T9" fmla="*/ 546 h 103"/>
                <a:gd name="T10" fmla="*/ 258 w 217"/>
                <a:gd name="T11" fmla="*/ 528 h 103"/>
                <a:gd name="T12" fmla="*/ 312 w 217"/>
                <a:gd name="T13" fmla="*/ 510 h 103"/>
                <a:gd name="T14" fmla="*/ 366 w 217"/>
                <a:gd name="T15" fmla="*/ 492 h 103"/>
                <a:gd name="T16" fmla="*/ 414 w 217"/>
                <a:gd name="T17" fmla="*/ 474 h 103"/>
                <a:gd name="T18" fmla="*/ 468 w 217"/>
                <a:gd name="T19" fmla="*/ 456 h 103"/>
                <a:gd name="T20" fmla="*/ 522 w 217"/>
                <a:gd name="T21" fmla="*/ 438 h 103"/>
                <a:gd name="T22" fmla="*/ 576 w 217"/>
                <a:gd name="T23" fmla="*/ 420 h 103"/>
                <a:gd name="T24" fmla="*/ 624 w 217"/>
                <a:gd name="T25" fmla="*/ 402 h 103"/>
                <a:gd name="T26" fmla="*/ 678 w 217"/>
                <a:gd name="T27" fmla="*/ 378 h 103"/>
                <a:gd name="T28" fmla="*/ 732 w 217"/>
                <a:gd name="T29" fmla="*/ 360 h 103"/>
                <a:gd name="T30" fmla="*/ 780 w 217"/>
                <a:gd name="T31" fmla="*/ 342 h 103"/>
                <a:gd name="T32" fmla="*/ 834 w 217"/>
                <a:gd name="T33" fmla="*/ 324 h 103"/>
                <a:gd name="T34" fmla="*/ 888 w 217"/>
                <a:gd name="T35" fmla="*/ 306 h 103"/>
                <a:gd name="T36" fmla="*/ 936 w 217"/>
                <a:gd name="T37" fmla="*/ 288 h 103"/>
                <a:gd name="T38" fmla="*/ 990 w 217"/>
                <a:gd name="T39" fmla="*/ 270 h 103"/>
                <a:gd name="T40" fmla="*/ 1044 w 217"/>
                <a:gd name="T41" fmla="*/ 252 h 103"/>
                <a:gd name="T42" fmla="*/ 1098 w 217"/>
                <a:gd name="T43" fmla="*/ 234 h 103"/>
                <a:gd name="T44" fmla="*/ 1146 w 217"/>
                <a:gd name="T45" fmla="*/ 216 h 103"/>
                <a:gd name="T46" fmla="*/ 1200 w 217"/>
                <a:gd name="T47" fmla="*/ 198 h 103"/>
                <a:gd name="T48" fmla="*/ 1254 w 217"/>
                <a:gd name="T49" fmla="*/ 180 h 103"/>
                <a:gd name="T50" fmla="*/ 1302 w 217"/>
                <a:gd name="T51" fmla="*/ 162 h 103"/>
                <a:gd name="T52" fmla="*/ 1284 w 217"/>
                <a:gd name="T53" fmla="*/ 108 h 103"/>
                <a:gd name="T54" fmla="*/ 1260 w 217"/>
                <a:gd name="T55" fmla="*/ 54 h 103"/>
                <a:gd name="T56" fmla="*/ 1236 w 217"/>
                <a:gd name="T57" fmla="*/ 0 h 103"/>
                <a:gd name="T58" fmla="*/ 1188 w 217"/>
                <a:gd name="T59" fmla="*/ 24 h 103"/>
                <a:gd name="T60" fmla="*/ 1140 w 217"/>
                <a:gd name="T61" fmla="*/ 48 h 103"/>
                <a:gd name="T62" fmla="*/ 1086 w 217"/>
                <a:gd name="T63" fmla="*/ 78 h 103"/>
                <a:gd name="T64" fmla="*/ 1038 w 217"/>
                <a:gd name="T65" fmla="*/ 102 h 103"/>
                <a:gd name="T66" fmla="*/ 990 w 217"/>
                <a:gd name="T67" fmla="*/ 126 h 103"/>
                <a:gd name="T68" fmla="*/ 942 w 217"/>
                <a:gd name="T69" fmla="*/ 150 h 103"/>
                <a:gd name="T70" fmla="*/ 888 w 217"/>
                <a:gd name="T71" fmla="*/ 174 h 103"/>
                <a:gd name="T72" fmla="*/ 840 w 217"/>
                <a:gd name="T73" fmla="*/ 198 h 103"/>
                <a:gd name="T74" fmla="*/ 792 w 217"/>
                <a:gd name="T75" fmla="*/ 222 h 103"/>
                <a:gd name="T76" fmla="*/ 744 w 217"/>
                <a:gd name="T77" fmla="*/ 246 h 103"/>
                <a:gd name="T78" fmla="*/ 690 w 217"/>
                <a:gd name="T79" fmla="*/ 270 h 103"/>
                <a:gd name="T80" fmla="*/ 642 w 217"/>
                <a:gd name="T81" fmla="*/ 300 h 103"/>
                <a:gd name="T82" fmla="*/ 594 w 217"/>
                <a:gd name="T83" fmla="*/ 324 h 103"/>
                <a:gd name="T84" fmla="*/ 546 w 217"/>
                <a:gd name="T85" fmla="*/ 348 h 103"/>
                <a:gd name="T86" fmla="*/ 492 w 217"/>
                <a:gd name="T87" fmla="*/ 372 h 103"/>
                <a:gd name="T88" fmla="*/ 444 w 217"/>
                <a:gd name="T89" fmla="*/ 396 h 103"/>
                <a:gd name="T90" fmla="*/ 396 w 217"/>
                <a:gd name="T91" fmla="*/ 420 h 103"/>
                <a:gd name="T92" fmla="*/ 342 w 217"/>
                <a:gd name="T93" fmla="*/ 444 h 103"/>
                <a:gd name="T94" fmla="*/ 294 w 217"/>
                <a:gd name="T95" fmla="*/ 468 h 103"/>
                <a:gd name="T96" fmla="*/ 246 w 217"/>
                <a:gd name="T97" fmla="*/ 492 h 103"/>
                <a:gd name="T98" fmla="*/ 198 w 217"/>
                <a:gd name="T99" fmla="*/ 522 h 103"/>
                <a:gd name="T100" fmla="*/ 144 w 217"/>
                <a:gd name="T101" fmla="*/ 546 h 103"/>
                <a:gd name="T102" fmla="*/ 96 w 217"/>
                <a:gd name="T103" fmla="*/ 570 h 103"/>
                <a:gd name="T104" fmla="*/ 48 w 217"/>
                <a:gd name="T105" fmla="*/ 594 h 103"/>
                <a:gd name="T106" fmla="*/ 0 w 217"/>
                <a:gd name="T107" fmla="*/ 618 h 103"/>
                <a:gd name="T108" fmla="*/ 0 w 217"/>
                <a:gd name="T109" fmla="*/ 618 h 103"/>
                <a:gd name="T110" fmla="*/ 0 w 217"/>
                <a:gd name="T111" fmla="*/ 618 h 10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7"/>
                <a:gd name="T169" fmla="*/ 0 h 103"/>
                <a:gd name="T170" fmla="*/ 217 w 217"/>
                <a:gd name="T171" fmla="*/ 103 h 10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7" h="103">
                  <a:moveTo>
                    <a:pt x="0" y="103"/>
                  </a:moveTo>
                  <a:lnTo>
                    <a:pt x="8" y="100"/>
                  </a:lnTo>
                  <a:lnTo>
                    <a:pt x="17" y="97"/>
                  </a:lnTo>
                  <a:lnTo>
                    <a:pt x="26" y="94"/>
                  </a:lnTo>
                  <a:lnTo>
                    <a:pt x="35" y="91"/>
                  </a:lnTo>
                  <a:lnTo>
                    <a:pt x="43" y="88"/>
                  </a:lnTo>
                  <a:lnTo>
                    <a:pt x="52" y="85"/>
                  </a:lnTo>
                  <a:lnTo>
                    <a:pt x="61" y="82"/>
                  </a:lnTo>
                  <a:lnTo>
                    <a:pt x="69" y="79"/>
                  </a:lnTo>
                  <a:lnTo>
                    <a:pt x="78" y="76"/>
                  </a:lnTo>
                  <a:lnTo>
                    <a:pt x="87" y="73"/>
                  </a:lnTo>
                  <a:lnTo>
                    <a:pt x="96" y="70"/>
                  </a:lnTo>
                  <a:lnTo>
                    <a:pt x="104" y="67"/>
                  </a:lnTo>
                  <a:lnTo>
                    <a:pt x="113" y="63"/>
                  </a:lnTo>
                  <a:lnTo>
                    <a:pt x="122" y="60"/>
                  </a:lnTo>
                  <a:lnTo>
                    <a:pt x="130" y="57"/>
                  </a:lnTo>
                  <a:lnTo>
                    <a:pt x="139" y="54"/>
                  </a:lnTo>
                  <a:lnTo>
                    <a:pt x="148" y="51"/>
                  </a:lnTo>
                  <a:lnTo>
                    <a:pt x="156" y="48"/>
                  </a:lnTo>
                  <a:lnTo>
                    <a:pt x="165" y="45"/>
                  </a:lnTo>
                  <a:lnTo>
                    <a:pt x="174" y="42"/>
                  </a:lnTo>
                  <a:lnTo>
                    <a:pt x="183" y="39"/>
                  </a:lnTo>
                  <a:lnTo>
                    <a:pt x="191" y="36"/>
                  </a:lnTo>
                  <a:lnTo>
                    <a:pt x="200" y="33"/>
                  </a:lnTo>
                  <a:lnTo>
                    <a:pt x="209" y="30"/>
                  </a:lnTo>
                  <a:lnTo>
                    <a:pt x="217" y="27"/>
                  </a:lnTo>
                  <a:lnTo>
                    <a:pt x="214" y="18"/>
                  </a:lnTo>
                  <a:lnTo>
                    <a:pt x="210" y="9"/>
                  </a:lnTo>
                  <a:lnTo>
                    <a:pt x="206" y="0"/>
                  </a:lnTo>
                  <a:lnTo>
                    <a:pt x="198" y="4"/>
                  </a:lnTo>
                  <a:lnTo>
                    <a:pt x="190" y="8"/>
                  </a:lnTo>
                  <a:lnTo>
                    <a:pt x="181" y="13"/>
                  </a:lnTo>
                  <a:lnTo>
                    <a:pt x="173" y="17"/>
                  </a:lnTo>
                  <a:lnTo>
                    <a:pt x="165" y="21"/>
                  </a:lnTo>
                  <a:lnTo>
                    <a:pt x="157" y="25"/>
                  </a:lnTo>
                  <a:lnTo>
                    <a:pt x="148" y="29"/>
                  </a:lnTo>
                  <a:lnTo>
                    <a:pt x="140" y="33"/>
                  </a:lnTo>
                  <a:lnTo>
                    <a:pt x="132" y="37"/>
                  </a:lnTo>
                  <a:lnTo>
                    <a:pt x="124" y="41"/>
                  </a:lnTo>
                  <a:lnTo>
                    <a:pt x="115" y="45"/>
                  </a:lnTo>
                  <a:lnTo>
                    <a:pt x="107" y="50"/>
                  </a:lnTo>
                  <a:lnTo>
                    <a:pt x="99" y="54"/>
                  </a:lnTo>
                  <a:lnTo>
                    <a:pt x="91" y="58"/>
                  </a:lnTo>
                  <a:lnTo>
                    <a:pt x="82" y="62"/>
                  </a:lnTo>
                  <a:lnTo>
                    <a:pt x="74" y="66"/>
                  </a:lnTo>
                  <a:lnTo>
                    <a:pt x="66" y="70"/>
                  </a:lnTo>
                  <a:lnTo>
                    <a:pt x="57" y="74"/>
                  </a:lnTo>
                  <a:lnTo>
                    <a:pt x="49" y="78"/>
                  </a:lnTo>
                  <a:lnTo>
                    <a:pt x="41" y="82"/>
                  </a:lnTo>
                  <a:lnTo>
                    <a:pt x="33" y="87"/>
                  </a:lnTo>
                  <a:lnTo>
                    <a:pt x="24" y="91"/>
                  </a:lnTo>
                  <a:lnTo>
                    <a:pt x="16" y="95"/>
                  </a:lnTo>
                  <a:lnTo>
                    <a:pt x="8" y="99"/>
                  </a:lnTo>
                  <a:lnTo>
                    <a:pt x="0" y="103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6" name="Freeform 19"/>
            <p:cNvSpPr>
              <a:spLocks/>
            </p:cNvSpPr>
            <p:nvPr/>
          </p:nvSpPr>
          <p:spPr bwMode="auto">
            <a:xfrm>
              <a:off x="2704" y="838"/>
              <a:ext cx="1236" cy="1386"/>
            </a:xfrm>
            <a:custGeom>
              <a:avLst/>
              <a:gdLst>
                <a:gd name="T0" fmla="*/ 48 w 1236"/>
                <a:gd name="T1" fmla="*/ 1362 h 1386"/>
                <a:gd name="T2" fmla="*/ 144 w 1236"/>
                <a:gd name="T3" fmla="*/ 1314 h 1386"/>
                <a:gd name="T4" fmla="*/ 246 w 1236"/>
                <a:gd name="T5" fmla="*/ 1260 h 1386"/>
                <a:gd name="T6" fmla="*/ 342 w 1236"/>
                <a:gd name="T7" fmla="*/ 1212 h 1386"/>
                <a:gd name="T8" fmla="*/ 444 w 1236"/>
                <a:gd name="T9" fmla="*/ 1164 h 1386"/>
                <a:gd name="T10" fmla="*/ 546 w 1236"/>
                <a:gd name="T11" fmla="*/ 1116 h 1386"/>
                <a:gd name="T12" fmla="*/ 642 w 1236"/>
                <a:gd name="T13" fmla="*/ 1068 h 1386"/>
                <a:gd name="T14" fmla="*/ 744 w 1236"/>
                <a:gd name="T15" fmla="*/ 1014 h 1386"/>
                <a:gd name="T16" fmla="*/ 840 w 1236"/>
                <a:gd name="T17" fmla="*/ 966 h 1386"/>
                <a:gd name="T18" fmla="*/ 942 w 1236"/>
                <a:gd name="T19" fmla="*/ 918 h 1386"/>
                <a:gd name="T20" fmla="*/ 1038 w 1236"/>
                <a:gd name="T21" fmla="*/ 870 h 1386"/>
                <a:gd name="T22" fmla="*/ 1140 w 1236"/>
                <a:gd name="T23" fmla="*/ 816 h 1386"/>
                <a:gd name="T24" fmla="*/ 1236 w 1236"/>
                <a:gd name="T25" fmla="*/ 768 h 1386"/>
                <a:gd name="T26" fmla="*/ 1182 w 1236"/>
                <a:gd name="T27" fmla="*/ 672 h 1386"/>
                <a:gd name="T28" fmla="*/ 1122 w 1236"/>
                <a:gd name="T29" fmla="*/ 582 h 1386"/>
                <a:gd name="T30" fmla="*/ 1056 w 1236"/>
                <a:gd name="T31" fmla="*/ 492 h 1386"/>
                <a:gd name="T32" fmla="*/ 984 w 1236"/>
                <a:gd name="T33" fmla="*/ 414 h 1386"/>
                <a:gd name="T34" fmla="*/ 900 w 1236"/>
                <a:gd name="T35" fmla="*/ 342 h 1386"/>
                <a:gd name="T36" fmla="*/ 816 w 1236"/>
                <a:gd name="T37" fmla="*/ 270 h 1386"/>
                <a:gd name="T38" fmla="*/ 726 w 1236"/>
                <a:gd name="T39" fmla="*/ 210 h 1386"/>
                <a:gd name="T40" fmla="*/ 630 w 1236"/>
                <a:gd name="T41" fmla="*/ 156 h 1386"/>
                <a:gd name="T42" fmla="*/ 534 w 1236"/>
                <a:gd name="T43" fmla="*/ 108 h 1386"/>
                <a:gd name="T44" fmla="*/ 432 w 1236"/>
                <a:gd name="T45" fmla="*/ 72 h 1386"/>
                <a:gd name="T46" fmla="*/ 324 w 1236"/>
                <a:gd name="T47" fmla="*/ 42 h 1386"/>
                <a:gd name="T48" fmla="*/ 216 w 1236"/>
                <a:gd name="T49" fmla="*/ 18 h 1386"/>
                <a:gd name="T50" fmla="*/ 108 w 1236"/>
                <a:gd name="T51" fmla="*/ 6 h 1386"/>
                <a:gd name="T52" fmla="*/ 0 w 1236"/>
                <a:gd name="T53" fmla="*/ 0 h 1386"/>
                <a:gd name="T54" fmla="*/ 0 w 1236"/>
                <a:gd name="T55" fmla="*/ 114 h 1386"/>
                <a:gd name="T56" fmla="*/ 0 w 1236"/>
                <a:gd name="T57" fmla="*/ 222 h 1386"/>
                <a:gd name="T58" fmla="*/ 0 w 1236"/>
                <a:gd name="T59" fmla="*/ 336 h 1386"/>
                <a:gd name="T60" fmla="*/ 0 w 1236"/>
                <a:gd name="T61" fmla="*/ 444 h 1386"/>
                <a:gd name="T62" fmla="*/ 0 w 1236"/>
                <a:gd name="T63" fmla="*/ 558 h 1386"/>
                <a:gd name="T64" fmla="*/ 0 w 1236"/>
                <a:gd name="T65" fmla="*/ 666 h 1386"/>
                <a:gd name="T66" fmla="*/ 0 w 1236"/>
                <a:gd name="T67" fmla="*/ 780 h 1386"/>
                <a:gd name="T68" fmla="*/ 0 w 1236"/>
                <a:gd name="T69" fmla="*/ 888 h 1386"/>
                <a:gd name="T70" fmla="*/ 0 w 1236"/>
                <a:gd name="T71" fmla="*/ 996 h 1386"/>
                <a:gd name="T72" fmla="*/ 0 w 1236"/>
                <a:gd name="T73" fmla="*/ 1110 h 1386"/>
                <a:gd name="T74" fmla="*/ 0 w 1236"/>
                <a:gd name="T75" fmla="*/ 1218 h 1386"/>
                <a:gd name="T76" fmla="*/ 0 w 1236"/>
                <a:gd name="T77" fmla="*/ 1332 h 1386"/>
                <a:gd name="T78" fmla="*/ 0 w 1236"/>
                <a:gd name="T79" fmla="*/ 1386 h 138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36"/>
                <a:gd name="T121" fmla="*/ 0 h 1386"/>
                <a:gd name="T122" fmla="*/ 1236 w 1236"/>
                <a:gd name="T123" fmla="*/ 1386 h 138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36" h="1386">
                  <a:moveTo>
                    <a:pt x="0" y="1386"/>
                  </a:moveTo>
                  <a:lnTo>
                    <a:pt x="48" y="1362"/>
                  </a:lnTo>
                  <a:lnTo>
                    <a:pt x="96" y="1338"/>
                  </a:lnTo>
                  <a:lnTo>
                    <a:pt x="144" y="1314"/>
                  </a:lnTo>
                  <a:lnTo>
                    <a:pt x="198" y="1290"/>
                  </a:lnTo>
                  <a:lnTo>
                    <a:pt x="246" y="1260"/>
                  </a:lnTo>
                  <a:lnTo>
                    <a:pt x="294" y="1236"/>
                  </a:lnTo>
                  <a:lnTo>
                    <a:pt x="342" y="1212"/>
                  </a:lnTo>
                  <a:lnTo>
                    <a:pt x="396" y="1188"/>
                  </a:lnTo>
                  <a:lnTo>
                    <a:pt x="444" y="1164"/>
                  </a:lnTo>
                  <a:lnTo>
                    <a:pt x="492" y="1140"/>
                  </a:lnTo>
                  <a:lnTo>
                    <a:pt x="546" y="1116"/>
                  </a:lnTo>
                  <a:lnTo>
                    <a:pt x="594" y="1092"/>
                  </a:lnTo>
                  <a:lnTo>
                    <a:pt x="642" y="1068"/>
                  </a:lnTo>
                  <a:lnTo>
                    <a:pt x="690" y="1038"/>
                  </a:lnTo>
                  <a:lnTo>
                    <a:pt x="744" y="1014"/>
                  </a:lnTo>
                  <a:lnTo>
                    <a:pt x="792" y="990"/>
                  </a:lnTo>
                  <a:lnTo>
                    <a:pt x="840" y="966"/>
                  </a:lnTo>
                  <a:lnTo>
                    <a:pt x="888" y="942"/>
                  </a:lnTo>
                  <a:lnTo>
                    <a:pt x="942" y="918"/>
                  </a:lnTo>
                  <a:lnTo>
                    <a:pt x="990" y="894"/>
                  </a:lnTo>
                  <a:lnTo>
                    <a:pt x="1038" y="870"/>
                  </a:lnTo>
                  <a:lnTo>
                    <a:pt x="1086" y="846"/>
                  </a:lnTo>
                  <a:lnTo>
                    <a:pt x="1140" y="816"/>
                  </a:lnTo>
                  <a:lnTo>
                    <a:pt x="1188" y="792"/>
                  </a:lnTo>
                  <a:lnTo>
                    <a:pt x="1236" y="768"/>
                  </a:lnTo>
                  <a:lnTo>
                    <a:pt x="1212" y="720"/>
                  </a:lnTo>
                  <a:lnTo>
                    <a:pt x="1182" y="672"/>
                  </a:lnTo>
                  <a:lnTo>
                    <a:pt x="1152" y="624"/>
                  </a:lnTo>
                  <a:lnTo>
                    <a:pt x="1122" y="582"/>
                  </a:lnTo>
                  <a:lnTo>
                    <a:pt x="1092" y="540"/>
                  </a:lnTo>
                  <a:lnTo>
                    <a:pt x="1056" y="492"/>
                  </a:lnTo>
                  <a:lnTo>
                    <a:pt x="1020" y="456"/>
                  </a:lnTo>
                  <a:lnTo>
                    <a:pt x="984" y="414"/>
                  </a:lnTo>
                  <a:lnTo>
                    <a:pt x="942" y="378"/>
                  </a:lnTo>
                  <a:lnTo>
                    <a:pt x="900" y="342"/>
                  </a:lnTo>
                  <a:lnTo>
                    <a:pt x="858" y="306"/>
                  </a:lnTo>
                  <a:lnTo>
                    <a:pt x="816" y="270"/>
                  </a:lnTo>
                  <a:lnTo>
                    <a:pt x="774" y="240"/>
                  </a:lnTo>
                  <a:lnTo>
                    <a:pt x="726" y="210"/>
                  </a:lnTo>
                  <a:lnTo>
                    <a:pt x="678" y="180"/>
                  </a:lnTo>
                  <a:lnTo>
                    <a:pt x="630" y="156"/>
                  </a:lnTo>
                  <a:lnTo>
                    <a:pt x="582" y="132"/>
                  </a:lnTo>
                  <a:lnTo>
                    <a:pt x="534" y="108"/>
                  </a:lnTo>
                  <a:lnTo>
                    <a:pt x="480" y="90"/>
                  </a:lnTo>
                  <a:lnTo>
                    <a:pt x="432" y="72"/>
                  </a:lnTo>
                  <a:lnTo>
                    <a:pt x="378" y="54"/>
                  </a:lnTo>
                  <a:lnTo>
                    <a:pt x="324" y="42"/>
                  </a:lnTo>
                  <a:lnTo>
                    <a:pt x="270" y="30"/>
                  </a:lnTo>
                  <a:lnTo>
                    <a:pt x="216" y="18"/>
                  </a:lnTo>
                  <a:lnTo>
                    <a:pt x="162" y="12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0" y="0"/>
                  </a:lnTo>
                  <a:lnTo>
                    <a:pt x="0" y="60"/>
                  </a:lnTo>
                  <a:lnTo>
                    <a:pt x="0" y="114"/>
                  </a:lnTo>
                  <a:lnTo>
                    <a:pt x="0" y="168"/>
                  </a:lnTo>
                  <a:lnTo>
                    <a:pt x="0" y="222"/>
                  </a:lnTo>
                  <a:lnTo>
                    <a:pt x="0" y="282"/>
                  </a:lnTo>
                  <a:lnTo>
                    <a:pt x="0" y="336"/>
                  </a:lnTo>
                  <a:lnTo>
                    <a:pt x="0" y="390"/>
                  </a:lnTo>
                  <a:lnTo>
                    <a:pt x="0" y="444"/>
                  </a:lnTo>
                  <a:lnTo>
                    <a:pt x="0" y="498"/>
                  </a:lnTo>
                  <a:lnTo>
                    <a:pt x="0" y="558"/>
                  </a:lnTo>
                  <a:lnTo>
                    <a:pt x="0" y="612"/>
                  </a:lnTo>
                  <a:lnTo>
                    <a:pt x="0" y="666"/>
                  </a:lnTo>
                  <a:lnTo>
                    <a:pt x="0" y="720"/>
                  </a:lnTo>
                  <a:lnTo>
                    <a:pt x="0" y="780"/>
                  </a:lnTo>
                  <a:lnTo>
                    <a:pt x="0" y="834"/>
                  </a:lnTo>
                  <a:lnTo>
                    <a:pt x="0" y="888"/>
                  </a:lnTo>
                  <a:lnTo>
                    <a:pt x="0" y="942"/>
                  </a:lnTo>
                  <a:lnTo>
                    <a:pt x="0" y="996"/>
                  </a:lnTo>
                  <a:lnTo>
                    <a:pt x="0" y="1056"/>
                  </a:lnTo>
                  <a:lnTo>
                    <a:pt x="0" y="1110"/>
                  </a:lnTo>
                  <a:lnTo>
                    <a:pt x="0" y="1164"/>
                  </a:lnTo>
                  <a:lnTo>
                    <a:pt x="0" y="1218"/>
                  </a:lnTo>
                  <a:lnTo>
                    <a:pt x="0" y="1278"/>
                  </a:lnTo>
                  <a:lnTo>
                    <a:pt x="0" y="1332"/>
                  </a:lnTo>
                  <a:lnTo>
                    <a:pt x="0" y="1386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7" name="Freeform 20"/>
            <p:cNvSpPr>
              <a:spLocks/>
            </p:cNvSpPr>
            <p:nvPr/>
          </p:nvSpPr>
          <p:spPr bwMode="auto">
            <a:xfrm>
              <a:off x="2704" y="838"/>
              <a:ext cx="1236" cy="1386"/>
            </a:xfrm>
            <a:custGeom>
              <a:avLst/>
              <a:gdLst>
                <a:gd name="T0" fmla="*/ 48 w 206"/>
                <a:gd name="T1" fmla="*/ 1362 h 231"/>
                <a:gd name="T2" fmla="*/ 144 w 206"/>
                <a:gd name="T3" fmla="*/ 1314 h 231"/>
                <a:gd name="T4" fmla="*/ 246 w 206"/>
                <a:gd name="T5" fmla="*/ 1260 h 231"/>
                <a:gd name="T6" fmla="*/ 342 w 206"/>
                <a:gd name="T7" fmla="*/ 1212 h 231"/>
                <a:gd name="T8" fmla="*/ 444 w 206"/>
                <a:gd name="T9" fmla="*/ 1164 h 231"/>
                <a:gd name="T10" fmla="*/ 546 w 206"/>
                <a:gd name="T11" fmla="*/ 1116 h 231"/>
                <a:gd name="T12" fmla="*/ 642 w 206"/>
                <a:gd name="T13" fmla="*/ 1068 h 231"/>
                <a:gd name="T14" fmla="*/ 744 w 206"/>
                <a:gd name="T15" fmla="*/ 1014 h 231"/>
                <a:gd name="T16" fmla="*/ 840 w 206"/>
                <a:gd name="T17" fmla="*/ 966 h 231"/>
                <a:gd name="T18" fmla="*/ 942 w 206"/>
                <a:gd name="T19" fmla="*/ 918 h 231"/>
                <a:gd name="T20" fmla="*/ 1038 w 206"/>
                <a:gd name="T21" fmla="*/ 870 h 231"/>
                <a:gd name="T22" fmla="*/ 1140 w 206"/>
                <a:gd name="T23" fmla="*/ 816 h 231"/>
                <a:gd name="T24" fmla="*/ 1236 w 206"/>
                <a:gd name="T25" fmla="*/ 768 h 231"/>
                <a:gd name="T26" fmla="*/ 1182 w 206"/>
                <a:gd name="T27" fmla="*/ 672 h 231"/>
                <a:gd name="T28" fmla="*/ 1122 w 206"/>
                <a:gd name="T29" fmla="*/ 582 h 231"/>
                <a:gd name="T30" fmla="*/ 1056 w 206"/>
                <a:gd name="T31" fmla="*/ 492 h 231"/>
                <a:gd name="T32" fmla="*/ 984 w 206"/>
                <a:gd name="T33" fmla="*/ 414 h 231"/>
                <a:gd name="T34" fmla="*/ 900 w 206"/>
                <a:gd name="T35" fmla="*/ 342 h 231"/>
                <a:gd name="T36" fmla="*/ 816 w 206"/>
                <a:gd name="T37" fmla="*/ 270 h 231"/>
                <a:gd name="T38" fmla="*/ 726 w 206"/>
                <a:gd name="T39" fmla="*/ 210 h 231"/>
                <a:gd name="T40" fmla="*/ 630 w 206"/>
                <a:gd name="T41" fmla="*/ 156 h 231"/>
                <a:gd name="T42" fmla="*/ 534 w 206"/>
                <a:gd name="T43" fmla="*/ 108 h 231"/>
                <a:gd name="T44" fmla="*/ 432 w 206"/>
                <a:gd name="T45" fmla="*/ 72 h 231"/>
                <a:gd name="T46" fmla="*/ 324 w 206"/>
                <a:gd name="T47" fmla="*/ 42 h 231"/>
                <a:gd name="T48" fmla="*/ 216 w 206"/>
                <a:gd name="T49" fmla="*/ 18 h 231"/>
                <a:gd name="T50" fmla="*/ 108 w 206"/>
                <a:gd name="T51" fmla="*/ 6 h 231"/>
                <a:gd name="T52" fmla="*/ 0 w 206"/>
                <a:gd name="T53" fmla="*/ 0 h 231"/>
                <a:gd name="T54" fmla="*/ 0 w 206"/>
                <a:gd name="T55" fmla="*/ 114 h 231"/>
                <a:gd name="T56" fmla="*/ 0 w 206"/>
                <a:gd name="T57" fmla="*/ 222 h 231"/>
                <a:gd name="T58" fmla="*/ 0 w 206"/>
                <a:gd name="T59" fmla="*/ 336 h 231"/>
                <a:gd name="T60" fmla="*/ 0 w 206"/>
                <a:gd name="T61" fmla="*/ 444 h 231"/>
                <a:gd name="T62" fmla="*/ 0 w 206"/>
                <a:gd name="T63" fmla="*/ 558 h 231"/>
                <a:gd name="T64" fmla="*/ 0 w 206"/>
                <a:gd name="T65" fmla="*/ 666 h 231"/>
                <a:gd name="T66" fmla="*/ 0 w 206"/>
                <a:gd name="T67" fmla="*/ 780 h 231"/>
                <a:gd name="T68" fmla="*/ 0 w 206"/>
                <a:gd name="T69" fmla="*/ 888 h 231"/>
                <a:gd name="T70" fmla="*/ 0 w 206"/>
                <a:gd name="T71" fmla="*/ 996 h 231"/>
                <a:gd name="T72" fmla="*/ 0 w 206"/>
                <a:gd name="T73" fmla="*/ 1110 h 231"/>
                <a:gd name="T74" fmla="*/ 0 w 206"/>
                <a:gd name="T75" fmla="*/ 1218 h 231"/>
                <a:gd name="T76" fmla="*/ 0 w 206"/>
                <a:gd name="T77" fmla="*/ 1332 h 231"/>
                <a:gd name="T78" fmla="*/ 0 w 206"/>
                <a:gd name="T79" fmla="*/ 1386 h 23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6"/>
                <a:gd name="T121" fmla="*/ 0 h 231"/>
                <a:gd name="T122" fmla="*/ 206 w 206"/>
                <a:gd name="T123" fmla="*/ 231 h 23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6" h="231">
                  <a:moveTo>
                    <a:pt x="0" y="231"/>
                  </a:moveTo>
                  <a:lnTo>
                    <a:pt x="8" y="227"/>
                  </a:lnTo>
                  <a:lnTo>
                    <a:pt x="16" y="223"/>
                  </a:lnTo>
                  <a:lnTo>
                    <a:pt x="24" y="219"/>
                  </a:lnTo>
                  <a:lnTo>
                    <a:pt x="33" y="215"/>
                  </a:lnTo>
                  <a:lnTo>
                    <a:pt x="41" y="210"/>
                  </a:lnTo>
                  <a:lnTo>
                    <a:pt x="49" y="206"/>
                  </a:lnTo>
                  <a:lnTo>
                    <a:pt x="57" y="202"/>
                  </a:lnTo>
                  <a:lnTo>
                    <a:pt x="66" y="198"/>
                  </a:lnTo>
                  <a:lnTo>
                    <a:pt x="74" y="194"/>
                  </a:lnTo>
                  <a:lnTo>
                    <a:pt x="82" y="190"/>
                  </a:lnTo>
                  <a:lnTo>
                    <a:pt x="91" y="186"/>
                  </a:lnTo>
                  <a:lnTo>
                    <a:pt x="99" y="182"/>
                  </a:lnTo>
                  <a:lnTo>
                    <a:pt x="107" y="178"/>
                  </a:lnTo>
                  <a:lnTo>
                    <a:pt x="115" y="173"/>
                  </a:lnTo>
                  <a:lnTo>
                    <a:pt x="124" y="169"/>
                  </a:lnTo>
                  <a:lnTo>
                    <a:pt x="132" y="165"/>
                  </a:lnTo>
                  <a:lnTo>
                    <a:pt x="140" y="161"/>
                  </a:lnTo>
                  <a:lnTo>
                    <a:pt x="148" y="157"/>
                  </a:lnTo>
                  <a:lnTo>
                    <a:pt x="157" y="153"/>
                  </a:lnTo>
                  <a:lnTo>
                    <a:pt x="165" y="149"/>
                  </a:lnTo>
                  <a:lnTo>
                    <a:pt x="173" y="145"/>
                  </a:lnTo>
                  <a:lnTo>
                    <a:pt x="181" y="141"/>
                  </a:lnTo>
                  <a:lnTo>
                    <a:pt x="190" y="136"/>
                  </a:lnTo>
                  <a:lnTo>
                    <a:pt x="198" y="132"/>
                  </a:lnTo>
                  <a:lnTo>
                    <a:pt x="206" y="128"/>
                  </a:lnTo>
                  <a:lnTo>
                    <a:pt x="202" y="120"/>
                  </a:lnTo>
                  <a:lnTo>
                    <a:pt x="197" y="112"/>
                  </a:lnTo>
                  <a:lnTo>
                    <a:pt x="192" y="104"/>
                  </a:lnTo>
                  <a:lnTo>
                    <a:pt x="187" y="97"/>
                  </a:lnTo>
                  <a:lnTo>
                    <a:pt x="182" y="90"/>
                  </a:lnTo>
                  <a:lnTo>
                    <a:pt x="176" y="82"/>
                  </a:lnTo>
                  <a:lnTo>
                    <a:pt x="170" y="76"/>
                  </a:lnTo>
                  <a:lnTo>
                    <a:pt x="164" y="69"/>
                  </a:lnTo>
                  <a:lnTo>
                    <a:pt x="157" y="63"/>
                  </a:lnTo>
                  <a:lnTo>
                    <a:pt x="150" y="57"/>
                  </a:lnTo>
                  <a:lnTo>
                    <a:pt x="143" y="51"/>
                  </a:lnTo>
                  <a:lnTo>
                    <a:pt x="136" y="45"/>
                  </a:lnTo>
                  <a:lnTo>
                    <a:pt x="129" y="40"/>
                  </a:lnTo>
                  <a:lnTo>
                    <a:pt x="121" y="35"/>
                  </a:lnTo>
                  <a:lnTo>
                    <a:pt x="113" y="30"/>
                  </a:lnTo>
                  <a:lnTo>
                    <a:pt x="105" y="26"/>
                  </a:lnTo>
                  <a:lnTo>
                    <a:pt x="97" y="22"/>
                  </a:lnTo>
                  <a:lnTo>
                    <a:pt x="89" y="18"/>
                  </a:lnTo>
                  <a:lnTo>
                    <a:pt x="80" y="15"/>
                  </a:lnTo>
                  <a:lnTo>
                    <a:pt x="72" y="12"/>
                  </a:lnTo>
                  <a:lnTo>
                    <a:pt x="63" y="9"/>
                  </a:lnTo>
                  <a:lnTo>
                    <a:pt x="54" y="7"/>
                  </a:lnTo>
                  <a:lnTo>
                    <a:pt x="45" y="5"/>
                  </a:lnTo>
                  <a:lnTo>
                    <a:pt x="36" y="3"/>
                  </a:lnTo>
                  <a:lnTo>
                    <a:pt x="27" y="2"/>
                  </a:lnTo>
                  <a:lnTo>
                    <a:pt x="18" y="1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28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0" y="74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0" y="130"/>
                  </a:lnTo>
                  <a:lnTo>
                    <a:pt x="0" y="139"/>
                  </a:lnTo>
                  <a:lnTo>
                    <a:pt x="0" y="148"/>
                  </a:lnTo>
                  <a:lnTo>
                    <a:pt x="0" y="157"/>
                  </a:lnTo>
                  <a:lnTo>
                    <a:pt x="0" y="166"/>
                  </a:lnTo>
                  <a:lnTo>
                    <a:pt x="0" y="176"/>
                  </a:lnTo>
                  <a:lnTo>
                    <a:pt x="0" y="185"/>
                  </a:lnTo>
                  <a:lnTo>
                    <a:pt x="0" y="194"/>
                  </a:lnTo>
                  <a:lnTo>
                    <a:pt x="0" y="203"/>
                  </a:lnTo>
                  <a:lnTo>
                    <a:pt x="0" y="213"/>
                  </a:lnTo>
                  <a:lnTo>
                    <a:pt x="0" y="222"/>
                  </a:lnTo>
                  <a:lnTo>
                    <a:pt x="0" y="231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8" name="Freeform 21"/>
            <p:cNvSpPr>
              <a:spLocks/>
            </p:cNvSpPr>
            <p:nvPr/>
          </p:nvSpPr>
          <p:spPr bwMode="auto">
            <a:xfrm>
              <a:off x="1584" y="482"/>
              <a:ext cx="1106" cy="355"/>
            </a:xfrm>
            <a:custGeom>
              <a:avLst/>
              <a:gdLst>
                <a:gd name="T0" fmla="*/ 28 w 702"/>
                <a:gd name="T1" fmla="*/ 355 h 258"/>
                <a:gd name="T2" fmla="*/ 1078 w 702"/>
                <a:gd name="T3" fmla="*/ 355 h 258"/>
                <a:gd name="T4" fmla="*/ 1078 w 702"/>
                <a:gd name="T5" fmla="*/ 355 h 258"/>
                <a:gd name="T6" fmla="*/ 1087 w 702"/>
                <a:gd name="T7" fmla="*/ 355 h 258"/>
                <a:gd name="T8" fmla="*/ 1087 w 702"/>
                <a:gd name="T9" fmla="*/ 355 h 258"/>
                <a:gd name="T10" fmla="*/ 1097 w 702"/>
                <a:gd name="T11" fmla="*/ 355 h 258"/>
                <a:gd name="T12" fmla="*/ 1097 w 702"/>
                <a:gd name="T13" fmla="*/ 347 h 258"/>
                <a:gd name="T14" fmla="*/ 1097 w 702"/>
                <a:gd name="T15" fmla="*/ 347 h 258"/>
                <a:gd name="T16" fmla="*/ 1106 w 702"/>
                <a:gd name="T17" fmla="*/ 347 h 258"/>
                <a:gd name="T18" fmla="*/ 1106 w 702"/>
                <a:gd name="T19" fmla="*/ 338 h 258"/>
                <a:gd name="T20" fmla="*/ 1106 w 702"/>
                <a:gd name="T21" fmla="*/ 338 h 258"/>
                <a:gd name="T22" fmla="*/ 1106 w 702"/>
                <a:gd name="T23" fmla="*/ 338 h 258"/>
                <a:gd name="T24" fmla="*/ 1106 w 702"/>
                <a:gd name="T25" fmla="*/ 330 h 258"/>
                <a:gd name="T26" fmla="*/ 1106 w 702"/>
                <a:gd name="T27" fmla="*/ 330 h 258"/>
                <a:gd name="T28" fmla="*/ 1106 w 702"/>
                <a:gd name="T29" fmla="*/ 25 h 258"/>
                <a:gd name="T30" fmla="*/ 1106 w 702"/>
                <a:gd name="T31" fmla="*/ 25 h 258"/>
                <a:gd name="T32" fmla="*/ 1106 w 702"/>
                <a:gd name="T33" fmla="*/ 25 h 258"/>
                <a:gd name="T34" fmla="*/ 1106 w 702"/>
                <a:gd name="T35" fmla="*/ 17 h 258"/>
                <a:gd name="T36" fmla="*/ 1106 w 702"/>
                <a:gd name="T37" fmla="*/ 17 h 258"/>
                <a:gd name="T38" fmla="*/ 1106 w 702"/>
                <a:gd name="T39" fmla="*/ 8 h 258"/>
                <a:gd name="T40" fmla="*/ 1097 w 702"/>
                <a:gd name="T41" fmla="*/ 8 h 258"/>
                <a:gd name="T42" fmla="*/ 1097 w 702"/>
                <a:gd name="T43" fmla="*/ 8 h 258"/>
                <a:gd name="T44" fmla="*/ 1097 w 702"/>
                <a:gd name="T45" fmla="*/ 0 h 258"/>
                <a:gd name="T46" fmla="*/ 1087 w 702"/>
                <a:gd name="T47" fmla="*/ 0 h 258"/>
                <a:gd name="T48" fmla="*/ 1087 w 702"/>
                <a:gd name="T49" fmla="*/ 0 h 258"/>
                <a:gd name="T50" fmla="*/ 1078 w 702"/>
                <a:gd name="T51" fmla="*/ 0 h 258"/>
                <a:gd name="T52" fmla="*/ 28 w 702"/>
                <a:gd name="T53" fmla="*/ 0 h 258"/>
                <a:gd name="T54" fmla="*/ 28 w 702"/>
                <a:gd name="T55" fmla="*/ 0 h 258"/>
                <a:gd name="T56" fmla="*/ 19 w 702"/>
                <a:gd name="T57" fmla="*/ 0 h 258"/>
                <a:gd name="T58" fmla="*/ 19 w 702"/>
                <a:gd name="T59" fmla="*/ 0 h 258"/>
                <a:gd name="T60" fmla="*/ 19 w 702"/>
                <a:gd name="T61" fmla="*/ 0 h 258"/>
                <a:gd name="T62" fmla="*/ 9 w 702"/>
                <a:gd name="T63" fmla="*/ 8 h 258"/>
                <a:gd name="T64" fmla="*/ 9 w 702"/>
                <a:gd name="T65" fmla="*/ 8 h 258"/>
                <a:gd name="T66" fmla="*/ 0 w 702"/>
                <a:gd name="T67" fmla="*/ 8 h 258"/>
                <a:gd name="T68" fmla="*/ 0 w 702"/>
                <a:gd name="T69" fmla="*/ 8 h 258"/>
                <a:gd name="T70" fmla="*/ 0 w 702"/>
                <a:gd name="T71" fmla="*/ 17 h 258"/>
                <a:gd name="T72" fmla="*/ 0 w 702"/>
                <a:gd name="T73" fmla="*/ 17 h 258"/>
                <a:gd name="T74" fmla="*/ 0 w 702"/>
                <a:gd name="T75" fmla="*/ 25 h 258"/>
                <a:gd name="T76" fmla="*/ 0 w 702"/>
                <a:gd name="T77" fmla="*/ 25 h 258"/>
                <a:gd name="T78" fmla="*/ 0 w 702"/>
                <a:gd name="T79" fmla="*/ 330 h 258"/>
                <a:gd name="T80" fmla="*/ 0 w 702"/>
                <a:gd name="T81" fmla="*/ 330 h 258"/>
                <a:gd name="T82" fmla="*/ 0 w 702"/>
                <a:gd name="T83" fmla="*/ 330 h 258"/>
                <a:gd name="T84" fmla="*/ 0 w 702"/>
                <a:gd name="T85" fmla="*/ 338 h 258"/>
                <a:gd name="T86" fmla="*/ 0 w 702"/>
                <a:gd name="T87" fmla="*/ 338 h 258"/>
                <a:gd name="T88" fmla="*/ 0 w 702"/>
                <a:gd name="T89" fmla="*/ 347 h 258"/>
                <a:gd name="T90" fmla="*/ 0 w 702"/>
                <a:gd name="T91" fmla="*/ 347 h 258"/>
                <a:gd name="T92" fmla="*/ 9 w 702"/>
                <a:gd name="T93" fmla="*/ 347 h 258"/>
                <a:gd name="T94" fmla="*/ 9 w 702"/>
                <a:gd name="T95" fmla="*/ 355 h 258"/>
                <a:gd name="T96" fmla="*/ 19 w 702"/>
                <a:gd name="T97" fmla="*/ 355 h 258"/>
                <a:gd name="T98" fmla="*/ 19 w 702"/>
                <a:gd name="T99" fmla="*/ 355 h 258"/>
                <a:gd name="T100" fmla="*/ 19 w 702"/>
                <a:gd name="T101" fmla="*/ 355 h 258"/>
                <a:gd name="T102" fmla="*/ 28 w 702"/>
                <a:gd name="T103" fmla="*/ 355 h 2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2"/>
                <a:gd name="T157" fmla="*/ 0 h 258"/>
                <a:gd name="T158" fmla="*/ 702 w 702"/>
                <a:gd name="T159" fmla="*/ 258 h 25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2" h="258">
                  <a:moveTo>
                    <a:pt x="18" y="258"/>
                  </a:moveTo>
                  <a:lnTo>
                    <a:pt x="684" y="258"/>
                  </a:lnTo>
                  <a:lnTo>
                    <a:pt x="690" y="258"/>
                  </a:lnTo>
                  <a:lnTo>
                    <a:pt x="696" y="258"/>
                  </a:lnTo>
                  <a:lnTo>
                    <a:pt x="696" y="252"/>
                  </a:lnTo>
                  <a:lnTo>
                    <a:pt x="702" y="252"/>
                  </a:lnTo>
                  <a:lnTo>
                    <a:pt x="702" y="246"/>
                  </a:lnTo>
                  <a:lnTo>
                    <a:pt x="702" y="240"/>
                  </a:lnTo>
                  <a:lnTo>
                    <a:pt x="702" y="18"/>
                  </a:lnTo>
                  <a:lnTo>
                    <a:pt x="702" y="12"/>
                  </a:lnTo>
                  <a:lnTo>
                    <a:pt x="702" y="6"/>
                  </a:lnTo>
                  <a:lnTo>
                    <a:pt x="696" y="6"/>
                  </a:lnTo>
                  <a:lnTo>
                    <a:pt x="696" y="0"/>
                  </a:lnTo>
                  <a:lnTo>
                    <a:pt x="690" y="0"/>
                  </a:lnTo>
                  <a:lnTo>
                    <a:pt x="68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6" y="258"/>
                  </a:lnTo>
                  <a:lnTo>
                    <a:pt x="12" y="258"/>
                  </a:lnTo>
                  <a:lnTo>
                    <a:pt x="18" y="258"/>
                  </a:lnTo>
                  <a:close/>
                </a:path>
              </a:pathLst>
            </a:custGeom>
            <a:solidFill>
              <a:srgbClr val="66C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29" name="Rectangle 23"/>
            <p:cNvSpPr>
              <a:spLocks noChangeArrowheads="1"/>
            </p:cNvSpPr>
            <p:nvPr/>
          </p:nvSpPr>
          <p:spPr bwMode="auto">
            <a:xfrm>
              <a:off x="1676" y="528"/>
              <a:ext cx="95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Lemezipari rönk </a:t>
              </a:r>
              <a:endParaRPr lang="hu-HU" altLang="hu-HU" sz="2400" b="1"/>
            </a:p>
          </p:txBody>
        </p:sp>
        <p:sp>
          <p:nvSpPr>
            <p:cNvPr id="21530" name="Rectangle 24"/>
            <p:cNvSpPr>
              <a:spLocks noChangeArrowheads="1"/>
            </p:cNvSpPr>
            <p:nvPr/>
          </p:nvSpPr>
          <p:spPr bwMode="auto">
            <a:xfrm>
              <a:off x="2045" y="666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3  %</a:t>
              </a:r>
              <a:endParaRPr lang="hu-HU" altLang="hu-HU" sz="2400" b="1"/>
            </a:p>
          </p:txBody>
        </p:sp>
        <p:sp>
          <p:nvSpPr>
            <p:cNvPr id="21531" name="Rectangle 27"/>
            <p:cNvSpPr>
              <a:spLocks noChangeArrowheads="1"/>
            </p:cNvSpPr>
            <p:nvPr/>
          </p:nvSpPr>
          <p:spPr bwMode="auto">
            <a:xfrm>
              <a:off x="1438" y="1741"/>
              <a:ext cx="925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Fűrészipari rönk </a:t>
              </a:r>
              <a:endParaRPr lang="hu-HU" altLang="hu-HU" sz="2400" b="1"/>
            </a:p>
          </p:txBody>
        </p:sp>
        <p:sp>
          <p:nvSpPr>
            <p:cNvPr id="21532" name="Rectangle 28"/>
            <p:cNvSpPr>
              <a:spLocks noChangeArrowheads="1"/>
            </p:cNvSpPr>
            <p:nvPr/>
          </p:nvSpPr>
          <p:spPr bwMode="auto">
            <a:xfrm>
              <a:off x="1730" y="1867"/>
              <a:ext cx="3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29  %</a:t>
              </a:r>
              <a:endParaRPr lang="hu-HU" altLang="hu-HU" sz="2400" b="1"/>
            </a:p>
          </p:txBody>
        </p:sp>
        <p:sp>
          <p:nvSpPr>
            <p:cNvPr id="21533" name="Freeform 29"/>
            <p:cNvSpPr>
              <a:spLocks/>
            </p:cNvSpPr>
            <p:nvPr/>
          </p:nvSpPr>
          <p:spPr bwMode="auto">
            <a:xfrm>
              <a:off x="570" y="2852"/>
              <a:ext cx="1406" cy="302"/>
            </a:xfrm>
            <a:custGeom>
              <a:avLst/>
              <a:gdLst>
                <a:gd name="T0" fmla="*/ 23 w 1104"/>
                <a:gd name="T1" fmla="*/ 302 h 258"/>
                <a:gd name="T2" fmla="*/ 1391 w 1104"/>
                <a:gd name="T3" fmla="*/ 302 h 258"/>
                <a:gd name="T4" fmla="*/ 1383 w 1104"/>
                <a:gd name="T5" fmla="*/ 302 h 258"/>
                <a:gd name="T6" fmla="*/ 1391 w 1104"/>
                <a:gd name="T7" fmla="*/ 302 h 258"/>
                <a:gd name="T8" fmla="*/ 1391 w 1104"/>
                <a:gd name="T9" fmla="*/ 302 h 258"/>
                <a:gd name="T10" fmla="*/ 1398 w 1104"/>
                <a:gd name="T11" fmla="*/ 302 h 258"/>
                <a:gd name="T12" fmla="*/ 1398 w 1104"/>
                <a:gd name="T13" fmla="*/ 302 h 258"/>
                <a:gd name="T14" fmla="*/ 1406 w 1104"/>
                <a:gd name="T15" fmla="*/ 295 h 258"/>
                <a:gd name="T16" fmla="*/ 1406 w 1104"/>
                <a:gd name="T17" fmla="*/ 295 h 258"/>
                <a:gd name="T18" fmla="*/ 1406 w 1104"/>
                <a:gd name="T19" fmla="*/ 295 h 258"/>
                <a:gd name="T20" fmla="*/ 1406 w 1104"/>
                <a:gd name="T21" fmla="*/ 288 h 258"/>
                <a:gd name="T22" fmla="*/ 1406 w 1104"/>
                <a:gd name="T23" fmla="*/ 288 h 258"/>
                <a:gd name="T24" fmla="*/ 1406 w 1104"/>
                <a:gd name="T25" fmla="*/ 281 h 258"/>
                <a:gd name="T26" fmla="*/ 1406 w 1104"/>
                <a:gd name="T27" fmla="*/ 281 h 258"/>
                <a:gd name="T28" fmla="*/ 1406 w 1104"/>
                <a:gd name="T29" fmla="*/ 21 h 258"/>
                <a:gd name="T30" fmla="*/ 1406 w 1104"/>
                <a:gd name="T31" fmla="*/ 21 h 258"/>
                <a:gd name="T32" fmla="*/ 1406 w 1104"/>
                <a:gd name="T33" fmla="*/ 21 h 258"/>
                <a:gd name="T34" fmla="*/ 1406 w 1104"/>
                <a:gd name="T35" fmla="*/ 14 h 258"/>
                <a:gd name="T36" fmla="*/ 1406 w 1104"/>
                <a:gd name="T37" fmla="*/ 14 h 258"/>
                <a:gd name="T38" fmla="*/ 1406 w 1104"/>
                <a:gd name="T39" fmla="*/ 7 h 258"/>
                <a:gd name="T40" fmla="*/ 1406 w 1104"/>
                <a:gd name="T41" fmla="*/ 7 h 258"/>
                <a:gd name="T42" fmla="*/ 1398 w 1104"/>
                <a:gd name="T43" fmla="*/ 7 h 258"/>
                <a:gd name="T44" fmla="*/ 1398 w 1104"/>
                <a:gd name="T45" fmla="*/ 7 h 258"/>
                <a:gd name="T46" fmla="*/ 1391 w 1104"/>
                <a:gd name="T47" fmla="*/ 0 h 258"/>
                <a:gd name="T48" fmla="*/ 1391 w 1104"/>
                <a:gd name="T49" fmla="*/ 0 h 258"/>
                <a:gd name="T50" fmla="*/ 1391 w 1104"/>
                <a:gd name="T51" fmla="*/ 0 h 258"/>
                <a:gd name="T52" fmla="*/ 23 w 1104"/>
                <a:gd name="T53" fmla="*/ 0 h 258"/>
                <a:gd name="T54" fmla="*/ 23 w 1104"/>
                <a:gd name="T55" fmla="*/ 0 h 258"/>
                <a:gd name="T56" fmla="*/ 23 w 1104"/>
                <a:gd name="T57" fmla="*/ 0 h 258"/>
                <a:gd name="T58" fmla="*/ 15 w 1104"/>
                <a:gd name="T59" fmla="*/ 0 h 258"/>
                <a:gd name="T60" fmla="*/ 15 w 1104"/>
                <a:gd name="T61" fmla="*/ 0 h 258"/>
                <a:gd name="T62" fmla="*/ 8 w 1104"/>
                <a:gd name="T63" fmla="*/ 7 h 258"/>
                <a:gd name="T64" fmla="*/ 8 w 1104"/>
                <a:gd name="T65" fmla="*/ 7 h 258"/>
                <a:gd name="T66" fmla="*/ 8 w 1104"/>
                <a:gd name="T67" fmla="*/ 7 h 258"/>
                <a:gd name="T68" fmla="*/ 0 w 1104"/>
                <a:gd name="T69" fmla="*/ 14 h 258"/>
                <a:gd name="T70" fmla="*/ 0 w 1104"/>
                <a:gd name="T71" fmla="*/ 14 h 258"/>
                <a:gd name="T72" fmla="*/ 0 w 1104"/>
                <a:gd name="T73" fmla="*/ 14 h 258"/>
                <a:gd name="T74" fmla="*/ 0 w 1104"/>
                <a:gd name="T75" fmla="*/ 21 h 258"/>
                <a:gd name="T76" fmla="*/ 0 w 1104"/>
                <a:gd name="T77" fmla="*/ 21 h 258"/>
                <a:gd name="T78" fmla="*/ 0 w 1104"/>
                <a:gd name="T79" fmla="*/ 281 h 258"/>
                <a:gd name="T80" fmla="*/ 0 w 1104"/>
                <a:gd name="T81" fmla="*/ 281 h 258"/>
                <a:gd name="T82" fmla="*/ 0 w 1104"/>
                <a:gd name="T83" fmla="*/ 281 h 258"/>
                <a:gd name="T84" fmla="*/ 0 w 1104"/>
                <a:gd name="T85" fmla="*/ 288 h 258"/>
                <a:gd name="T86" fmla="*/ 0 w 1104"/>
                <a:gd name="T87" fmla="*/ 288 h 258"/>
                <a:gd name="T88" fmla="*/ 0 w 1104"/>
                <a:gd name="T89" fmla="*/ 295 h 258"/>
                <a:gd name="T90" fmla="*/ 8 w 1104"/>
                <a:gd name="T91" fmla="*/ 295 h 258"/>
                <a:gd name="T92" fmla="*/ 8 w 1104"/>
                <a:gd name="T93" fmla="*/ 295 h 258"/>
                <a:gd name="T94" fmla="*/ 8 w 1104"/>
                <a:gd name="T95" fmla="*/ 302 h 258"/>
                <a:gd name="T96" fmla="*/ 15 w 1104"/>
                <a:gd name="T97" fmla="*/ 302 h 258"/>
                <a:gd name="T98" fmla="*/ 15 w 1104"/>
                <a:gd name="T99" fmla="*/ 302 h 258"/>
                <a:gd name="T100" fmla="*/ 23 w 1104"/>
                <a:gd name="T101" fmla="*/ 302 h 2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04"/>
                <a:gd name="T154" fmla="*/ 0 h 258"/>
                <a:gd name="T155" fmla="*/ 1104 w 1104"/>
                <a:gd name="T156" fmla="*/ 258 h 2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04" h="258">
                  <a:moveTo>
                    <a:pt x="18" y="258"/>
                  </a:moveTo>
                  <a:lnTo>
                    <a:pt x="1092" y="258"/>
                  </a:lnTo>
                  <a:lnTo>
                    <a:pt x="1086" y="258"/>
                  </a:lnTo>
                  <a:lnTo>
                    <a:pt x="1092" y="258"/>
                  </a:lnTo>
                  <a:lnTo>
                    <a:pt x="1098" y="258"/>
                  </a:lnTo>
                  <a:lnTo>
                    <a:pt x="1104" y="252"/>
                  </a:lnTo>
                  <a:lnTo>
                    <a:pt x="1104" y="246"/>
                  </a:lnTo>
                  <a:lnTo>
                    <a:pt x="1104" y="240"/>
                  </a:lnTo>
                  <a:lnTo>
                    <a:pt x="1104" y="18"/>
                  </a:lnTo>
                  <a:lnTo>
                    <a:pt x="1104" y="12"/>
                  </a:lnTo>
                  <a:lnTo>
                    <a:pt x="1104" y="6"/>
                  </a:lnTo>
                  <a:lnTo>
                    <a:pt x="1098" y="6"/>
                  </a:lnTo>
                  <a:lnTo>
                    <a:pt x="1092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6" y="252"/>
                  </a:lnTo>
                  <a:lnTo>
                    <a:pt x="6" y="258"/>
                  </a:lnTo>
                  <a:lnTo>
                    <a:pt x="12" y="258"/>
                  </a:lnTo>
                  <a:lnTo>
                    <a:pt x="18" y="258"/>
                  </a:lnTo>
                  <a:close/>
                </a:path>
              </a:pathLst>
            </a:custGeom>
            <a:solidFill>
              <a:srgbClr val="8DA0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34" name="Rectangle 31"/>
            <p:cNvSpPr>
              <a:spLocks noChangeArrowheads="1"/>
            </p:cNvSpPr>
            <p:nvPr/>
          </p:nvSpPr>
          <p:spPr bwMode="auto">
            <a:xfrm>
              <a:off x="633" y="2882"/>
              <a:ext cx="1581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Egyéb fűrészipari alapanyag </a:t>
              </a:r>
              <a:endParaRPr lang="hu-HU" altLang="hu-HU" sz="2400" b="1"/>
            </a:p>
          </p:txBody>
        </p:sp>
        <p:sp>
          <p:nvSpPr>
            <p:cNvPr id="21535" name="Rectangle 32"/>
            <p:cNvSpPr>
              <a:spLocks noChangeArrowheads="1"/>
            </p:cNvSpPr>
            <p:nvPr/>
          </p:nvSpPr>
          <p:spPr bwMode="auto">
            <a:xfrm>
              <a:off x="1286" y="3008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9  %</a:t>
              </a:r>
              <a:endParaRPr lang="hu-HU" altLang="hu-HU" sz="2400" b="1"/>
            </a:p>
          </p:txBody>
        </p:sp>
        <p:sp>
          <p:nvSpPr>
            <p:cNvPr id="21536" name="Rectangle 35"/>
            <p:cNvSpPr>
              <a:spLocks noChangeArrowheads="1"/>
            </p:cNvSpPr>
            <p:nvPr/>
          </p:nvSpPr>
          <p:spPr bwMode="auto">
            <a:xfrm>
              <a:off x="2604" y="2949"/>
              <a:ext cx="4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Papírfa </a:t>
              </a:r>
              <a:endParaRPr lang="hu-HU" altLang="hu-HU" sz="2400" b="1"/>
            </a:p>
          </p:txBody>
        </p:sp>
        <p:sp>
          <p:nvSpPr>
            <p:cNvPr id="21537" name="Rectangle 36"/>
            <p:cNvSpPr>
              <a:spLocks noChangeArrowheads="1"/>
            </p:cNvSpPr>
            <p:nvPr/>
          </p:nvSpPr>
          <p:spPr bwMode="auto">
            <a:xfrm>
              <a:off x="2655" y="3081"/>
              <a:ext cx="3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23  %</a:t>
              </a:r>
              <a:endParaRPr lang="hu-HU" altLang="hu-HU" sz="2400" b="1"/>
            </a:p>
          </p:txBody>
        </p:sp>
        <p:sp>
          <p:nvSpPr>
            <p:cNvPr id="21538" name="Rectangle 39"/>
            <p:cNvSpPr>
              <a:spLocks noChangeArrowheads="1"/>
            </p:cNvSpPr>
            <p:nvPr/>
          </p:nvSpPr>
          <p:spPr bwMode="auto">
            <a:xfrm>
              <a:off x="3476" y="2562"/>
              <a:ext cx="40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Rostfa </a:t>
              </a:r>
              <a:endParaRPr lang="hu-HU" altLang="hu-HU" sz="2400" b="1"/>
            </a:p>
          </p:txBody>
        </p:sp>
        <p:sp>
          <p:nvSpPr>
            <p:cNvPr id="21539" name="Rectangle 40"/>
            <p:cNvSpPr>
              <a:spLocks noChangeArrowheads="1"/>
            </p:cNvSpPr>
            <p:nvPr/>
          </p:nvSpPr>
          <p:spPr bwMode="auto">
            <a:xfrm>
              <a:off x="3509" y="2688"/>
              <a:ext cx="3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10  %</a:t>
              </a:r>
              <a:endParaRPr lang="hu-HU" altLang="hu-HU" sz="2400" b="1"/>
            </a:p>
          </p:txBody>
        </p:sp>
        <p:sp>
          <p:nvSpPr>
            <p:cNvPr id="21540" name="Freeform 41"/>
            <p:cNvSpPr>
              <a:spLocks/>
            </p:cNvSpPr>
            <p:nvPr/>
          </p:nvSpPr>
          <p:spPr bwMode="auto">
            <a:xfrm>
              <a:off x="3841" y="1910"/>
              <a:ext cx="864" cy="258"/>
            </a:xfrm>
            <a:custGeom>
              <a:avLst/>
              <a:gdLst>
                <a:gd name="T0" fmla="*/ 18 w 864"/>
                <a:gd name="T1" fmla="*/ 258 h 258"/>
                <a:gd name="T2" fmla="*/ 846 w 864"/>
                <a:gd name="T3" fmla="*/ 258 h 258"/>
                <a:gd name="T4" fmla="*/ 846 w 864"/>
                <a:gd name="T5" fmla="*/ 258 h 258"/>
                <a:gd name="T6" fmla="*/ 846 w 864"/>
                <a:gd name="T7" fmla="*/ 258 h 258"/>
                <a:gd name="T8" fmla="*/ 852 w 864"/>
                <a:gd name="T9" fmla="*/ 258 h 258"/>
                <a:gd name="T10" fmla="*/ 852 w 864"/>
                <a:gd name="T11" fmla="*/ 252 h 258"/>
                <a:gd name="T12" fmla="*/ 852 w 864"/>
                <a:gd name="T13" fmla="*/ 252 h 258"/>
                <a:gd name="T14" fmla="*/ 858 w 864"/>
                <a:gd name="T15" fmla="*/ 252 h 258"/>
                <a:gd name="T16" fmla="*/ 858 w 864"/>
                <a:gd name="T17" fmla="*/ 252 h 258"/>
                <a:gd name="T18" fmla="*/ 858 w 864"/>
                <a:gd name="T19" fmla="*/ 246 h 258"/>
                <a:gd name="T20" fmla="*/ 864 w 864"/>
                <a:gd name="T21" fmla="*/ 246 h 258"/>
                <a:gd name="T22" fmla="*/ 864 w 864"/>
                <a:gd name="T23" fmla="*/ 240 h 258"/>
                <a:gd name="T24" fmla="*/ 864 w 864"/>
                <a:gd name="T25" fmla="*/ 240 h 258"/>
                <a:gd name="T26" fmla="*/ 864 w 864"/>
                <a:gd name="T27" fmla="*/ 240 h 258"/>
                <a:gd name="T28" fmla="*/ 864 w 864"/>
                <a:gd name="T29" fmla="*/ 18 h 258"/>
                <a:gd name="T30" fmla="*/ 864 w 864"/>
                <a:gd name="T31" fmla="*/ 18 h 258"/>
                <a:gd name="T32" fmla="*/ 864 w 864"/>
                <a:gd name="T33" fmla="*/ 12 h 258"/>
                <a:gd name="T34" fmla="*/ 864 w 864"/>
                <a:gd name="T35" fmla="*/ 12 h 258"/>
                <a:gd name="T36" fmla="*/ 858 w 864"/>
                <a:gd name="T37" fmla="*/ 6 h 258"/>
                <a:gd name="T38" fmla="*/ 858 w 864"/>
                <a:gd name="T39" fmla="*/ 6 h 258"/>
                <a:gd name="T40" fmla="*/ 858 w 864"/>
                <a:gd name="T41" fmla="*/ 6 h 258"/>
                <a:gd name="T42" fmla="*/ 852 w 864"/>
                <a:gd name="T43" fmla="*/ 0 h 258"/>
                <a:gd name="T44" fmla="*/ 852 w 864"/>
                <a:gd name="T45" fmla="*/ 0 h 258"/>
                <a:gd name="T46" fmla="*/ 852 w 864"/>
                <a:gd name="T47" fmla="*/ 0 h 258"/>
                <a:gd name="T48" fmla="*/ 846 w 864"/>
                <a:gd name="T49" fmla="*/ 0 h 258"/>
                <a:gd name="T50" fmla="*/ 846 w 864"/>
                <a:gd name="T51" fmla="*/ 0 h 258"/>
                <a:gd name="T52" fmla="*/ 18 w 864"/>
                <a:gd name="T53" fmla="*/ 0 h 258"/>
                <a:gd name="T54" fmla="*/ 18 w 864"/>
                <a:gd name="T55" fmla="*/ 0 h 258"/>
                <a:gd name="T56" fmla="*/ 18 w 864"/>
                <a:gd name="T57" fmla="*/ 0 h 258"/>
                <a:gd name="T58" fmla="*/ 12 w 864"/>
                <a:gd name="T59" fmla="*/ 0 h 258"/>
                <a:gd name="T60" fmla="*/ 12 w 864"/>
                <a:gd name="T61" fmla="*/ 0 h 258"/>
                <a:gd name="T62" fmla="*/ 12 w 864"/>
                <a:gd name="T63" fmla="*/ 0 h 258"/>
                <a:gd name="T64" fmla="*/ 6 w 864"/>
                <a:gd name="T65" fmla="*/ 6 h 258"/>
                <a:gd name="T66" fmla="*/ 6 w 864"/>
                <a:gd name="T67" fmla="*/ 6 h 258"/>
                <a:gd name="T68" fmla="*/ 6 w 864"/>
                <a:gd name="T69" fmla="*/ 6 h 258"/>
                <a:gd name="T70" fmla="*/ 0 w 864"/>
                <a:gd name="T71" fmla="*/ 12 h 258"/>
                <a:gd name="T72" fmla="*/ 0 w 864"/>
                <a:gd name="T73" fmla="*/ 12 h 258"/>
                <a:gd name="T74" fmla="*/ 0 w 864"/>
                <a:gd name="T75" fmla="*/ 18 h 258"/>
                <a:gd name="T76" fmla="*/ 0 w 864"/>
                <a:gd name="T77" fmla="*/ 18 h 258"/>
                <a:gd name="T78" fmla="*/ 0 w 864"/>
                <a:gd name="T79" fmla="*/ 240 h 258"/>
                <a:gd name="T80" fmla="*/ 0 w 864"/>
                <a:gd name="T81" fmla="*/ 240 h 258"/>
                <a:gd name="T82" fmla="*/ 0 w 864"/>
                <a:gd name="T83" fmla="*/ 240 h 258"/>
                <a:gd name="T84" fmla="*/ 0 w 864"/>
                <a:gd name="T85" fmla="*/ 240 h 258"/>
                <a:gd name="T86" fmla="*/ 0 w 864"/>
                <a:gd name="T87" fmla="*/ 246 h 258"/>
                <a:gd name="T88" fmla="*/ 6 w 864"/>
                <a:gd name="T89" fmla="*/ 246 h 258"/>
                <a:gd name="T90" fmla="*/ 6 w 864"/>
                <a:gd name="T91" fmla="*/ 252 h 258"/>
                <a:gd name="T92" fmla="*/ 6 w 864"/>
                <a:gd name="T93" fmla="*/ 252 h 258"/>
                <a:gd name="T94" fmla="*/ 12 w 864"/>
                <a:gd name="T95" fmla="*/ 252 h 258"/>
                <a:gd name="T96" fmla="*/ 12 w 864"/>
                <a:gd name="T97" fmla="*/ 252 h 258"/>
                <a:gd name="T98" fmla="*/ 12 w 864"/>
                <a:gd name="T99" fmla="*/ 258 h 258"/>
                <a:gd name="T100" fmla="*/ 18 w 864"/>
                <a:gd name="T101" fmla="*/ 258 h 2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64"/>
                <a:gd name="T154" fmla="*/ 0 h 258"/>
                <a:gd name="T155" fmla="*/ 864 w 864"/>
                <a:gd name="T156" fmla="*/ 258 h 2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64" h="258">
                  <a:moveTo>
                    <a:pt x="18" y="258"/>
                  </a:moveTo>
                  <a:lnTo>
                    <a:pt x="846" y="258"/>
                  </a:lnTo>
                  <a:lnTo>
                    <a:pt x="852" y="258"/>
                  </a:lnTo>
                  <a:lnTo>
                    <a:pt x="852" y="252"/>
                  </a:lnTo>
                  <a:lnTo>
                    <a:pt x="858" y="252"/>
                  </a:lnTo>
                  <a:lnTo>
                    <a:pt x="858" y="246"/>
                  </a:lnTo>
                  <a:lnTo>
                    <a:pt x="864" y="246"/>
                  </a:lnTo>
                  <a:lnTo>
                    <a:pt x="864" y="240"/>
                  </a:lnTo>
                  <a:lnTo>
                    <a:pt x="864" y="18"/>
                  </a:lnTo>
                  <a:lnTo>
                    <a:pt x="864" y="12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46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52"/>
                  </a:lnTo>
                  <a:lnTo>
                    <a:pt x="12" y="252"/>
                  </a:lnTo>
                  <a:lnTo>
                    <a:pt x="12" y="258"/>
                  </a:lnTo>
                  <a:lnTo>
                    <a:pt x="18" y="258"/>
                  </a:lnTo>
                  <a:close/>
                </a:path>
              </a:pathLst>
            </a:custGeom>
            <a:solidFill>
              <a:srgbClr val="FFD9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41" name="Rectangle 43"/>
            <p:cNvSpPr>
              <a:spLocks noChangeArrowheads="1"/>
            </p:cNvSpPr>
            <p:nvPr/>
          </p:nvSpPr>
          <p:spPr bwMode="auto">
            <a:xfrm>
              <a:off x="3519" y="1956"/>
              <a:ext cx="11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Összes többi iparifa </a:t>
              </a:r>
              <a:endParaRPr lang="hu-HU" altLang="hu-HU" sz="2400" b="1"/>
            </a:p>
          </p:txBody>
        </p:sp>
        <p:sp>
          <p:nvSpPr>
            <p:cNvPr id="21542" name="Rectangle 44"/>
            <p:cNvSpPr>
              <a:spLocks noChangeArrowheads="1"/>
            </p:cNvSpPr>
            <p:nvPr/>
          </p:nvSpPr>
          <p:spPr bwMode="auto">
            <a:xfrm>
              <a:off x="3749" y="2141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7  %</a:t>
              </a:r>
              <a:endParaRPr lang="hu-HU" altLang="hu-HU" sz="2400" b="1"/>
            </a:p>
          </p:txBody>
        </p:sp>
        <p:sp>
          <p:nvSpPr>
            <p:cNvPr id="21543" name="Freeform 45"/>
            <p:cNvSpPr>
              <a:spLocks/>
            </p:cNvSpPr>
            <p:nvPr/>
          </p:nvSpPr>
          <p:spPr bwMode="auto">
            <a:xfrm>
              <a:off x="3718" y="1403"/>
              <a:ext cx="1552" cy="322"/>
            </a:xfrm>
            <a:custGeom>
              <a:avLst/>
              <a:gdLst>
                <a:gd name="T0" fmla="*/ 31 w 912"/>
                <a:gd name="T1" fmla="*/ 322 h 258"/>
                <a:gd name="T2" fmla="*/ 1521 w 912"/>
                <a:gd name="T3" fmla="*/ 322 h 258"/>
                <a:gd name="T4" fmla="*/ 1521 w 912"/>
                <a:gd name="T5" fmla="*/ 322 h 258"/>
                <a:gd name="T6" fmla="*/ 1521 w 912"/>
                <a:gd name="T7" fmla="*/ 322 h 258"/>
                <a:gd name="T8" fmla="*/ 1532 w 912"/>
                <a:gd name="T9" fmla="*/ 322 h 258"/>
                <a:gd name="T10" fmla="*/ 1532 w 912"/>
                <a:gd name="T11" fmla="*/ 315 h 258"/>
                <a:gd name="T12" fmla="*/ 1532 w 912"/>
                <a:gd name="T13" fmla="*/ 315 h 258"/>
                <a:gd name="T14" fmla="*/ 1542 w 912"/>
                <a:gd name="T15" fmla="*/ 315 h 258"/>
                <a:gd name="T16" fmla="*/ 1542 w 912"/>
                <a:gd name="T17" fmla="*/ 315 h 258"/>
                <a:gd name="T18" fmla="*/ 1542 w 912"/>
                <a:gd name="T19" fmla="*/ 307 h 258"/>
                <a:gd name="T20" fmla="*/ 1552 w 912"/>
                <a:gd name="T21" fmla="*/ 307 h 258"/>
                <a:gd name="T22" fmla="*/ 1552 w 912"/>
                <a:gd name="T23" fmla="*/ 300 h 258"/>
                <a:gd name="T24" fmla="*/ 1552 w 912"/>
                <a:gd name="T25" fmla="*/ 300 h 258"/>
                <a:gd name="T26" fmla="*/ 1552 w 912"/>
                <a:gd name="T27" fmla="*/ 300 h 258"/>
                <a:gd name="T28" fmla="*/ 1552 w 912"/>
                <a:gd name="T29" fmla="*/ 22 h 258"/>
                <a:gd name="T30" fmla="*/ 1552 w 912"/>
                <a:gd name="T31" fmla="*/ 22 h 258"/>
                <a:gd name="T32" fmla="*/ 1552 w 912"/>
                <a:gd name="T33" fmla="*/ 15 h 258"/>
                <a:gd name="T34" fmla="*/ 1552 w 912"/>
                <a:gd name="T35" fmla="*/ 15 h 258"/>
                <a:gd name="T36" fmla="*/ 1542 w 912"/>
                <a:gd name="T37" fmla="*/ 7 h 258"/>
                <a:gd name="T38" fmla="*/ 1542 w 912"/>
                <a:gd name="T39" fmla="*/ 7 h 258"/>
                <a:gd name="T40" fmla="*/ 1542 w 912"/>
                <a:gd name="T41" fmla="*/ 7 h 258"/>
                <a:gd name="T42" fmla="*/ 1532 w 912"/>
                <a:gd name="T43" fmla="*/ 0 h 258"/>
                <a:gd name="T44" fmla="*/ 1532 w 912"/>
                <a:gd name="T45" fmla="*/ 0 h 258"/>
                <a:gd name="T46" fmla="*/ 1532 w 912"/>
                <a:gd name="T47" fmla="*/ 0 h 258"/>
                <a:gd name="T48" fmla="*/ 1521 w 912"/>
                <a:gd name="T49" fmla="*/ 0 h 258"/>
                <a:gd name="T50" fmla="*/ 1521 w 912"/>
                <a:gd name="T51" fmla="*/ 0 h 258"/>
                <a:gd name="T52" fmla="*/ 31 w 912"/>
                <a:gd name="T53" fmla="*/ 0 h 258"/>
                <a:gd name="T54" fmla="*/ 31 w 912"/>
                <a:gd name="T55" fmla="*/ 0 h 258"/>
                <a:gd name="T56" fmla="*/ 31 w 912"/>
                <a:gd name="T57" fmla="*/ 0 h 258"/>
                <a:gd name="T58" fmla="*/ 20 w 912"/>
                <a:gd name="T59" fmla="*/ 0 h 258"/>
                <a:gd name="T60" fmla="*/ 20 w 912"/>
                <a:gd name="T61" fmla="*/ 0 h 258"/>
                <a:gd name="T62" fmla="*/ 20 w 912"/>
                <a:gd name="T63" fmla="*/ 0 h 258"/>
                <a:gd name="T64" fmla="*/ 10 w 912"/>
                <a:gd name="T65" fmla="*/ 7 h 258"/>
                <a:gd name="T66" fmla="*/ 10 w 912"/>
                <a:gd name="T67" fmla="*/ 7 h 258"/>
                <a:gd name="T68" fmla="*/ 10 w 912"/>
                <a:gd name="T69" fmla="*/ 7 h 258"/>
                <a:gd name="T70" fmla="*/ 0 w 912"/>
                <a:gd name="T71" fmla="*/ 15 h 258"/>
                <a:gd name="T72" fmla="*/ 0 w 912"/>
                <a:gd name="T73" fmla="*/ 15 h 258"/>
                <a:gd name="T74" fmla="*/ 0 w 912"/>
                <a:gd name="T75" fmla="*/ 22 h 258"/>
                <a:gd name="T76" fmla="*/ 0 w 912"/>
                <a:gd name="T77" fmla="*/ 22 h 258"/>
                <a:gd name="T78" fmla="*/ 0 w 912"/>
                <a:gd name="T79" fmla="*/ 300 h 258"/>
                <a:gd name="T80" fmla="*/ 0 w 912"/>
                <a:gd name="T81" fmla="*/ 300 h 258"/>
                <a:gd name="T82" fmla="*/ 0 w 912"/>
                <a:gd name="T83" fmla="*/ 300 h 258"/>
                <a:gd name="T84" fmla="*/ 0 w 912"/>
                <a:gd name="T85" fmla="*/ 300 h 258"/>
                <a:gd name="T86" fmla="*/ 0 w 912"/>
                <a:gd name="T87" fmla="*/ 307 h 258"/>
                <a:gd name="T88" fmla="*/ 10 w 912"/>
                <a:gd name="T89" fmla="*/ 307 h 258"/>
                <a:gd name="T90" fmla="*/ 10 w 912"/>
                <a:gd name="T91" fmla="*/ 315 h 258"/>
                <a:gd name="T92" fmla="*/ 10 w 912"/>
                <a:gd name="T93" fmla="*/ 315 h 258"/>
                <a:gd name="T94" fmla="*/ 20 w 912"/>
                <a:gd name="T95" fmla="*/ 315 h 258"/>
                <a:gd name="T96" fmla="*/ 20 w 912"/>
                <a:gd name="T97" fmla="*/ 315 h 258"/>
                <a:gd name="T98" fmla="*/ 20 w 912"/>
                <a:gd name="T99" fmla="*/ 322 h 258"/>
                <a:gd name="T100" fmla="*/ 31 w 912"/>
                <a:gd name="T101" fmla="*/ 322 h 25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12"/>
                <a:gd name="T154" fmla="*/ 0 h 258"/>
                <a:gd name="T155" fmla="*/ 912 w 912"/>
                <a:gd name="T156" fmla="*/ 258 h 25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12" h="258">
                  <a:moveTo>
                    <a:pt x="18" y="258"/>
                  </a:moveTo>
                  <a:lnTo>
                    <a:pt x="894" y="258"/>
                  </a:lnTo>
                  <a:lnTo>
                    <a:pt x="900" y="258"/>
                  </a:lnTo>
                  <a:lnTo>
                    <a:pt x="900" y="252"/>
                  </a:lnTo>
                  <a:lnTo>
                    <a:pt x="906" y="252"/>
                  </a:lnTo>
                  <a:lnTo>
                    <a:pt x="906" y="246"/>
                  </a:lnTo>
                  <a:lnTo>
                    <a:pt x="912" y="246"/>
                  </a:lnTo>
                  <a:lnTo>
                    <a:pt x="912" y="240"/>
                  </a:lnTo>
                  <a:lnTo>
                    <a:pt x="912" y="18"/>
                  </a:lnTo>
                  <a:lnTo>
                    <a:pt x="912" y="12"/>
                  </a:lnTo>
                  <a:lnTo>
                    <a:pt x="906" y="6"/>
                  </a:lnTo>
                  <a:lnTo>
                    <a:pt x="900" y="0"/>
                  </a:lnTo>
                  <a:lnTo>
                    <a:pt x="894" y="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40"/>
                  </a:lnTo>
                  <a:lnTo>
                    <a:pt x="0" y="246"/>
                  </a:lnTo>
                  <a:lnTo>
                    <a:pt x="6" y="246"/>
                  </a:lnTo>
                  <a:lnTo>
                    <a:pt x="6" y="252"/>
                  </a:lnTo>
                  <a:lnTo>
                    <a:pt x="12" y="252"/>
                  </a:lnTo>
                  <a:lnTo>
                    <a:pt x="12" y="258"/>
                  </a:lnTo>
                  <a:lnTo>
                    <a:pt x="18" y="258"/>
                  </a:lnTo>
                  <a:close/>
                </a:path>
              </a:pathLst>
            </a:custGeom>
            <a:solidFill>
              <a:srgbClr val="E5C4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544" name="Rectangle 47"/>
            <p:cNvSpPr>
              <a:spLocks noChangeArrowheads="1"/>
            </p:cNvSpPr>
            <p:nvPr/>
          </p:nvSpPr>
          <p:spPr bwMode="auto">
            <a:xfrm>
              <a:off x="3795" y="1450"/>
              <a:ext cx="127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Ipar célú erdei apríték </a:t>
              </a:r>
              <a:endParaRPr lang="hu-HU" altLang="hu-HU" sz="2400" b="1"/>
            </a:p>
          </p:txBody>
        </p:sp>
        <p:sp>
          <p:nvSpPr>
            <p:cNvPr id="21545" name="Rectangle 48"/>
            <p:cNvSpPr>
              <a:spLocks noChangeArrowheads="1"/>
            </p:cNvSpPr>
            <p:nvPr/>
          </p:nvSpPr>
          <p:spPr bwMode="auto">
            <a:xfrm>
              <a:off x="4348" y="1588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2  %</a:t>
              </a:r>
              <a:endParaRPr lang="hu-HU" altLang="hu-HU" sz="2400" b="1"/>
            </a:p>
          </p:txBody>
        </p:sp>
        <p:sp>
          <p:nvSpPr>
            <p:cNvPr id="21546" name="Rectangle 51"/>
            <p:cNvSpPr>
              <a:spLocks noChangeArrowheads="1"/>
            </p:cNvSpPr>
            <p:nvPr/>
          </p:nvSpPr>
          <p:spPr bwMode="auto">
            <a:xfrm>
              <a:off x="3104" y="1354"/>
              <a:ext cx="363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Tűzifa </a:t>
              </a:r>
              <a:endParaRPr lang="hu-HU" altLang="hu-HU" sz="2400" b="1"/>
            </a:p>
          </p:txBody>
        </p:sp>
        <p:sp>
          <p:nvSpPr>
            <p:cNvPr id="21547" name="Rectangle 52"/>
            <p:cNvSpPr>
              <a:spLocks noChangeArrowheads="1"/>
            </p:cNvSpPr>
            <p:nvPr/>
          </p:nvSpPr>
          <p:spPr bwMode="auto">
            <a:xfrm>
              <a:off x="3115" y="1480"/>
              <a:ext cx="34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hu-HU" altLang="hu-HU" sz="1400" b="1">
                  <a:solidFill>
                    <a:srgbClr val="000000"/>
                  </a:solidFill>
                </a:rPr>
                <a:t> 18  %</a:t>
              </a:r>
              <a:endParaRPr lang="hu-HU" altLang="hu-HU" sz="2400" b="1"/>
            </a:p>
          </p:txBody>
        </p:sp>
      </p:grpSp>
      <p:sp>
        <p:nvSpPr>
          <p:cNvPr id="21508" name="Cím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064500" cy="1152525"/>
          </a:xfrm>
          <a:solidFill>
            <a:srgbClr val="008000"/>
          </a:solidFill>
        </p:spPr>
        <p:txBody>
          <a:bodyPr/>
          <a:lstStyle/>
          <a:p>
            <a:pPr eaLnBrk="1" hangingPunct="1"/>
            <a:r>
              <a:rPr lang="en-US" altLang="hu-HU" sz="4000" b="1" smtClean="0">
                <a:solidFill>
                  <a:schemeClr val="bg1"/>
                </a:solidFill>
              </a:rPr>
              <a:t>A szürke nyár választék-összetétele </a:t>
            </a:r>
            <a:r>
              <a:rPr lang="hu-HU" altLang="hu-HU" sz="2400" b="1" smtClean="0"/>
              <a:t>(</a:t>
            </a:r>
            <a:r>
              <a:rPr lang="hu-HU" altLang="hu-HU" sz="2800" b="1" smtClean="0"/>
              <a:t>2</a:t>
            </a:r>
            <a:r>
              <a:rPr lang="en-US" altLang="hu-HU" sz="2800" b="1" smtClean="0"/>
              <a:t>021</a:t>
            </a:r>
            <a:r>
              <a:rPr lang="hu-HU" altLang="hu-HU" sz="2800" b="1" smtClean="0"/>
              <a:t>)</a:t>
            </a:r>
            <a:endParaRPr lang="hu-HU" altLang="hu-H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19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 b="1" dirty="0" smtClean="0">
                <a:solidFill>
                  <a:schemeClr val="bg1"/>
                </a:solidFill>
              </a:rPr>
              <a:t>Prognosztizált terület</a:t>
            </a:r>
            <a:br>
              <a:rPr lang="sv-SE" sz="4000" b="1" dirty="0" smtClean="0">
                <a:solidFill>
                  <a:schemeClr val="bg1"/>
                </a:solidFill>
              </a:rPr>
            </a:br>
            <a:r>
              <a:rPr lang="sv-SE" sz="4000" b="1" dirty="0" smtClean="0">
                <a:solidFill>
                  <a:schemeClr val="bg1"/>
                </a:solidFill>
              </a:rPr>
              <a:t>Hazai nyár</a:t>
            </a:r>
            <a:r>
              <a:rPr lang="sv-SE" dirty="0" smtClean="0"/>
              <a:t/>
            </a:r>
            <a:br>
              <a:rPr lang="sv-SE" dirty="0" smtClean="0"/>
            </a:br>
            <a:endParaRPr lang="hu-HU" dirty="0"/>
          </a:p>
        </p:txBody>
      </p:sp>
      <p:graphicFrame>
        <p:nvGraphicFramePr>
          <p:cNvPr id="4" name="Diagram 3">
            <a:extLst/>
          </p:cNvPr>
          <p:cNvGraphicFramePr>
            <a:graphicFrameLocks noGrp="1"/>
          </p:cNvGraphicFramePr>
          <p:nvPr/>
        </p:nvGraphicFramePr>
        <p:xfrm>
          <a:off x="251520" y="1412776"/>
          <a:ext cx="860444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4" descr="A close-up of a leaf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r="52605" b="23721"/>
          <a:stretch>
            <a:fillRect/>
          </a:stretch>
        </p:blipFill>
        <p:spPr bwMode="auto">
          <a:xfrm>
            <a:off x="6227763" y="0"/>
            <a:ext cx="2916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Content Placeholder 13" descr="A colorful circle with different colors&#10;&#10;Description automatically generated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t="1303" r="684" b="-1303"/>
          <a:stretch>
            <a:fillRect/>
          </a:stretch>
        </p:blipFill>
        <p:spPr>
          <a:xfrm>
            <a:off x="0" y="908050"/>
            <a:ext cx="6227763" cy="5189538"/>
          </a:xfrm>
        </p:spPr>
      </p:pic>
      <p:sp>
        <p:nvSpPr>
          <p:cNvPr id="3076" name="Szövegdoboz 52"/>
          <p:cNvSpPr txBox="1">
            <a:spLocks noChangeArrowheads="1"/>
          </p:cNvSpPr>
          <p:nvPr/>
        </p:nvSpPr>
        <p:spPr bwMode="auto">
          <a:xfrm>
            <a:off x="6227763" y="4508500"/>
            <a:ext cx="28082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sz="3600" b="1">
                <a:solidFill>
                  <a:schemeClr val="bg1"/>
                </a:solidFill>
                <a:latin typeface="Calibri" panose="020F0502020204030204" pitchFamily="34" charset="0"/>
              </a:rPr>
              <a:t>HAZAI ERDŐK</a:t>
            </a:r>
          </a:p>
          <a:p>
            <a:pPr eaLnBrk="1" hangingPunct="1"/>
            <a:r>
              <a:rPr lang="en-US" altLang="hu-HU" sz="3600" b="1">
                <a:solidFill>
                  <a:schemeClr val="bg1"/>
                </a:solidFill>
                <a:latin typeface="Calibri" panose="020F0502020204030204" pitchFamily="34" charset="0"/>
              </a:rPr>
              <a:t> FAFAJ-ÖSSZETÉTELE</a:t>
            </a:r>
          </a:p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3077" name="Szövegdoboz 53"/>
          <p:cNvSpPr txBox="1">
            <a:spLocks noChangeArrowheads="1"/>
          </p:cNvSpPr>
          <p:nvPr/>
        </p:nvSpPr>
        <p:spPr bwMode="auto">
          <a:xfrm>
            <a:off x="0" y="4868863"/>
            <a:ext cx="539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latin typeface="Calibri" panose="020F0502020204030204" pitchFamily="34" charset="0"/>
              </a:rPr>
              <a:t>Bükk</a:t>
            </a:r>
          </a:p>
        </p:txBody>
      </p:sp>
      <p:sp>
        <p:nvSpPr>
          <p:cNvPr id="3078" name="Szövegdoboz 54"/>
          <p:cNvSpPr txBox="1">
            <a:spLocks noChangeArrowheads="1"/>
          </p:cNvSpPr>
          <p:nvPr/>
        </p:nvSpPr>
        <p:spPr bwMode="auto">
          <a:xfrm>
            <a:off x="250825" y="3644900"/>
            <a:ext cx="11477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>
                <a:latin typeface="Calibri" panose="020F0502020204030204" pitchFamily="34" charset="0"/>
              </a:rPr>
              <a:t>Cser – 12 %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hu-HU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Prognosztizált </a:t>
            </a:r>
            <a:r>
              <a:rPr lang="hu-HU" sz="36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élőfakészlet</a:t>
            </a:r>
            <a:r>
              <a:rPr lang="hu-HU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hu-HU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hu-HU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Hazai nyár</a:t>
            </a:r>
          </a:p>
        </p:txBody>
      </p:sp>
      <p:graphicFrame>
        <p:nvGraphicFramePr>
          <p:cNvPr id="4" name="Diagram 3">
            <a:extLst/>
          </p:cNvPr>
          <p:cNvGraphicFramePr>
            <a:graphicFrameLocks noGrp="1"/>
          </p:cNvGraphicFramePr>
          <p:nvPr/>
        </p:nvGraphicFramePr>
        <p:xfrm>
          <a:off x="251520" y="1556792"/>
          <a:ext cx="8640960" cy="4910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29600" cy="9937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Prognosztizált véghasználati hozami fakészlet (HNY)</a:t>
            </a:r>
            <a:r>
              <a:rPr lang="hu-HU" dirty="0" smtClean="0">
                <a:solidFill>
                  <a:srgbClr val="424242"/>
                </a:solidFill>
                <a:cs typeface="Calibri"/>
              </a:rPr>
              <a:t/>
            </a:r>
            <a:br>
              <a:rPr lang="hu-HU" dirty="0" smtClean="0">
                <a:solidFill>
                  <a:srgbClr val="424242"/>
                </a:solidFill>
                <a:cs typeface="Calibri"/>
              </a:rPr>
            </a:br>
            <a:endParaRPr lang="hu-HU" dirty="0"/>
          </a:p>
        </p:txBody>
      </p:sp>
      <p:graphicFrame>
        <p:nvGraphicFramePr>
          <p:cNvPr id="4" name="Diagram 3">
            <a:extLst/>
          </p:cNvPr>
          <p:cNvGraphicFramePr>
            <a:graphicFrameLocks noGrp="1"/>
          </p:cNvGraphicFramePr>
          <p:nvPr/>
        </p:nvGraphicFramePr>
        <p:xfrm>
          <a:off x="251520" y="1340768"/>
          <a:ext cx="8568952" cy="5197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7" descr="A close up of leaves on a tree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1333" b="13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1000">
                <a:srgbClr val="E7F5D7">
                  <a:alpha val="0"/>
                </a:srgbClr>
              </a:gs>
              <a:gs pos="24000">
                <a:srgbClr val="E7F5D7">
                  <a:alpha val="0"/>
                </a:srgbClr>
              </a:gs>
              <a:gs pos="53000">
                <a:srgbClr val="E7F5D7"/>
              </a:gs>
              <a:gs pos="74000">
                <a:srgbClr val="E7F5D7">
                  <a:alpha val="15000"/>
                </a:srgbClr>
              </a:gs>
              <a:gs pos="99000">
                <a:srgbClr val="E7F5D7">
                  <a:alpha val="0"/>
                </a:srgbClr>
              </a:gs>
            </a:gsLst>
            <a:lin ang="5400000" scaled="0"/>
          </a:gradFill>
          <a:ln>
            <a:miter lim="800000"/>
            <a:headEnd/>
            <a:tailEnd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6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u-HU" sz="6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u-HU" sz="6000" b="1" dirty="0" smtClean="0"/>
              <a:t/>
            </a:r>
            <a:br>
              <a:rPr lang="hu-HU" sz="6000" b="1" dirty="0" smtClean="0"/>
            </a:br>
            <a:r>
              <a:rPr lang="hu-HU" sz="6000" b="1" dirty="0" smtClean="0"/>
              <a:t>Köszönöm a figyelmet!</a:t>
            </a:r>
            <a:endParaRPr lang="hu-H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8"/>
          <p:cNvSpPr>
            <a:spLocks/>
          </p:cNvSpPr>
          <p:nvPr/>
        </p:nvSpPr>
        <p:spPr bwMode="auto">
          <a:xfrm>
            <a:off x="2690813" y="1844675"/>
            <a:ext cx="1600200" cy="2295525"/>
          </a:xfrm>
          <a:custGeom>
            <a:avLst/>
            <a:gdLst>
              <a:gd name="T0" fmla="*/ 57150 w 1008"/>
              <a:gd name="T1" fmla="*/ 2228850 h 1446"/>
              <a:gd name="T2" fmla="*/ 190500 w 1008"/>
              <a:gd name="T3" fmla="*/ 2095500 h 1446"/>
              <a:gd name="T4" fmla="*/ 314325 w 1008"/>
              <a:gd name="T5" fmla="*/ 1971675 h 1446"/>
              <a:gd name="T6" fmla="*/ 447675 w 1008"/>
              <a:gd name="T7" fmla="*/ 1838325 h 1446"/>
              <a:gd name="T8" fmla="*/ 571500 w 1008"/>
              <a:gd name="T9" fmla="*/ 1704975 h 1446"/>
              <a:gd name="T10" fmla="*/ 704850 w 1008"/>
              <a:gd name="T11" fmla="*/ 1571625 h 1446"/>
              <a:gd name="T12" fmla="*/ 828675 w 1008"/>
              <a:gd name="T13" fmla="*/ 1438275 h 1446"/>
              <a:gd name="T14" fmla="*/ 962025 w 1008"/>
              <a:gd name="T15" fmla="*/ 1314450 h 1446"/>
              <a:gd name="T16" fmla="*/ 1085850 w 1008"/>
              <a:gd name="T17" fmla="*/ 1181100 h 1446"/>
              <a:gd name="T18" fmla="*/ 1219200 w 1008"/>
              <a:gd name="T19" fmla="*/ 1047750 h 1446"/>
              <a:gd name="T20" fmla="*/ 1343025 w 1008"/>
              <a:gd name="T21" fmla="*/ 914400 h 1446"/>
              <a:gd name="T22" fmla="*/ 1466850 w 1008"/>
              <a:gd name="T23" fmla="*/ 781050 h 1446"/>
              <a:gd name="T24" fmla="*/ 1600200 w 1008"/>
              <a:gd name="T25" fmla="*/ 657225 h 1446"/>
              <a:gd name="T26" fmla="*/ 1457325 w 1008"/>
              <a:gd name="T27" fmla="*/ 533400 h 1446"/>
              <a:gd name="T28" fmla="*/ 1314450 w 1008"/>
              <a:gd name="T29" fmla="*/ 419100 h 1446"/>
              <a:gd name="T30" fmla="*/ 1152525 w 1008"/>
              <a:gd name="T31" fmla="*/ 314325 h 1446"/>
              <a:gd name="T32" fmla="*/ 990600 w 1008"/>
              <a:gd name="T33" fmla="*/ 228600 h 1446"/>
              <a:gd name="T34" fmla="*/ 819150 w 1008"/>
              <a:gd name="T35" fmla="*/ 152400 h 1446"/>
              <a:gd name="T36" fmla="*/ 638175 w 1008"/>
              <a:gd name="T37" fmla="*/ 95250 h 1446"/>
              <a:gd name="T38" fmla="*/ 457200 w 1008"/>
              <a:gd name="T39" fmla="*/ 47625 h 1446"/>
              <a:gd name="T40" fmla="*/ 276225 w 1008"/>
              <a:gd name="T41" fmla="*/ 19050 h 1446"/>
              <a:gd name="T42" fmla="*/ 85725 w 1008"/>
              <a:gd name="T43" fmla="*/ 0 h 1446"/>
              <a:gd name="T44" fmla="*/ 0 w 1008"/>
              <a:gd name="T45" fmla="*/ 95250 h 1446"/>
              <a:gd name="T46" fmla="*/ 0 w 1008"/>
              <a:gd name="T47" fmla="*/ 276225 h 1446"/>
              <a:gd name="T48" fmla="*/ 0 w 1008"/>
              <a:gd name="T49" fmla="*/ 457200 h 1446"/>
              <a:gd name="T50" fmla="*/ 0 w 1008"/>
              <a:gd name="T51" fmla="*/ 647700 h 1446"/>
              <a:gd name="T52" fmla="*/ 0 w 1008"/>
              <a:gd name="T53" fmla="*/ 828675 h 1446"/>
              <a:gd name="T54" fmla="*/ 0 w 1008"/>
              <a:gd name="T55" fmla="*/ 1009650 h 1446"/>
              <a:gd name="T56" fmla="*/ 0 w 1008"/>
              <a:gd name="T57" fmla="*/ 1190625 h 1446"/>
              <a:gd name="T58" fmla="*/ 0 w 1008"/>
              <a:gd name="T59" fmla="*/ 1381125 h 1446"/>
              <a:gd name="T60" fmla="*/ 0 w 1008"/>
              <a:gd name="T61" fmla="*/ 1562100 h 1446"/>
              <a:gd name="T62" fmla="*/ 0 w 1008"/>
              <a:gd name="T63" fmla="*/ 1743075 h 1446"/>
              <a:gd name="T64" fmla="*/ 0 w 1008"/>
              <a:gd name="T65" fmla="*/ 1933575 h 1446"/>
              <a:gd name="T66" fmla="*/ 0 w 1008"/>
              <a:gd name="T67" fmla="*/ 2114550 h 1446"/>
              <a:gd name="T68" fmla="*/ 0 w 1008"/>
              <a:gd name="T69" fmla="*/ 2295525 h 14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1008"/>
              <a:gd name="T106" fmla="*/ 0 h 1446"/>
              <a:gd name="T107" fmla="*/ 1008 w 1008"/>
              <a:gd name="T108" fmla="*/ 1446 h 144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1008" h="1446">
                <a:moveTo>
                  <a:pt x="0" y="1446"/>
                </a:moveTo>
                <a:lnTo>
                  <a:pt x="36" y="1404"/>
                </a:lnTo>
                <a:lnTo>
                  <a:pt x="78" y="1362"/>
                </a:lnTo>
                <a:lnTo>
                  <a:pt x="120" y="1320"/>
                </a:lnTo>
                <a:lnTo>
                  <a:pt x="162" y="1284"/>
                </a:lnTo>
                <a:lnTo>
                  <a:pt x="198" y="1242"/>
                </a:lnTo>
                <a:lnTo>
                  <a:pt x="240" y="1200"/>
                </a:lnTo>
                <a:lnTo>
                  <a:pt x="282" y="1158"/>
                </a:lnTo>
                <a:lnTo>
                  <a:pt x="318" y="1116"/>
                </a:lnTo>
                <a:lnTo>
                  <a:pt x="360" y="1074"/>
                </a:lnTo>
                <a:lnTo>
                  <a:pt x="402" y="1032"/>
                </a:lnTo>
                <a:lnTo>
                  <a:pt x="444" y="990"/>
                </a:lnTo>
                <a:lnTo>
                  <a:pt x="480" y="948"/>
                </a:lnTo>
                <a:lnTo>
                  <a:pt x="522" y="906"/>
                </a:lnTo>
                <a:lnTo>
                  <a:pt x="564" y="870"/>
                </a:lnTo>
                <a:lnTo>
                  <a:pt x="606" y="828"/>
                </a:lnTo>
                <a:lnTo>
                  <a:pt x="642" y="786"/>
                </a:lnTo>
                <a:lnTo>
                  <a:pt x="684" y="744"/>
                </a:lnTo>
                <a:lnTo>
                  <a:pt x="726" y="702"/>
                </a:lnTo>
                <a:lnTo>
                  <a:pt x="768" y="660"/>
                </a:lnTo>
                <a:lnTo>
                  <a:pt x="804" y="618"/>
                </a:lnTo>
                <a:lnTo>
                  <a:pt x="846" y="576"/>
                </a:lnTo>
                <a:lnTo>
                  <a:pt x="888" y="534"/>
                </a:lnTo>
                <a:lnTo>
                  <a:pt x="924" y="492"/>
                </a:lnTo>
                <a:lnTo>
                  <a:pt x="966" y="456"/>
                </a:lnTo>
                <a:lnTo>
                  <a:pt x="1008" y="414"/>
                </a:lnTo>
                <a:lnTo>
                  <a:pt x="966" y="372"/>
                </a:lnTo>
                <a:lnTo>
                  <a:pt x="918" y="336"/>
                </a:lnTo>
                <a:lnTo>
                  <a:pt x="876" y="294"/>
                </a:lnTo>
                <a:lnTo>
                  <a:pt x="828" y="264"/>
                </a:lnTo>
                <a:lnTo>
                  <a:pt x="780" y="228"/>
                </a:lnTo>
                <a:lnTo>
                  <a:pt x="726" y="198"/>
                </a:lnTo>
                <a:lnTo>
                  <a:pt x="678" y="168"/>
                </a:lnTo>
                <a:lnTo>
                  <a:pt x="624" y="144"/>
                </a:lnTo>
                <a:lnTo>
                  <a:pt x="570" y="120"/>
                </a:lnTo>
                <a:lnTo>
                  <a:pt x="516" y="96"/>
                </a:lnTo>
                <a:lnTo>
                  <a:pt x="462" y="78"/>
                </a:lnTo>
                <a:lnTo>
                  <a:pt x="402" y="60"/>
                </a:lnTo>
                <a:lnTo>
                  <a:pt x="348" y="42"/>
                </a:lnTo>
                <a:lnTo>
                  <a:pt x="288" y="30"/>
                </a:lnTo>
                <a:lnTo>
                  <a:pt x="234" y="18"/>
                </a:lnTo>
                <a:lnTo>
                  <a:pt x="174" y="12"/>
                </a:lnTo>
                <a:lnTo>
                  <a:pt x="114" y="6"/>
                </a:lnTo>
                <a:lnTo>
                  <a:pt x="54" y="0"/>
                </a:lnTo>
                <a:lnTo>
                  <a:pt x="0" y="0"/>
                </a:lnTo>
                <a:lnTo>
                  <a:pt x="0" y="60"/>
                </a:lnTo>
                <a:lnTo>
                  <a:pt x="0" y="114"/>
                </a:lnTo>
                <a:lnTo>
                  <a:pt x="0" y="174"/>
                </a:lnTo>
                <a:lnTo>
                  <a:pt x="0" y="234"/>
                </a:lnTo>
                <a:lnTo>
                  <a:pt x="0" y="288"/>
                </a:lnTo>
                <a:lnTo>
                  <a:pt x="0" y="348"/>
                </a:lnTo>
                <a:lnTo>
                  <a:pt x="0" y="408"/>
                </a:lnTo>
                <a:lnTo>
                  <a:pt x="0" y="462"/>
                </a:lnTo>
                <a:lnTo>
                  <a:pt x="0" y="522"/>
                </a:lnTo>
                <a:lnTo>
                  <a:pt x="0" y="582"/>
                </a:lnTo>
                <a:lnTo>
                  <a:pt x="0" y="636"/>
                </a:lnTo>
                <a:lnTo>
                  <a:pt x="0" y="696"/>
                </a:lnTo>
                <a:lnTo>
                  <a:pt x="0" y="750"/>
                </a:lnTo>
                <a:lnTo>
                  <a:pt x="0" y="810"/>
                </a:lnTo>
                <a:lnTo>
                  <a:pt x="0" y="870"/>
                </a:lnTo>
                <a:lnTo>
                  <a:pt x="0" y="924"/>
                </a:lnTo>
                <a:lnTo>
                  <a:pt x="0" y="984"/>
                </a:lnTo>
                <a:lnTo>
                  <a:pt x="0" y="1044"/>
                </a:lnTo>
                <a:lnTo>
                  <a:pt x="0" y="1098"/>
                </a:lnTo>
                <a:lnTo>
                  <a:pt x="0" y="1158"/>
                </a:lnTo>
                <a:lnTo>
                  <a:pt x="0" y="1218"/>
                </a:lnTo>
                <a:lnTo>
                  <a:pt x="0" y="1272"/>
                </a:lnTo>
                <a:lnTo>
                  <a:pt x="0" y="1332"/>
                </a:lnTo>
                <a:lnTo>
                  <a:pt x="0" y="1386"/>
                </a:lnTo>
                <a:lnTo>
                  <a:pt x="0" y="144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9" name="Freeform 30"/>
          <p:cNvSpPr>
            <a:spLocks/>
          </p:cNvSpPr>
          <p:nvPr/>
        </p:nvSpPr>
        <p:spPr bwMode="auto">
          <a:xfrm>
            <a:off x="2690813" y="2501900"/>
            <a:ext cx="2152650" cy="1638300"/>
          </a:xfrm>
          <a:custGeom>
            <a:avLst/>
            <a:gdLst>
              <a:gd name="T0" fmla="*/ 0 w 1356"/>
              <a:gd name="T1" fmla="*/ 1638300 h 1032"/>
              <a:gd name="T2" fmla="*/ 85725 w 1356"/>
              <a:gd name="T3" fmla="*/ 1609725 h 1032"/>
              <a:gd name="T4" fmla="*/ 171450 w 1356"/>
              <a:gd name="T5" fmla="*/ 1571625 h 1032"/>
              <a:gd name="T6" fmla="*/ 257175 w 1356"/>
              <a:gd name="T7" fmla="*/ 1543050 h 1032"/>
              <a:gd name="T8" fmla="*/ 342900 w 1356"/>
              <a:gd name="T9" fmla="*/ 1514475 h 1032"/>
              <a:gd name="T10" fmla="*/ 428625 w 1356"/>
              <a:gd name="T11" fmla="*/ 1476375 h 1032"/>
              <a:gd name="T12" fmla="*/ 514350 w 1356"/>
              <a:gd name="T13" fmla="*/ 1447800 h 1032"/>
              <a:gd name="T14" fmla="*/ 600075 w 1356"/>
              <a:gd name="T15" fmla="*/ 1419225 h 1032"/>
              <a:gd name="T16" fmla="*/ 685800 w 1356"/>
              <a:gd name="T17" fmla="*/ 1381125 h 1032"/>
              <a:gd name="T18" fmla="*/ 771525 w 1356"/>
              <a:gd name="T19" fmla="*/ 1352550 h 1032"/>
              <a:gd name="T20" fmla="*/ 857250 w 1356"/>
              <a:gd name="T21" fmla="*/ 1323975 h 1032"/>
              <a:gd name="T22" fmla="*/ 942975 w 1356"/>
              <a:gd name="T23" fmla="*/ 1285875 h 1032"/>
              <a:gd name="T24" fmla="*/ 1028700 w 1356"/>
              <a:gd name="T25" fmla="*/ 1257300 h 1032"/>
              <a:gd name="T26" fmla="*/ 1114425 w 1356"/>
              <a:gd name="T27" fmla="*/ 1228725 h 1032"/>
              <a:gd name="T28" fmla="*/ 1200150 w 1356"/>
              <a:gd name="T29" fmla="*/ 1190625 h 1032"/>
              <a:gd name="T30" fmla="*/ 1285875 w 1356"/>
              <a:gd name="T31" fmla="*/ 1162050 h 1032"/>
              <a:gd name="T32" fmla="*/ 1371600 w 1356"/>
              <a:gd name="T33" fmla="*/ 1133475 h 1032"/>
              <a:gd name="T34" fmla="*/ 1457325 w 1356"/>
              <a:gd name="T35" fmla="*/ 1095375 h 1032"/>
              <a:gd name="T36" fmla="*/ 1543050 w 1356"/>
              <a:gd name="T37" fmla="*/ 1066800 h 1032"/>
              <a:gd name="T38" fmla="*/ 1628775 w 1356"/>
              <a:gd name="T39" fmla="*/ 1038225 h 1032"/>
              <a:gd name="T40" fmla="*/ 1714500 w 1356"/>
              <a:gd name="T41" fmla="*/ 1000125 h 1032"/>
              <a:gd name="T42" fmla="*/ 1800225 w 1356"/>
              <a:gd name="T43" fmla="*/ 971550 h 1032"/>
              <a:gd name="T44" fmla="*/ 1895475 w 1356"/>
              <a:gd name="T45" fmla="*/ 942975 h 1032"/>
              <a:gd name="T46" fmla="*/ 1981200 w 1356"/>
              <a:gd name="T47" fmla="*/ 904875 h 1032"/>
              <a:gd name="T48" fmla="*/ 2066925 w 1356"/>
              <a:gd name="T49" fmla="*/ 876300 h 1032"/>
              <a:gd name="T50" fmla="*/ 2152650 w 1356"/>
              <a:gd name="T51" fmla="*/ 847725 h 1032"/>
              <a:gd name="T52" fmla="*/ 2114550 w 1356"/>
              <a:gd name="T53" fmla="*/ 762000 h 1032"/>
              <a:gd name="T54" fmla="*/ 2076450 w 1356"/>
              <a:gd name="T55" fmla="*/ 676275 h 1032"/>
              <a:gd name="T56" fmla="*/ 2038350 w 1356"/>
              <a:gd name="T57" fmla="*/ 590550 h 1032"/>
              <a:gd name="T58" fmla="*/ 1990725 w 1356"/>
              <a:gd name="T59" fmla="*/ 504825 h 1032"/>
              <a:gd name="T60" fmla="*/ 1943100 w 1356"/>
              <a:gd name="T61" fmla="*/ 428625 h 1032"/>
              <a:gd name="T62" fmla="*/ 1895475 w 1356"/>
              <a:gd name="T63" fmla="*/ 352425 h 1032"/>
              <a:gd name="T64" fmla="*/ 1838325 w 1356"/>
              <a:gd name="T65" fmla="*/ 276225 h 1032"/>
              <a:gd name="T66" fmla="*/ 1790700 w 1356"/>
              <a:gd name="T67" fmla="*/ 200025 h 1032"/>
              <a:gd name="T68" fmla="*/ 1724025 w 1356"/>
              <a:gd name="T69" fmla="*/ 133350 h 1032"/>
              <a:gd name="T70" fmla="*/ 1666875 w 1356"/>
              <a:gd name="T71" fmla="*/ 66675 h 1032"/>
              <a:gd name="T72" fmla="*/ 1600200 w 1356"/>
              <a:gd name="T73" fmla="*/ 0 h 1032"/>
              <a:gd name="T74" fmla="*/ 1533525 w 1356"/>
              <a:gd name="T75" fmla="*/ 66675 h 1032"/>
              <a:gd name="T76" fmla="*/ 1466850 w 1356"/>
              <a:gd name="T77" fmla="*/ 123825 h 1032"/>
              <a:gd name="T78" fmla="*/ 1409700 w 1356"/>
              <a:gd name="T79" fmla="*/ 190500 h 1032"/>
              <a:gd name="T80" fmla="*/ 1343025 w 1356"/>
              <a:gd name="T81" fmla="*/ 257175 h 1032"/>
              <a:gd name="T82" fmla="*/ 1276350 w 1356"/>
              <a:gd name="T83" fmla="*/ 323850 h 1032"/>
              <a:gd name="T84" fmla="*/ 1219200 w 1356"/>
              <a:gd name="T85" fmla="*/ 390525 h 1032"/>
              <a:gd name="T86" fmla="*/ 1152525 w 1356"/>
              <a:gd name="T87" fmla="*/ 457200 h 1032"/>
              <a:gd name="T88" fmla="*/ 1085850 w 1356"/>
              <a:gd name="T89" fmla="*/ 523875 h 1032"/>
              <a:gd name="T90" fmla="*/ 1019175 w 1356"/>
              <a:gd name="T91" fmla="*/ 590550 h 1032"/>
              <a:gd name="T92" fmla="*/ 962025 w 1356"/>
              <a:gd name="T93" fmla="*/ 657225 h 1032"/>
              <a:gd name="T94" fmla="*/ 895350 w 1356"/>
              <a:gd name="T95" fmla="*/ 723900 h 1032"/>
              <a:gd name="T96" fmla="*/ 828675 w 1356"/>
              <a:gd name="T97" fmla="*/ 781050 h 1032"/>
              <a:gd name="T98" fmla="*/ 762000 w 1356"/>
              <a:gd name="T99" fmla="*/ 847725 h 1032"/>
              <a:gd name="T100" fmla="*/ 704850 w 1356"/>
              <a:gd name="T101" fmla="*/ 914400 h 1032"/>
              <a:gd name="T102" fmla="*/ 638175 w 1356"/>
              <a:gd name="T103" fmla="*/ 981075 h 1032"/>
              <a:gd name="T104" fmla="*/ 571500 w 1356"/>
              <a:gd name="T105" fmla="*/ 1047750 h 1032"/>
              <a:gd name="T106" fmla="*/ 504825 w 1356"/>
              <a:gd name="T107" fmla="*/ 1114425 h 1032"/>
              <a:gd name="T108" fmla="*/ 447675 w 1356"/>
              <a:gd name="T109" fmla="*/ 1181100 h 1032"/>
              <a:gd name="T110" fmla="*/ 381000 w 1356"/>
              <a:gd name="T111" fmla="*/ 1247775 h 1032"/>
              <a:gd name="T112" fmla="*/ 314325 w 1356"/>
              <a:gd name="T113" fmla="*/ 1314450 h 1032"/>
              <a:gd name="T114" fmla="*/ 257175 w 1356"/>
              <a:gd name="T115" fmla="*/ 1381125 h 1032"/>
              <a:gd name="T116" fmla="*/ 190500 w 1356"/>
              <a:gd name="T117" fmla="*/ 1438275 h 1032"/>
              <a:gd name="T118" fmla="*/ 123825 w 1356"/>
              <a:gd name="T119" fmla="*/ 1504950 h 1032"/>
              <a:gd name="T120" fmla="*/ 57150 w 1356"/>
              <a:gd name="T121" fmla="*/ 1571625 h 1032"/>
              <a:gd name="T122" fmla="*/ 0 w 1356"/>
              <a:gd name="T123" fmla="*/ 1638300 h 1032"/>
              <a:gd name="T124" fmla="*/ 0 w 1356"/>
              <a:gd name="T125" fmla="*/ 1638300 h 10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56"/>
              <a:gd name="T190" fmla="*/ 0 h 1032"/>
              <a:gd name="T191" fmla="*/ 1356 w 1356"/>
              <a:gd name="T192" fmla="*/ 1032 h 10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56" h="1032">
                <a:moveTo>
                  <a:pt x="0" y="1032"/>
                </a:moveTo>
                <a:lnTo>
                  <a:pt x="54" y="1014"/>
                </a:lnTo>
                <a:lnTo>
                  <a:pt x="108" y="990"/>
                </a:lnTo>
                <a:lnTo>
                  <a:pt x="162" y="972"/>
                </a:lnTo>
                <a:lnTo>
                  <a:pt x="216" y="954"/>
                </a:lnTo>
                <a:lnTo>
                  <a:pt x="270" y="930"/>
                </a:lnTo>
                <a:lnTo>
                  <a:pt x="324" y="912"/>
                </a:lnTo>
                <a:lnTo>
                  <a:pt x="378" y="894"/>
                </a:lnTo>
                <a:lnTo>
                  <a:pt x="432" y="870"/>
                </a:lnTo>
                <a:lnTo>
                  <a:pt x="486" y="852"/>
                </a:lnTo>
                <a:lnTo>
                  <a:pt x="540" y="834"/>
                </a:lnTo>
                <a:lnTo>
                  <a:pt x="594" y="810"/>
                </a:lnTo>
                <a:lnTo>
                  <a:pt x="648" y="792"/>
                </a:lnTo>
                <a:lnTo>
                  <a:pt x="702" y="774"/>
                </a:lnTo>
                <a:lnTo>
                  <a:pt x="756" y="750"/>
                </a:lnTo>
                <a:lnTo>
                  <a:pt x="810" y="732"/>
                </a:lnTo>
                <a:lnTo>
                  <a:pt x="864" y="714"/>
                </a:lnTo>
                <a:lnTo>
                  <a:pt x="918" y="690"/>
                </a:lnTo>
                <a:lnTo>
                  <a:pt x="972" y="672"/>
                </a:lnTo>
                <a:lnTo>
                  <a:pt x="1026" y="654"/>
                </a:lnTo>
                <a:lnTo>
                  <a:pt x="1080" y="630"/>
                </a:lnTo>
                <a:lnTo>
                  <a:pt x="1134" y="612"/>
                </a:lnTo>
                <a:lnTo>
                  <a:pt x="1194" y="594"/>
                </a:lnTo>
                <a:lnTo>
                  <a:pt x="1248" y="570"/>
                </a:lnTo>
                <a:lnTo>
                  <a:pt x="1302" y="552"/>
                </a:lnTo>
                <a:lnTo>
                  <a:pt x="1356" y="534"/>
                </a:lnTo>
                <a:lnTo>
                  <a:pt x="1332" y="480"/>
                </a:lnTo>
                <a:lnTo>
                  <a:pt x="1308" y="426"/>
                </a:lnTo>
                <a:lnTo>
                  <a:pt x="1284" y="372"/>
                </a:lnTo>
                <a:lnTo>
                  <a:pt x="1254" y="318"/>
                </a:lnTo>
                <a:lnTo>
                  <a:pt x="1224" y="270"/>
                </a:lnTo>
                <a:lnTo>
                  <a:pt x="1194" y="222"/>
                </a:lnTo>
                <a:lnTo>
                  <a:pt x="1158" y="174"/>
                </a:lnTo>
                <a:lnTo>
                  <a:pt x="1128" y="126"/>
                </a:lnTo>
                <a:lnTo>
                  <a:pt x="1086" y="84"/>
                </a:lnTo>
                <a:lnTo>
                  <a:pt x="1050" y="42"/>
                </a:lnTo>
                <a:lnTo>
                  <a:pt x="1008" y="0"/>
                </a:lnTo>
                <a:lnTo>
                  <a:pt x="966" y="42"/>
                </a:lnTo>
                <a:lnTo>
                  <a:pt x="924" y="78"/>
                </a:lnTo>
                <a:lnTo>
                  <a:pt x="888" y="120"/>
                </a:lnTo>
                <a:lnTo>
                  <a:pt x="846" y="162"/>
                </a:lnTo>
                <a:lnTo>
                  <a:pt x="804" y="204"/>
                </a:lnTo>
                <a:lnTo>
                  <a:pt x="768" y="246"/>
                </a:lnTo>
                <a:lnTo>
                  <a:pt x="726" y="288"/>
                </a:lnTo>
                <a:lnTo>
                  <a:pt x="684" y="330"/>
                </a:lnTo>
                <a:lnTo>
                  <a:pt x="642" y="372"/>
                </a:lnTo>
                <a:lnTo>
                  <a:pt x="606" y="414"/>
                </a:lnTo>
                <a:lnTo>
                  <a:pt x="564" y="456"/>
                </a:lnTo>
                <a:lnTo>
                  <a:pt x="522" y="492"/>
                </a:lnTo>
                <a:lnTo>
                  <a:pt x="480" y="534"/>
                </a:lnTo>
                <a:lnTo>
                  <a:pt x="444" y="576"/>
                </a:lnTo>
                <a:lnTo>
                  <a:pt x="402" y="618"/>
                </a:lnTo>
                <a:lnTo>
                  <a:pt x="360" y="660"/>
                </a:lnTo>
                <a:lnTo>
                  <a:pt x="318" y="702"/>
                </a:lnTo>
                <a:lnTo>
                  <a:pt x="282" y="744"/>
                </a:lnTo>
                <a:lnTo>
                  <a:pt x="240" y="786"/>
                </a:lnTo>
                <a:lnTo>
                  <a:pt x="198" y="828"/>
                </a:lnTo>
                <a:lnTo>
                  <a:pt x="162" y="870"/>
                </a:lnTo>
                <a:lnTo>
                  <a:pt x="120" y="906"/>
                </a:lnTo>
                <a:lnTo>
                  <a:pt x="78" y="948"/>
                </a:lnTo>
                <a:lnTo>
                  <a:pt x="36" y="990"/>
                </a:lnTo>
                <a:lnTo>
                  <a:pt x="0" y="1032"/>
                </a:lnTo>
                <a:close/>
              </a:path>
            </a:pathLst>
          </a:custGeom>
          <a:solidFill>
            <a:srgbClr val="00A08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0" name="Freeform 32"/>
          <p:cNvSpPr>
            <a:spLocks/>
          </p:cNvSpPr>
          <p:nvPr/>
        </p:nvSpPr>
        <p:spPr bwMode="auto">
          <a:xfrm>
            <a:off x="2690813" y="3349625"/>
            <a:ext cx="2247900" cy="790575"/>
          </a:xfrm>
          <a:custGeom>
            <a:avLst/>
            <a:gdLst>
              <a:gd name="T0" fmla="*/ 0 w 1416"/>
              <a:gd name="T1" fmla="*/ 790575 h 498"/>
              <a:gd name="T2" fmla="*/ 85725 w 1416"/>
              <a:gd name="T3" fmla="*/ 771525 h 498"/>
              <a:gd name="T4" fmla="*/ 180975 w 1416"/>
              <a:gd name="T5" fmla="*/ 762000 h 498"/>
              <a:gd name="T6" fmla="*/ 266700 w 1416"/>
              <a:gd name="T7" fmla="*/ 742950 h 498"/>
              <a:gd name="T8" fmla="*/ 352425 w 1416"/>
              <a:gd name="T9" fmla="*/ 723900 h 498"/>
              <a:gd name="T10" fmla="*/ 447675 w 1416"/>
              <a:gd name="T11" fmla="*/ 704850 h 498"/>
              <a:gd name="T12" fmla="*/ 533400 w 1416"/>
              <a:gd name="T13" fmla="*/ 685800 h 498"/>
              <a:gd name="T14" fmla="*/ 628650 w 1416"/>
              <a:gd name="T15" fmla="*/ 676275 h 498"/>
              <a:gd name="T16" fmla="*/ 714375 w 1416"/>
              <a:gd name="T17" fmla="*/ 657225 h 498"/>
              <a:gd name="T18" fmla="*/ 809625 w 1416"/>
              <a:gd name="T19" fmla="*/ 638175 h 498"/>
              <a:gd name="T20" fmla="*/ 895350 w 1416"/>
              <a:gd name="T21" fmla="*/ 619125 h 498"/>
              <a:gd name="T22" fmla="*/ 990600 w 1416"/>
              <a:gd name="T23" fmla="*/ 600075 h 498"/>
              <a:gd name="T24" fmla="*/ 1076325 w 1416"/>
              <a:gd name="T25" fmla="*/ 581025 h 498"/>
              <a:gd name="T26" fmla="*/ 1171575 w 1416"/>
              <a:gd name="T27" fmla="*/ 571500 h 498"/>
              <a:gd name="T28" fmla="*/ 1257300 w 1416"/>
              <a:gd name="T29" fmla="*/ 552450 h 498"/>
              <a:gd name="T30" fmla="*/ 1352550 w 1416"/>
              <a:gd name="T31" fmla="*/ 533400 h 498"/>
              <a:gd name="T32" fmla="*/ 1438275 w 1416"/>
              <a:gd name="T33" fmla="*/ 514350 h 498"/>
              <a:gd name="T34" fmla="*/ 1533525 w 1416"/>
              <a:gd name="T35" fmla="*/ 495300 h 498"/>
              <a:gd name="T36" fmla="*/ 1619250 w 1416"/>
              <a:gd name="T37" fmla="*/ 485775 h 498"/>
              <a:gd name="T38" fmla="*/ 1714500 w 1416"/>
              <a:gd name="T39" fmla="*/ 466725 h 498"/>
              <a:gd name="T40" fmla="*/ 1800225 w 1416"/>
              <a:gd name="T41" fmla="*/ 447675 h 498"/>
              <a:gd name="T42" fmla="*/ 1885950 w 1416"/>
              <a:gd name="T43" fmla="*/ 428625 h 498"/>
              <a:gd name="T44" fmla="*/ 1981200 w 1416"/>
              <a:gd name="T45" fmla="*/ 409575 h 498"/>
              <a:gd name="T46" fmla="*/ 2066925 w 1416"/>
              <a:gd name="T47" fmla="*/ 400050 h 498"/>
              <a:gd name="T48" fmla="*/ 2162175 w 1416"/>
              <a:gd name="T49" fmla="*/ 381000 h 498"/>
              <a:gd name="T50" fmla="*/ 2247900 w 1416"/>
              <a:gd name="T51" fmla="*/ 361950 h 498"/>
              <a:gd name="T52" fmla="*/ 2228850 w 1416"/>
              <a:gd name="T53" fmla="*/ 266700 h 498"/>
              <a:gd name="T54" fmla="*/ 2209800 w 1416"/>
              <a:gd name="T55" fmla="*/ 180975 h 498"/>
              <a:gd name="T56" fmla="*/ 2181225 w 1416"/>
              <a:gd name="T57" fmla="*/ 85725 h 498"/>
              <a:gd name="T58" fmla="*/ 2152650 w 1416"/>
              <a:gd name="T59" fmla="*/ 0 h 498"/>
              <a:gd name="T60" fmla="*/ 2066925 w 1416"/>
              <a:gd name="T61" fmla="*/ 28575 h 498"/>
              <a:gd name="T62" fmla="*/ 1981200 w 1416"/>
              <a:gd name="T63" fmla="*/ 57150 h 498"/>
              <a:gd name="T64" fmla="*/ 1895475 w 1416"/>
              <a:gd name="T65" fmla="*/ 95250 h 498"/>
              <a:gd name="T66" fmla="*/ 1800225 w 1416"/>
              <a:gd name="T67" fmla="*/ 123825 h 498"/>
              <a:gd name="T68" fmla="*/ 1714500 w 1416"/>
              <a:gd name="T69" fmla="*/ 152400 h 498"/>
              <a:gd name="T70" fmla="*/ 1628775 w 1416"/>
              <a:gd name="T71" fmla="*/ 190500 h 498"/>
              <a:gd name="T72" fmla="*/ 1543050 w 1416"/>
              <a:gd name="T73" fmla="*/ 219075 h 498"/>
              <a:gd name="T74" fmla="*/ 1457325 w 1416"/>
              <a:gd name="T75" fmla="*/ 247650 h 498"/>
              <a:gd name="T76" fmla="*/ 1371600 w 1416"/>
              <a:gd name="T77" fmla="*/ 285750 h 498"/>
              <a:gd name="T78" fmla="*/ 1285875 w 1416"/>
              <a:gd name="T79" fmla="*/ 314325 h 498"/>
              <a:gd name="T80" fmla="*/ 1200150 w 1416"/>
              <a:gd name="T81" fmla="*/ 342900 h 498"/>
              <a:gd name="T82" fmla="*/ 1114425 w 1416"/>
              <a:gd name="T83" fmla="*/ 381000 h 498"/>
              <a:gd name="T84" fmla="*/ 1028700 w 1416"/>
              <a:gd name="T85" fmla="*/ 409575 h 498"/>
              <a:gd name="T86" fmla="*/ 942975 w 1416"/>
              <a:gd name="T87" fmla="*/ 438150 h 498"/>
              <a:gd name="T88" fmla="*/ 857250 w 1416"/>
              <a:gd name="T89" fmla="*/ 476250 h 498"/>
              <a:gd name="T90" fmla="*/ 771525 w 1416"/>
              <a:gd name="T91" fmla="*/ 504825 h 498"/>
              <a:gd name="T92" fmla="*/ 685800 w 1416"/>
              <a:gd name="T93" fmla="*/ 533400 h 498"/>
              <a:gd name="T94" fmla="*/ 600075 w 1416"/>
              <a:gd name="T95" fmla="*/ 571500 h 498"/>
              <a:gd name="T96" fmla="*/ 514350 w 1416"/>
              <a:gd name="T97" fmla="*/ 600075 h 498"/>
              <a:gd name="T98" fmla="*/ 428625 w 1416"/>
              <a:gd name="T99" fmla="*/ 628650 h 498"/>
              <a:gd name="T100" fmla="*/ 342900 w 1416"/>
              <a:gd name="T101" fmla="*/ 666750 h 498"/>
              <a:gd name="T102" fmla="*/ 257175 w 1416"/>
              <a:gd name="T103" fmla="*/ 695325 h 498"/>
              <a:gd name="T104" fmla="*/ 171450 w 1416"/>
              <a:gd name="T105" fmla="*/ 723900 h 498"/>
              <a:gd name="T106" fmla="*/ 85725 w 1416"/>
              <a:gd name="T107" fmla="*/ 762000 h 498"/>
              <a:gd name="T108" fmla="*/ 0 w 1416"/>
              <a:gd name="T109" fmla="*/ 790575 h 498"/>
              <a:gd name="T110" fmla="*/ 0 w 1416"/>
              <a:gd name="T111" fmla="*/ 790575 h 49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16"/>
              <a:gd name="T169" fmla="*/ 0 h 498"/>
              <a:gd name="T170" fmla="*/ 1416 w 1416"/>
              <a:gd name="T171" fmla="*/ 498 h 49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16" h="498">
                <a:moveTo>
                  <a:pt x="0" y="498"/>
                </a:moveTo>
                <a:lnTo>
                  <a:pt x="54" y="486"/>
                </a:lnTo>
                <a:lnTo>
                  <a:pt x="114" y="480"/>
                </a:lnTo>
                <a:lnTo>
                  <a:pt x="168" y="468"/>
                </a:lnTo>
                <a:lnTo>
                  <a:pt x="222" y="456"/>
                </a:lnTo>
                <a:lnTo>
                  <a:pt x="282" y="444"/>
                </a:lnTo>
                <a:lnTo>
                  <a:pt x="336" y="432"/>
                </a:lnTo>
                <a:lnTo>
                  <a:pt x="396" y="426"/>
                </a:lnTo>
                <a:lnTo>
                  <a:pt x="450" y="414"/>
                </a:lnTo>
                <a:lnTo>
                  <a:pt x="510" y="402"/>
                </a:lnTo>
                <a:lnTo>
                  <a:pt x="564" y="390"/>
                </a:lnTo>
                <a:lnTo>
                  <a:pt x="624" y="378"/>
                </a:lnTo>
                <a:lnTo>
                  <a:pt x="678" y="366"/>
                </a:lnTo>
                <a:lnTo>
                  <a:pt x="738" y="360"/>
                </a:lnTo>
                <a:lnTo>
                  <a:pt x="792" y="348"/>
                </a:lnTo>
                <a:lnTo>
                  <a:pt x="852" y="336"/>
                </a:lnTo>
                <a:lnTo>
                  <a:pt x="906" y="324"/>
                </a:lnTo>
                <a:lnTo>
                  <a:pt x="966" y="312"/>
                </a:lnTo>
                <a:lnTo>
                  <a:pt x="1020" y="306"/>
                </a:lnTo>
                <a:lnTo>
                  <a:pt x="1080" y="294"/>
                </a:lnTo>
                <a:lnTo>
                  <a:pt x="1134" y="282"/>
                </a:lnTo>
                <a:lnTo>
                  <a:pt x="1188" y="270"/>
                </a:lnTo>
                <a:lnTo>
                  <a:pt x="1248" y="258"/>
                </a:lnTo>
                <a:lnTo>
                  <a:pt x="1302" y="252"/>
                </a:lnTo>
                <a:lnTo>
                  <a:pt x="1362" y="240"/>
                </a:lnTo>
                <a:lnTo>
                  <a:pt x="1416" y="228"/>
                </a:lnTo>
                <a:lnTo>
                  <a:pt x="1404" y="168"/>
                </a:lnTo>
                <a:lnTo>
                  <a:pt x="1392" y="114"/>
                </a:lnTo>
                <a:lnTo>
                  <a:pt x="1374" y="54"/>
                </a:lnTo>
                <a:lnTo>
                  <a:pt x="1356" y="0"/>
                </a:lnTo>
                <a:lnTo>
                  <a:pt x="1302" y="18"/>
                </a:lnTo>
                <a:lnTo>
                  <a:pt x="1248" y="36"/>
                </a:lnTo>
                <a:lnTo>
                  <a:pt x="1194" y="60"/>
                </a:lnTo>
                <a:lnTo>
                  <a:pt x="1134" y="78"/>
                </a:lnTo>
                <a:lnTo>
                  <a:pt x="1080" y="96"/>
                </a:lnTo>
                <a:lnTo>
                  <a:pt x="1026" y="120"/>
                </a:lnTo>
                <a:lnTo>
                  <a:pt x="972" y="138"/>
                </a:lnTo>
                <a:lnTo>
                  <a:pt x="918" y="156"/>
                </a:lnTo>
                <a:lnTo>
                  <a:pt x="864" y="180"/>
                </a:lnTo>
                <a:lnTo>
                  <a:pt x="810" y="198"/>
                </a:lnTo>
                <a:lnTo>
                  <a:pt x="756" y="216"/>
                </a:lnTo>
                <a:lnTo>
                  <a:pt x="702" y="240"/>
                </a:lnTo>
                <a:lnTo>
                  <a:pt x="648" y="258"/>
                </a:lnTo>
                <a:lnTo>
                  <a:pt x="594" y="276"/>
                </a:lnTo>
                <a:lnTo>
                  <a:pt x="540" y="300"/>
                </a:lnTo>
                <a:lnTo>
                  <a:pt x="486" y="318"/>
                </a:lnTo>
                <a:lnTo>
                  <a:pt x="432" y="336"/>
                </a:lnTo>
                <a:lnTo>
                  <a:pt x="378" y="360"/>
                </a:lnTo>
                <a:lnTo>
                  <a:pt x="324" y="378"/>
                </a:lnTo>
                <a:lnTo>
                  <a:pt x="270" y="396"/>
                </a:lnTo>
                <a:lnTo>
                  <a:pt x="216" y="420"/>
                </a:lnTo>
                <a:lnTo>
                  <a:pt x="162" y="438"/>
                </a:lnTo>
                <a:lnTo>
                  <a:pt x="108" y="456"/>
                </a:lnTo>
                <a:lnTo>
                  <a:pt x="54" y="480"/>
                </a:lnTo>
                <a:lnTo>
                  <a:pt x="0" y="498"/>
                </a:lnTo>
                <a:close/>
              </a:path>
            </a:pathLst>
          </a:custGeom>
          <a:solidFill>
            <a:srgbClr val="F2A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1" name="Freeform 34"/>
          <p:cNvSpPr>
            <a:spLocks/>
          </p:cNvSpPr>
          <p:nvPr/>
        </p:nvSpPr>
        <p:spPr bwMode="auto">
          <a:xfrm>
            <a:off x="395288" y="1844675"/>
            <a:ext cx="4591050" cy="4591050"/>
          </a:xfrm>
          <a:custGeom>
            <a:avLst/>
            <a:gdLst>
              <a:gd name="T0" fmla="*/ 2295525 w 2892"/>
              <a:gd name="T1" fmla="*/ 2114550 h 2892"/>
              <a:gd name="T2" fmla="*/ 2295525 w 2892"/>
              <a:gd name="T3" fmla="*/ 1838325 h 2892"/>
              <a:gd name="T4" fmla="*/ 2295525 w 2892"/>
              <a:gd name="T5" fmla="*/ 1562100 h 2892"/>
              <a:gd name="T6" fmla="*/ 2295525 w 2892"/>
              <a:gd name="T7" fmla="*/ 1285875 h 2892"/>
              <a:gd name="T8" fmla="*/ 2295525 w 2892"/>
              <a:gd name="T9" fmla="*/ 1009650 h 2892"/>
              <a:gd name="T10" fmla="*/ 2295525 w 2892"/>
              <a:gd name="T11" fmla="*/ 733425 h 2892"/>
              <a:gd name="T12" fmla="*/ 2295525 w 2892"/>
              <a:gd name="T13" fmla="*/ 457200 h 2892"/>
              <a:gd name="T14" fmla="*/ 2295525 w 2892"/>
              <a:gd name="T15" fmla="*/ 180975 h 2892"/>
              <a:gd name="T16" fmla="*/ 2200275 w 2892"/>
              <a:gd name="T17" fmla="*/ 0 h 2892"/>
              <a:gd name="T18" fmla="*/ 1933575 w 2892"/>
              <a:gd name="T19" fmla="*/ 28575 h 2892"/>
              <a:gd name="T20" fmla="*/ 1666875 w 2892"/>
              <a:gd name="T21" fmla="*/ 85725 h 2892"/>
              <a:gd name="T22" fmla="*/ 1409700 w 2892"/>
              <a:gd name="T23" fmla="*/ 180975 h 2892"/>
              <a:gd name="T24" fmla="*/ 1162050 w 2892"/>
              <a:gd name="T25" fmla="*/ 295275 h 2892"/>
              <a:gd name="T26" fmla="*/ 933450 w 2892"/>
              <a:gd name="T27" fmla="*/ 447675 h 2892"/>
              <a:gd name="T28" fmla="*/ 723900 w 2892"/>
              <a:gd name="T29" fmla="*/ 619125 h 2892"/>
              <a:gd name="T30" fmla="*/ 542925 w 2892"/>
              <a:gd name="T31" fmla="*/ 819150 h 2892"/>
              <a:gd name="T32" fmla="*/ 371475 w 2892"/>
              <a:gd name="T33" fmla="*/ 1028700 h 2892"/>
              <a:gd name="T34" fmla="*/ 238125 w 2892"/>
              <a:gd name="T35" fmla="*/ 1266825 h 2892"/>
              <a:gd name="T36" fmla="*/ 133350 w 2892"/>
              <a:gd name="T37" fmla="*/ 1514475 h 2892"/>
              <a:gd name="T38" fmla="*/ 57150 w 2892"/>
              <a:gd name="T39" fmla="*/ 1781175 h 2892"/>
              <a:gd name="T40" fmla="*/ 9525 w 2892"/>
              <a:gd name="T41" fmla="*/ 2047875 h 2892"/>
              <a:gd name="T42" fmla="*/ 0 w 2892"/>
              <a:gd name="T43" fmla="*/ 2324100 h 2892"/>
              <a:gd name="T44" fmla="*/ 19050 w 2892"/>
              <a:gd name="T45" fmla="*/ 2590800 h 2892"/>
              <a:gd name="T46" fmla="*/ 66675 w 2892"/>
              <a:gd name="T47" fmla="*/ 2857500 h 2892"/>
              <a:gd name="T48" fmla="*/ 152400 w 2892"/>
              <a:gd name="T49" fmla="*/ 3114675 h 2892"/>
              <a:gd name="T50" fmla="*/ 257175 w 2892"/>
              <a:gd name="T51" fmla="*/ 3362325 h 2892"/>
              <a:gd name="T52" fmla="*/ 400050 w 2892"/>
              <a:gd name="T53" fmla="*/ 3600450 h 2892"/>
              <a:gd name="T54" fmla="*/ 571500 w 2892"/>
              <a:gd name="T55" fmla="*/ 3810000 h 2892"/>
              <a:gd name="T56" fmla="*/ 762000 w 2892"/>
              <a:gd name="T57" fmla="*/ 4010025 h 2892"/>
              <a:gd name="T58" fmla="*/ 971550 w 2892"/>
              <a:gd name="T59" fmla="*/ 4171950 h 2892"/>
              <a:gd name="T60" fmla="*/ 1200150 w 2892"/>
              <a:gd name="T61" fmla="*/ 4314825 h 2892"/>
              <a:gd name="T62" fmla="*/ 1447800 w 2892"/>
              <a:gd name="T63" fmla="*/ 4429125 h 2892"/>
              <a:gd name="T64" fmla="*/ 1704975 w 2892"/>
              <a:gd name="T65" fmla="*/ 4514850 h 2892"/>
              <a:gd name="T66" fmla="*/ 1971675 w 2892"/>
              <a:gd name="T67" fmla="*/ 4572000 h 2892"/>
              <a:gd name="T68" fmla="*/ 2247900 w 2892"/>
              <a:gd name="T69" fmla="*/ 4591050 h 2892"/>
              <a:gd name="T70" fmla="*/ 2514600 w 2892"/>
              <a:gd name="T71" fmla="*/ 4581525 h 2892"/>
              <a:gd name="T72" fmla="*/ 2790825 w 2892"/>
              <a:gd name="T73" fmla="*/ 4533900 h 2892"/>
              <a:gd name="T74" fmla="*/ 3048000 w 2892"/>
              <a:gd name="T75" fmla="*/ 4467225 h 2892"/>
              <a:gd name="T76" fmla="*/ 3295650 w 2892"/>
              <a:gd name="T77" fmla="*/ 4362450 h 2892"/>
              <a:gd name="T78" fmla="*/ 3533775 w 2892"/>
              <a:gd name="T79" fmla="*/ 4229100 h 2892"/>
              <a:gd name="T80" fmla="*/ 3752850 w 2892"/>
              <a:gd name="T81" fmla="*/ 4067175 h 2892"/>
              <a:gd name="T82" fmla="*/ 3952875 w 2892"/>
              <a:gd name="T83" fmla="*/ 3876675 h 2892"/>
              <a:gd name="T84" fmla="*/ 4133850 w 2892"/>
              <a:gd name="T85" fmla="*/ 3667125 h 2892"/>
              <a:gd name="T86" fmla="*/ 4276725 w 2892"/>
              <a:gd name="T87" fmla="*/ 3448050 h 2892"/>
              <a:gd name="T88" fmla="*/ 4400550 w 2892"/>
              <a:gd name="T89" fmla="*/ 3200400 h 2892"/>
              <a:gd name="T90" fmla="*/ 4495800 w 2892"/>
              <a:gd name="T91" fmla="*/ 2943225 h 2892"/>
              <a:gd name="T92" fmla="*/ 4552950 w 2892"/>
              <a:gd name="T93" fmla="*/ 2676525 h 2892"/>
              <a:gd name="T94" fmla="*/ 4581525 w 2892"/>
              <a:gd name="T95" fmla="*/ 2409825 h 2892"/>
              <a:gd name="T96" fmla="*/ 4581525 w 2892"/>
              <a:gd name="T97" fmla="*/ 2133600 h 2892"/>
              <a:gd name="T98" fmla="*/ 4543425 w 2892"/>
              <a:gd name="T99" fmla="*/ 1866900 h 2892"/>
              <a:gd name="T100" fmla="*/ 4276725 w 2892"/>
              <a:gd name="T101" fmla="*/ 1914525 h 2892"/>
              <a:gd name="T102" fmla="*/ 4010025 w 2892"/>
              <a:gd name="T103" fmla="*/ 1971675 h 2892"/>
              <a:gd name="T104" fmla="*/ 3733800 w 2892"/>
              <a:gd name="T105" fmla="*/ 2019300 h 2892"/>
              <a:gd name="T106" fmla="*/ 3467100 w 2892"/>
              <a:gd name="T107" fmla="*/ 2076450 h 2892"/>
              <a:gd name="T108" fmla="*/ 3190875 w 2892"/>
              <a:gd name="T109" fmla="*/ 2124075 h 2892"/>
              <a:gd name="T110" fmla="*/ 2924175 w 2892"/>
              <a:gd name="T111" fmla="*/ 2181225 h 2892"/>
              <a:gd name="T112" fmla="*/ 2647950 w 2892"/>
              <a:gd name="T113" fmla="*/ 2228850 h 2892"/>
              <a:gd name="T114" fmla="*/ 2381250 w 2892"/>
              <a:gd name="T115" fmla="*/ 2276475 h 289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892"/>
              <a:gd name="T175" fmla="*/ 0 h 2892"/>
              <a:gd name="T176" fmla="*/ 2892 w 2892"/>
              <a:gd name="T177" fmla="*/ 2892 h 289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892" h="2892">
                <a:moveTo>
                  <a:pt x="1446" y="1446"/>
                </a:moveTo>
                <a:lnTo>
                  <a:pt x="1446" y="1386"/>
                </a:lnTo>
                <a:lnTo>
                  <a:pt x="1446" y="1332"/>
                </a:lnTo>
                <a:lnTo>
                  <a:pt x="1446" y="1272"/>
                </a:lnTo>
                <a:lnTo>
                  <a:pt x="1446" y="1218"/>
                </a:lnTo>
                <a:lnTo>
                  <a:pt x="1446" y="1158"/>
                </a:lnTo>
                <a:lnTo>
                  <a:pt x="1446" y="1098"/>
                </a:lnTo>
                <a:lnTo>
                  <a:pt x="1446" y="1044"/>
                </a:lnTo>
                <a:lnTo>
                  <a:pt x="1446" y="984"/>
                </a:lnTo>
                <a:lnTo>
                  <a:pt x="1446" y="924"/>
                </a:lnTo>
                <a:lnTo>
                  <a:pt x="1446" y="870"/>
                </a:lnTo>
                <a:lnTo>
                  <a:pt x="1446" y="810"/>
                </a:lnTo>
                <a:lnTo>
                  <a:pt x="1446" y="750"/>
                </a:lnTo>
                <a:lnTo>
                  <a:pt x="1446" y="696"/>
                </a:lnTo>
                <a:lnTo>
                  <a:pt x="1446" y="636"/>
                </a:lnTo>
                <a:lnTo>
                  <a:pt x="1446" y="582"/>
                </a:lnTo>
                <a:lnTo>
                  <a:pt x="1446" y="522"/>
                </a:lnTo>
                <a:lnTo>
                  <a:pt x="1446" y="462"/>
                </a:lnTo>
                <a:lnTo>
                  <a:pt x="1446" y="408"/>
                </a:lnTo>
                <a:lnTo>
                  <a:pt x="1446" y="348"/>
                </a:lnTo>
                <a:lnTo>
                  <a:pt x="1446" y="288"/>
                </a:lnTo>
                <a:lnTo>
                  <a:pt x="1446" y="234"/>
                </a:lnTo>
                <a:lnTo>
                  <a:pt x="1446" y="174"/>
                </a:lnTo>
                <a:lnTo>
                  <a:pt x="1446" y="114"/>
                </a:lnTo>
                <a:lnTo>
                  <a:pt x="1446" y="60"/>
                </a:lnTo>
                <a:lnTo>
                  <a:pt x="1446" y="0"/>
                </a:lnTo>
                <a:lnTo>
                  <a:pt x="1386" y="0"/>
                </a:lnTo>
                <a:lnTo>
                  <a:pt x="1332" y="6"/>
                </a:lnTo>
                <a:lnTo>
                  <a:pt x="1272" y="12"/>
                </a:lnTo>
                <a:lnTo>
                  <a:pt x="1218" y="18"/>
                </a:lnTo>
                <a:lnTo>
                  <a:pt x="1158" y="30"/>
                </a:lnTo>
                <a:lnTo>
                  <a:pt x="1104" y="42"/>
                </a:lnTo>
                <a:lnTo>
                  <a:pt x="1050" y="54"/>
                </a:lnTo>
                <a:lnTo>
                  <a:pt x="996" y="72"/>
                </a:lnTo>
                <a:lnTo>
                  <a:pt x="942" y="90"/>
                </a:lnTo>
                <a:lnTo>
                  <a:pt x="888" y="114"/>
                </a:lnTo>
                <a:lnTo>
                  <a:pt x="834" y="138"/>
                </a:lnTo>
                <a:lnTo>
                  <a:pt x="786" y="162"/>
                </a:lnTo>
                <a:lnTo>
                  <a:pt x="732" y="186"/>
                </a:lnTo>
                <a:lnTo>
                  <a:pt x="684" y="216"/>
                </a:lnTo>
                <a:lnTo>
                  <a:pt x="636" y="246"/>
                </a:lnTo>
                <a:lnTo>
                  <a:pt x="588" y="282"/>
                </a:lnTo>
                <a:lnTo>
                  <a:pt x="546" y="318"/>
                </a:lnTo>
                <a:lnTo>
                  <a:pt x="498" y="354"/>
                </a:lnTo>
                <a:lnTo>
                  <a:pt x="456" y="390"/>
                </a:lnTo>
                <a:lnTo>
                  <a:pt x="414" y="432"/>
                </a:lnTo>
                <a:lnTo>
                  <a:pt x="378" y="468"/>
                </a:lnTo>
                <a:lnTo>
                  <a:pt x="342" y="516"/>
                </a:lnTo>
                <a:lnTo>
                  <a:pt x="306" y="558"/>
                </a:lnTo>
                <a:lnTo>
                  <a:pt x="270" y="606"/>
                </a:lnTo>
                <a:lnTo>
                  <a:pt x="234" y="648"/>
                </a:lnTo>
                <a:lnTo>
                  <a:pt x="204" y="702"/>
                </a:lnTo>
                <a:lnTo>
                  <a:pt x="180" y="750"/>
                </a:lnTo>
                <a:lnTo>
                  <a:pt x="150" y="798"/>
                </a:lnTo>
                <a:lnTo>
                  <a:pt x="126" y="852"/>
                </a:lnTo>
                <a:lnTo>
                  <a:pt x="102" y="906"/>
                </a:lnTo>
                <a:lnTo>
                  <a:pt x="84" y="954"/>
                </a:lnTo>
                <a:lnTo>
                  <a:pt x="66" y="1008"/>
                </a:lnTo>
                <a:lnTo>
                  <a:pt x="48" y="1068"/>
                </a:lnTo>
                <a:lnTo>
                  <a:pt x="36" y="1122"/>
                </a:lnTo>
                <a:lnTo>
                  <a:pt x="24" y="1176"/>
                </a:lnTo>
                <a:lnTo>
                  <a:pt x="12" y="1236"/>
                </a:lnTo>
                <a:lnTo>
                  <a:pt x="6" y="1290"/>
                </a:lnTo>
                <a:lnTo>
                  <a:pt x="0" y="1344"/>
                </a:lnTo>
                <a:lnTo>
                  <a:pt x="0" y="1404"/>
                </a:lnTo>
                <a:lnTo>
                  <a:pt x="0" y="1464"/>
                </a:lnTo>
                <a:lnTo>
                  <a:pt x="0" y="1518"/>
                </a:lnTo>
                <a:lnTo>
                  <a:pt x="6" y="1578"/>
                </a:lnTo>
                <a:lnTo>
                  <a:pt x="12" y="1632"/>
                </a:lnTo>
                <a:lnTo>
                  <a:pt x="18" y="1686"/>
                </a:lnTo>
                <a:lnTo>
                  <a:pt x="30" y="1746"/>
                </a:lnTo>
                <a:lnTo>
                  <a:pt x="42" y="1800"/>
                </a:lnTo>
                <a:lnTo>
                  <a:pt x="54" y="1854"/>
                </a:lnTo>
                <a:lnTo>
                  <a:pt x="72" y="1908"/>
                </a:lnTo>
                <a:lnTo>
                  <a:pt x="96" y="1962"/>
                </a:lnTo>
                <a:lnTo>
                  <a:pt x="114" y="2016"/>
                </a:lnTo>
                <a:lnTo>
                  <a:pt x="138" y="2070"/>
                </a:lnTo>
                <a:lnTo>
                  <a:pt x="162" y="2118"/>
                </a:lnTo>
                <a:lnTo>
                  <a:pt x="192" y="2172"/>
                </a:lnTo>
                <a:lnTo>
                  <a:pt x="222" y="2220"/>
                </a:lnTo>
                <a:lnTo>
                  <a:pt x="252" y="2268"/>
                </a:lnTo>
                <a:lnTo>
                  <a:pt x="288" y="2310"/>
                </a:lnTo>
                <a:lnTo>
                  <a:pt x="324" y="2358"/>
                </a:lnTo>
                <a:lnTo>
                  <a:pt x="360" y="2400"/>
                </a:lnTo>
                <a:lnTo>
                  <a:pt x="396" y="2442"/>
                </a:lnTo>
                <a:lnTo>
                  <a:pt x="438" y="2484"/>
                </a:lnTo>
                <a:lnTo>
                  <a:pt x="480" y="2526"/>
                </a:lnTo>
                <a:lnTo>
                  <a:pt x="522" y="2562"/>
                </a:lnTo>
                <a:lnTo>
                  <a:pt x="564" y="2598"/>
                </a:lnTo>
                <a:lnTo>
                  <a:pt x="612" y="2628"/>
                </a:lnTo>
                <a:lnTo>
                  <a:pt x="660" y="2664"/>
                </a:lnTo>
                <a:lnTo>
                  <a:pt x="708" y="2694"/>
                </a:lnTo>
                <a:lnTo>
                  <a:pt x="756" y="2718"/>
                </a:lnTo>
                <a:lnTo>
                  <a:pt x="810" y="2748"/>
                </a:lnTo>
                <a:lnTo>
                  <a:pt x="864" y="2772"/>
                </a:lnTo>
                <a:lnTo>
                  <a:pt x="912" y="2790"/>
                </a:lnTo>
                <a:lnTo>
                  <a:pt x="966" y="2814"/>
                </a:lnTo>
                <a:lnTo>
                  <a:pt x="1020" y="2832"/>
                </a:lnTo>
                <a:lnTo>
                  <a:pt x="1074" y="2844"/>
                </a:lnTo>
                <a:lnTo>
                  <a:pt x="1134" y="2856"/>
                </a:lnTo>
                <a:lnTo>
                  <a:pt x="1188" y="2868"/>
                </a:lnTo>
                <a:lnTo>
                  <a:pt x="1242" y="2880"/>
                </a:lnTo>
                <a:lnTo>
                  <a:pt x="1302" y="2886"/>
                </a:lnTo>
                <a:lnTo>
                  <a:pt x="1356" y="2892"/>
                </a:lnTo>
                <a:lnTo>
                  <a:pt x="1416" y="2892"/>
                </a:lnTo>
                <a:lnTo>
                  <a:pt x="1470" y="2892"/>
                </a:lnTo>
                <a:lnTo>
                  <a:pt x="1530" y="2892"/>
                </a:lnTo>
                <a:lnTo>
                  <a:pt x="1584" y="2886"/>
                </a:lnTo>
                <a:lnTo>
                  <a:pt x="1644" y="2880"/>
                </a:lnTo>
                <a:lnTo>
                  <a:pt x="1698" y="2868"/>
                </a:lnTo>
                <a:lnTo>
                  <a:pt x="1758" y="2856"/>
                </a:lnTo>
                <a:lnTo>
                  <a:pt x="1812" y="2844"/>
                </a:lnTo>
                <a:lnTo>
                  <a:pt x="1866" y="2832"/>
                </a:lnTo>
                <a:lnTo>
                  <a:pt x="1920" y="2814"/>
                </a:lnTo>
                <a:lnTo>
                  <a:pt x="1974" y="2790"/>
                </a:lnTo>
                <a:lnTo>
                  <a:pt x="2028" y="2772"/>
                </a:lnTo>
                <a:lnTo>
                  <a:pt x="2076" y="2748"/>
                </a:lnTo>
                <a:lnTo>
                  <a:pt x="2130" y="2718"/>
                </a:lnTo>
                <a:lnTo>
                  <a:pt x="2178" y="2694"/>
                </a:lnTo>
                <a:lnTo>
                  <a:pt x="2226" y="2664"/>
                </a:lnTo>
                <a:lnTo>
                  <a:pt x="2274" y="2628"/>
                </a:lnTo>
                <a:lnTo>
                  <a:pt x="2322" y="2598"/>
                </a:lnTo>
                <a:lnTo>
                  <a:pt x="2364" y="2562"/>
                </a:lnTo>
                <a:lnTo>
                  <a:pt x="2412" y="2520"/>
                </a:lnTo>
                <a:lnTo>
                  <a:pt x="2448" y="2484"/>
                </a:lnTo>
                <a:lnTo>
                  <a:pt x="2490" y="2442"/>
                </a:lnTo>
                <a:lnTo>
                  <a:pt x="2532" y="2400"/>
                </a:lnTo>
                <a:lnTo>
                  <a:pt x="2568" y="2358"/>
                </a:lnTo>
                <a:lnTo>
                  <a:pt x="2604" y="2310"/>
                </a:lnTo>
                <a:lnTo>
                  <a:pt x="2634" y="2268"/>
                </a:lnTo>
                <a:lnTo>
                  <a:pt x="2664" y="2220"/>
                </a:lnTo>
                <a:lnTo>
                  <a:pt x="2694" y="2172"/>
                </a:lnTo>
                <a:lnTo>
                  <a:pt x="2724" y="2118"/>
                </a:lnTo>
                <a:lnTo>
                  <a:pt x="2748" y="2070"/>
                </a:lnTo>
                <a:lnTo>
                  <a:pt x="2772" y="2016"/>
                </a:lnTo>
                <a:lnTo>
                  <a:pt x="2796" y="1962"/>
                </a:lnTo>
                <a:lnTo>
                  <a:pt x="2814" y="1908"/>
                </a:lnTo>
                <a:lnTo>
                  <a:pt x="2832" y="1854"/>
                </a:lnTo>
                <a:lnTo>
                  <a:pt x="2844" y="1800"/>
                </a:lnTo>
                <a:lnTo>
                  <a:pt x="2856" y="1746"/>
                </a:lnTo>
                <a:lnTo>
                  <a:pt x="2868" y="1686"/>
                </a:lnTo>
                <a:lnTo>
                  <a:pt x="2880" y="1632"/>
                </a:lnTo>
                <a:lnTo>
                  <a:pt x="2886" y="1572"/>
                </a:lnTo>
                <a:lnTo>
                  <a:pt x="2886" y="1518"/>
                </a:lnTo>
                <a:lnTo>
                  <a:pt x="2892" y="1458"/>
                </a:lnTo>
                <a:lnTo>
                  <a:pt x="2886" y="1404"/>
                </a:lnTo>
                <a:lnTo>
                  <a:pt x="2886" y="1344"/>
                </a:lnTo>
                <a:lnTo>
                  <a:pt x="2880" y="1290"/>
                </a:lnTo>
                <a:lnTo>
                  <a:pt x="2874" y="1230"/>
                </a:lnTo>
                <a:lnTo>
                  <a:pt x="2862" y="1176"/>
                </a:lnTo>
                <a:lnTo>
                  <a:pt x="2808" y="1188"/>
                </a:lnTo>
                <a:lnTo>
                  <a:pt x="2748" y="1200"/>
                </a:lnTo>
                <a:lnTo>
                  <a:pt x="2694" y="1206"/>
                </a:lnTo>
                <a:lnTo>
                  <a:pt x="2634" y="1218"/>
                </a:lnTo>
                <a:lnTo>
                  <a:pt x="2580" y="1230"/>
                </a:lnTo>
                <a:lnTo>
                  <a:pt x="2526" y="1242"/>
                </a:lnTo>
                <a:lnTo>
                  <a:pt x="2466" y="1254"/>
                </a:lnTo>
                <a:lnTo>
                  <a:pt x="2412" y="1260"/>
                </a:lnTo>
                <a:lnTo>
                  <a:pt x="2352" y="1272"/>
                </a:lnTo>
                <a:lnTo>
                  <a:pt x="2298" y="1284"/>
                </a:lnTo>
                <a:lnTo>
                  <a:pt x="2238" y="1296"/>
                </a:lnTo>
                <a:lnTo>
                  <a:pt x="2184" y="1308"/>
                </a:lnTo>
                <a:lnTo>
                  <a:pt x="2124" y="1314"/>
                </a:lnTo>
                <a:lnTo>
                  <a:pt x="2070" y="1326"/>
                </a:lnTo>
                <a:lnTo>
                  <a:pt x="2010" y="1338"/>
                </a:lnTo>
                <a:lnTo>
                  <a:pt x="1956" y="1350"/>
                </a:lnTo>
                <a:lnTo>
                  <a:pt x="1896" y="1362"/>
                </a:lnTo>
                <a:lnTo>
                  <a:pt x="1842" y="1374"/>
                </a:lnTo>
                <a:lnTo>
                  <a:pt x="1782" y="1380"/>
                </a:lnTo>
                <a:lnTo>
                  <a:pt x="1728" y="1392"/>
                </a:lnTo>
                <a:lnTo>
                  <a:pt x="1668" y="1404"/>
                </a:lnTo>
                <a:lnTo>
                  <a:pt x="1614" y="1416"/>
                </a:lnTo>
                <a:lnTo>
                  <a:pt x="1560" y="1428"/>
                </a:lnTo>
                <a:lnTo>
                  <a:pt x="1500" y="1434"/>
                </a:lnTo>
                <a:lnTo>
                  <a:pt x="1446" y="1446"/>
                </a:lnTo>
                <a:close/>
              </a:path>
            </a:pathLst>
          </a:custGeom>
          <a:solidFill>
            <a:srgbClr val="F98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2" name="Rectangle 38"/>
          <p:cNvSpPr>
            <a:spLocks noChangeArrowheads="1"/>
          </p:cNvSpPr>
          <p:nvPr/>
        </p:nvSpPr>
        <p:spPr bwMode="auto">
          <a:xfrm>
            <a:off x="3294063" y="1549400"/>
            <a:ext cx="18748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Fehér nyár  -  12  %</a:t>
            </a:r>
            <a:endParaRPr lang="hu-HU" altLang="hu-HU" sz="2800" b="1">
              <a:solidFill>
                <a:schemeClr val="bg1"/>
              </a:solidFill>
            </a:endParaRPr>
          </a:p>
        </p:txBody>
      </p:sp>
      <p:sp>
        <p:nvSpPr>
          <p:cNvPr id="4103" name="Freeform 40"/>
          <p:cNvSpPr>
            <a:spLocks/>
          </p:cNvSpPr>
          <p:nvPr/>
        </p:nvSpPr>
        <p:spPr bwMode="auto">
          <a:xfrm>
            <a:off x="4735513" y="2701925"/>
            <a:ext cx="2232025" cy="503238"/>
          </a:xfrm>
          <a:custGeom>
            <a:avLst/>
            <a:gdLst>
              <a:gd name="T0" fmla="*/ 49601 w 135"/>
              <a:gd name="T1" fmla="*/ 503238 h 22"/>
              <a:gd name="T2" fmla="*/ 2182424 w 135"/>
              <a:gd name="T3" fmla="*/ 503238 h 22"/>
              <a:gd name="T4" fmla="*/ 2182424 w 135"/>
              <a:gd name="T5" fmla="*/ 503238 h 22"/>
              <a:gd name="T6" fmla="*/ 2198958 w 135"/>
              <a:gd name="T7" fmla="*/ 503238 h 22"/>
              <a:gd name="T8" fmla="*/ 2198958 w 135"/>
              <a:gd name="T9" fmla="*/ 503238 h 22"/>
              <a:gd name="T10" fmla="*/ 2215491 w 135"/>
              <a:gd name="T11" fmla="*/ 503238 h 22"/>
              <a:gd name="T12" fmla="*/ 2215491 w 135"/>
              <a:gd name="T13" fmla="*/ 480364 h 22"/>
              <a:gd name="T14" fmla="*/ 2215491 w 135"/>
              <a:gd name="T15" fmla="*/ 480364 h 22"/>
              <a:gd name="T16" fmla="*/ 2232025 w 135"/>
              <a:gd name="T17" fmla="*/ 480364 h 22"/>
              <a:gd name="T18" fmla="*/ 2232025 w 135"/>
              <a:gd name="T19" fmla="*/ 457489 h 22"/>
              <a:gd name="T20" fmla="*/ 2232025 w 135"/>
              <a:gd name="T21" fmla="*/ 457489 h 22"/>
              <a:gd name="T22" fmla="*/ 2232025 w 135"/>
              <a:gd name="T23" fmla="*/ 434615 h 22"/>
              <a:gd name="T24" fmla="*/ 2232025 w 135"/>
              <a:gd name="T25" fmla="*/ 434615 h 22"/>
              <a:gd name="T26" fmla="*/ 2232025 w 135"/>
              <a:gd name="T27" fmla="*/ 434615 h 22"/>
              <a:gd name="T28" fmla="*/ 2232025 w 135"/>
              <a:gd name="T29" fmla="*/ 68623 h 22"/>
              <a:gd name="T30" fmla="*/ 2232025 w 135"/>
              <a:gd name="T31" fmla="*/ 68623 h 22"/>
              <a:gd name="T32" fmla="*/ 2232025 w 135"/>
              <a:gd name="T33" fmla="*/ 68623 h 22"/>
              <a:gd name="T34" fmla="*/ 2232025 w 135"/>
              <a:gd name="T35" fmla="*/ 45749 h 22"/>
              <a:gd name="T36" fmla="*/ 2232025 w 135"/>
              <a:gd name="T37" fmla="*/ 45749 h 22"/>
              <a:gd name="T38" fmla="*/ 2232025 w 135"/>
              <a:gd name="T39" fmla="*/ 22874 h 22"/>
              <a:gd name="T40" fmla="*/ 2215491 w 135"/>
              <a:gd name="T41" fmla="*/ 22874 h 22"/>
              <a:gd name="T42" fmla="*/ 2215491 w 135"/>
              <a:gd name="T43" fmla="*/ 22874 h 22"/>
              <a:gd name="T44" fmla="*/ 2215491 w 135"/>
              <a:gd name="T45" fmla="*/ 22874 h 22"/>
              <a:gd name="T46" fmla="*/ 2198958 w 135"/>
              <a:gd name="T47" fmla="*/ 0 h 22"/>
              <a:gd name="T48" fmla="*/ 2198958 w 135"/>
              <a:gd name="T49" fmla="*/ 0 h 22"/>
              <a:gd name="T50" fmla="*/ 2182424 w 135"/>
              <a:gd name="T51" fmla="*/ 0 h 22"/>
              <a:gd name="T52" fmla="*/ 49601 w 135"/>
              <a:gd name="T53" fmla="*/ 0 h 22"/>
              <a:gd name="T54" fmla="*/ 49601 w 135"/>
              <a:gd name="T55" fmla="*/ 0 h 22"/>
              <a:gd name="T56" fmla="*/ 33067 w 135"/>
              <a:gd name="T57" fmla="*/ 0 h 22"/>
              <a:gd name="T58" fmla="*/ 33067 w 135"/>
              <a:gd name="T59" fmla="*/ 0 h 22"/>
              <a:gd name="T60" fmla="*/ 33067 w 135"/>
              <a:gd name="T61" fmla="*/ 22874 h 22"/>
              <a:gd name="T62" fmla="*/ 16534 w 135"/>
              <a:gd name="T63" fmla="*/ 22874 h 22"/>
              <a:gd name="T64" fmla="*/ 16534 w 135"/>
              <a:gd name="T65" fmla="*/ 22874 h 22"/>
              <a:gd name="T66" fmla="*/ 0 w 135"/>
              <a:gd name="T67" fmla="*/ 22874 h 22"/>
              <a:gd name="T68" fmla="*/ 0 w 135"/>
              <a:gd name="T69" fmla="*/ 45749 h 22"/>
              <a:gd name="T70" fmla="*/ 0 w 135"/>
              <a:gd name="T71" fmla="*/ 45749 h 22"/>
              <a:gd name="T72" fmla="*/ 0 w 135"/>
              <a:gd name="T73" fmla="*/ 68623 h 22"/>
              <a:gd name="T74" fmla="*/ 0 w 135"/>
              <a:gd name="T75" fmla="*/ 68623 h 22"/>
              <a:gd name="T76" fmla="*/ 0 w 135"/>
              <a:gd name="T77" fmla="*/ 68623 h 22"/>
              <a:gd name="T78" fmla="*/ 0 w 135"/>
              <a:gd name="T79" fmla="*/ 434615 h 22"/>
              <a:gd name="T80" fmla="*/ 0 w 135"/>
              <a:gd name="T81" fmla="*/ 434615 h 22"/>
              <a:gd name="T82" fmla="*/ 0 w 135"/>
              <a:gd name="T83" fmla="*/ 434615 h 22"/>
              <a:gd name="T84" fmla="*/ 0 w 135"/>
              <a:gd name="T85" fmla="*/ 457489 h 22"/>
              <a:gd name="T86" fmla="*/ 0 w 135"/>
              <a:gd name="T87" fmla="*/ 457489 h 22"/>
              <a:gd name="T88" fmla="*/ 0 w 135"/>
              <a:gd name="T89" fmla="*/ 480364 h 22"/>
              <a:gd name="T90" fmla="*/ 0 w 135"/>
              <a:gd name="T91" fmla="*/ 480364 h 22"/>
              <a:gd name="T92" fmla="*/ 16534 w 135"/>
              <a:gd name="T93" fmla="*/ 480364 h 22"/>
              <a:gd name="T94" fmla="*/ 16534 w 135"/>
              <a:gd name="T95" fmla="*/ 503238 h 22"/>
              <a:gd name="T96" fmla="*/ 33067 w 135"/>
              <a:gd name="T97" fmla="*/ 503238 h 22"/>
              <a:gd name="T98" fmla="*/ 33067 w 135"/>
              <a:gd name="T99" fmla="*/ 503238 h 22"/>
              <a:gd name="T100" fmla="*/ 33067 w 135"/>
              <a:gd name="T101" fmla="*/ 503238 h 22"/>
              <a:gd name="T102" fmla="*/ 49601 w 135"/>
              <a:gd name="T103" fmla="*/ 503238 h 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35"/>
              <a:gd name="T157" fmla="*/ 0 h 22"/>
              <a:gd name="T158" fmla="*/ 135 w 135"/>
              <a:gd name="T159" fmla="*/ 22 h 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35" h="22">
                <a:moveTo>
                  <a:pt x="3" y="22"/>
                </a:moveTo>
                <a:lnTo>
                  <a:pt x="132" y="22"/>
                </a:lnTo>
                <a:lnTo>
                  <a:pt x="133" y="22"/>
                </a:lnTo>
                <a:lnTo>
                  <a:pt x="134" y="22"/>
                </a:lnTo>
                <a:lnTo>
                  <a:pt x="134" y="21"/>
                </a:lnTo>
                <a:lnTo>
                  <a:pt x="135" y="21"/>
                </a:lnTo>
                <a:lnTo>
                  <a:pt x="135" y="20"/>
                </a:lnTo>
                <a:lnTo>
                  <a:pt x="135" y="19"/>
                </a:lnTo>
                <a:lnTo>
                  <a:pt x="135" y="3"/>
                </a:lnTo>
                <a:lnTo>
                  <a:pt x="135" y="2"/>
                </a:lnTo>
                <a:lnTo>
                  <a:pt x="135" y="1"/>
                </a:lnTo>
                <a:lnTo>
                  <a:pt x="134" y="1"/>
                </a:lnTo>
                <a:lnTo>
                  <a:pt x="133" y="0"/>
                </a:lnTo>
                <a:lnTo>
                  <a:pt x="132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20"/>
                </a:lnTo>
                <a:lnTo>
                  <a:pt x="0" y="21"/>
                </a:lnTo>
                <a:lnTo>
                  <a:pt x="1" y="21"/>
                </a:lnTo>
                <a:lnTo>
                  <a:pt x="1" y="22"/>
                </a:lnTo>
                <a:lnTo>
                  <a:pt x="2" y="22"/>
                </a:lnTo>
                <a:lnTo>
                  <a:pt x="3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Fekete nyár  -  7  %</a:t>
            </a:r>
          </a:p>
        </p:txBody>
      </p:sp>
      <p:sp>
        <p:nvSpPr>
          <p:cNvPr id="4104" name="Rectangle 44"/>
          <p:cNvSpPr>
            <a:spLocks noChangeArrowheads="1"/>
          </p:cNvSpPr>
          <p:nvPr/>
        </p:nvSpPr>
        <p:spPr bwMode="auto">
          <a:xfrm>
            <a:off x="4932363" y="3429000"/>
            <a:ext cx="1816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Rezgő nyár  -  3  %</a:t>
            </a:r>
            <a:endParaRPr lang="hu-HU" altLang="hu-HU" sz="2800" b="1">
              <a:solidFill>
                <a:schemeClr val="bg1"/>
              </a:solidFill>
            </a:endParaRPr>
          </a:p>
        </p:txBody>
      </p:sp>
      <p:sp>
        <p:nvSpPr>
          <p:cNvPr id="4105" name="Rectangle 47"/>
          <p:cNvSpPr>
            <a:spLocks noChangeArrowheads="1"/>
          </p:cNvSpPr>
          <p:nvPr/>
        </p:nvSpPr>
        <p:spPr bwMode="auto">
          <a:xfrm>
            <a:off x="1566863" y="4718050"/>
            <a:ext cx="19875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600" b="1">
                <a:solidFill>
                  <a:schemeClr val="bg1"/>
                </a:solidFill>
              </a:rPr>
              <a:t>Szürke nyár  -  78  %</a:t>
            </a:r>
          </a:p>
        </p:txBody>
      </p:sp>
      <p:pic>
        <p:nvPicPr>
          <p:cNvPr id="4106" name="Content Placeholder 4" descr="A close-up of a leaf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4" r="62582" b="23721"/>
          <a:stretch>
            <a:fillRect/>
          </a:stretch>
        </p:blipFill>
        <p:spPr bwMode="auto">
          <a:xfrm>
            <a:off x="6804025" y="0"/>
            <a:ext cx="233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églalap 5"/>
          <p:cNvSpPr>
            <a:spLocks noChangeArrowheads="1"/>
          </p:cNvSpPr>
          <p:nvPr/>
        </p:nvSpPr>
        <p:spPr bwMode="auto">
          <a:xfrm>
            <a:off x="323850" y="115888"/>
            <a:ext cx="8459788" cy="6477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sz="3600" b="1">
                <a:solidFill>
                  <a:schemeClr val="bg1"/>
                </a:solidFill>
                <a:latin typeface="Calibri" panose="020F0502020204030204" pitchFamily="34" charset="0"/>
              </a:rPr>
              <a:t>HAZAI NYÁR</a:t>
            </a:r>
            <a:r>
              <a:rPr lang="hu-HU" altLang="hu-HU" sz="3600" b="1">
                <a:solidFill>
                  <a:schemeClr val="bg1"/>
                </a:solidFill>
                <a:latin typeface="Calibri" panose="020F0502020204030204" pitchFamily="34" charset="0"/>
              </a:rPr>
              <a:t> F</a:t>
            </a:r>
            <a:r>
              <a:rPr lang="en-US" altLang="hu-HU" sz="3600" b="1">
                <a:solidFill>
                  <a:schemeClr val="bg1"/>
                </a:solidFill>
                <a:latin typeface="Calibri" panose="020F0502020204030204" pitchFamily="34" charset="0"/>
              </a:rPr>
              <a:t>AFAJCSOPORT ÖSSZETÉTELE</a:t>
            </a:r>
            <a:endParaRPr lang="hu-HU" altLang="hu-HU" sz="3600" b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 8"/>
          <p:cNvSpPr>
            <a:spLocks noChangeShapeType="1"/>
          </p:cNvSpPr>
          <p:nvPr/>
        </p:nvSpPr>
        <p:spPr bwMode="auto">
          <a:xfrm>
            <a:off x="904875" y="5086350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904875" y="3695700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>
            <a:off x="904875" y="2305050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8" name="Line 11"/>
          <p:cNvSpPr>
            <a:spLocks noChangeShapeType="1"/>
          </p:cNvSpPr>
          <p:nvPr/>
        </p:nvSpPr>
        <p:spPr bwMode="auto">
          <a:xfrm>
            <a:off x="904875" y="914400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904875" y="5781675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904875" y="4391025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971550" y="2997200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904875" y="1609725"/>
            <a:ext cx="6610350" cy="1588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130" name="Rectangle 24"/>
          <p:cNvSpPr>
            <a:spLocks noChangeArrowheads="1"/>
          </p:cNvSpPr>
          <p:nvPr/>
        </p:nvSpPr>
        <p:spPr bwMode="auto">
          <a:xfrm>
            <a:off x="1209675" y="2219325"/>
            <a:ext cx="381000" cy="29051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1" name="Rectangle 25"/>
          <p:cNvSpPr>
            <a:spLocks noChangeArrowheads="1"/>
          </p:cNvSpPr>
          <p:nvPr/>
        </p:nvSpPr>
        <p:spPr bwMode="auto">
          <a:xfrm>
            <a:off x="1638300" y="2171700"/>
            <a:ext cx="390525" cy="29527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2" name="Rectangle 26"/>
          <p:cNvSpPr>
            <a:spLocks noChangeArrowheads="1"/>
          </p:cNvSpPr>
          <p:nvPr/>
        </p:nvSpPr>
        <p:spPr bwMode="auto">
          <a:xfrm>
            <a:off x="2066925" y="2143125"/>
            <a:ext cx="390525" cy="29908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3" name="Rectangle 27"/>
          <p:cNvSpPr>
            <a:spLocks noChangeArrowheads="1"/>
          </p:cNvSpPr>
          <p:nvPr/>
        </p:nvSpPr>
        <p:spPr bwMode="auto">
          <a:xfrm>
            <a:off x="2505075" y="2047875"/>
            <a:ext cx="381000" cy="30670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4" name="Rectangle 28"/>
          <p:cNvSpPr>
            <a:spLocks noChangeArrowheads="1"/>
          </p:cNvSpPr>
          <p:nvPr/>
        </p:nvSpPr>
        <p:spPr bwMode="auto">
          <a:xfrm>
            <a:off x="2933700" y="1933575"/>
            <a:ext cx="390525" cy="31718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5" name="Rectangle 29"/>
          <p:cNvSpPr>
            <a:spLocks noChangeArrowheads="1"/>
          </p:cNvSpPr>
          <p:nvPr/>
        </p:nvSpPr>
        <p:spPr bwMode="auto">
          <a:xfrm>
            <a:off x="3362325" y="1762125"/>
            <a:ext cx="390525" cy="330517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6" name="Rectangle 30"/>
          <p:cNvSpPr>
            <a:spLocks noChangeArrowheads="1"/>
          </p:cNvSpPr>
          <p:nvPr/>
        </p:nvSpPr>
        <p:spPr bwMode="auto">
          <a:xfrm>
            <a:off x="3800475" y="1657350"/>
            <a:ext cx="390525" cy="338137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7" name="Rectangle 31"/>
          <p:cNvSpPr>
            <a:spLocks noChangeArrowheads="1"/>
          </p:cNvSpPr>
          <p:nvPr/>
        </p:nvSpPr>
        <p:spPr bwMode="auto">
          <a:xfrm>
            <a:off x="4229100" y="1524000"/>
            <a:ext cx="390525" cy="34861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8" name="Rectangle 32"/>
          <p:cNvSpPr>
            <a:spLocks noChangeArrowheads="1"/>
          </p:cNvSpPr>
          <p:nvPr/>
        </p:nvSpPr>
        <p:spPr bwMode="auto">
          <a:xfrm>
            <a:off x="4657725" y="1400175"/>
            <a:ext cx="390525" cy="35623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39" name="Rectangle 33"/>
          <p:cNvSpPr>
            <a:spLocks noChangeArrowheads="1"/>
          </p:cNvSpPr>
          <p:nvPr/>
        </p:nvSpPr>
        <p:spPr bwMode="auto">
          <a:xfrm>
            <a:off x="5095875" y="1285875"/>
            <a:ext cx="390525" cy="36290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0" name="Rectangle 34"/>
          <p:cNvSpPr>
            <a:spLocks noChangeArrowheads="1"/>
          </p:cNvSpPr>
          <p:nvPr/>
        </p:nvSpPr>
        <p:spPr bwMode="auto">
          <a:xfrm>
            <a:off x="5524500" y="1181100"/>
            <a:ext cx="390525" cy="368617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1" name="Rectangle 35"/>
          <p:cNvSpPr>
            <a:spLocks noChangeArrowheads="1"/>
          </p:cNvSpPr>
          <p:nvPr/>
        </p:nvSpPr>
        <p:spPr bwMode="auto">
          <a:xfrm>
            <a:off x="5962650" y="1057275"/>
            <a:ext cx="381000" cy="37814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2" name="Rectangle 36"/>
          <p:cNvSpPr>
            <a:spLocks noChangeArrowheads="1"/>
          </p:cNvSpPr>
          <p:nvPr/>
        </p:nvSpPr>
        <p:spPr bwMode="auto">
          <a:xfrm>
            <a:off x="6391275" y="971550"/>
            <a:ext cx="390525" cy="383857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3" name="Rectangle 37"/>
          <p:cNvSpPr>
            <a:spLocks noChangeArrowheads="1"/>
          </p:cNvSpPr>
          <p:nvPr/>
        </p:nvSpPr>
        <p:spPr bwMode="auto">
          <a:xfrm>
            <a:off x="6819900" y="895350"/>
            <a:ext cx="390525" cy="38671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4" name="Rectangle 38"/>
          <p:cNvSpPr>
            <a:spLocks noChangeArrowheads="1"/>
          </p:cNvSpPr>
          <p:nvPr/>
        </p:nvSpPr>
        <p:spPr bwMode="auto">
          <a:xfrm>
            <a:off x="1209675" y="5124450"/>
            <a:ext cx="381000" cy="6572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5" name="Rectangle 39"/>
          <p:cNvSpPr>
            <a:spLocks noChangeArrowheads="1"/>
          </p:cNvSpPr>
          <p:nvPr/>
        </p:nvSpPr>
        <p:spPr bwMode="auto">
          <a:xfrm>
            <a:off x="1638300" y="5124450"/>
            <a:ext cx="390525" cy="6572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6" name="Rectangle 40"/>
          <p:cNvSpPr>
            <a:spLocks noChangeArrowheads="1"/>
          </p:cNvSpPr>
          <p:nvPr/>
        </p:nvSpPr>
        <p:spPr bwMode="auto">
          <a:xfrm>
            <a:off x="2066925" y="5133975"/>
            <a:ext cx="390525" cy="6477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7" name="Rectangle 41"/>
          <p:cNvSpPr>
            <a:spLocks noChangeArrowheads="1"/>
          </p:cNvSpPr>
          <p:nvPr/>
        </p:nvSpPr>
        <p:spPr bwMode="auto">
          <a:xfrm>
            <a:off x="2505075" y="5114925"/>
            <a:ext cx="381000" cy="6667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8" name="Rectangle 42"/>
          <p:cNvSpPr>
            <a:spLocks noChangeArrowheads="1"/>
          </p:cNvSpPr>
          <p:nvPr/>
        </p:nvSpPr>
        <p:spPr bwMode="auto">
          <a:xfrm>
            <a:off x="2933700" y="5105400"/>
            <a:ext cx="390525" cy="6762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49" name="Rectangle 43"/>
          <p:cNvSpPr>
            <a:spLocks noChangeArrowheads="1"/>
          </p:cNvSpPr>
          <p:nvPr/>
        </p:nvSpPr>
        <p:spPr bwMode="auto">
          <a:xfrm>
            <a:off x="3362325" y="5067300"/>
            <a:ext cx="390525" cy="7143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0" name="Rectangle 44"/>
          <p:cNvSpPr>
            <a:spLocks noChangeArrowheads="1"/>
          </p:cNvSpPr>
          <p:nvPr/>
        </p:nvSpPr>
        <p:spPr bwMode="auto">
          <a:xfrm>
            <a:off x="3800475" y="5038725"/>
            <a:ext cx="390525" cy="742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1" name="Rectangle 45"/>
          <p:cNvSpPr>
            <a:spLocks noChangeArrowheads="1"/>
          </p:cNvSpPr>
          <p:nvPr/>
        </p:nvSpPr>
        <p:spPr bwMode="auto">
          <a:xfrm>
            <a:off x="4229100" y="5010150"/>
            <a:ext cx="390525" cy="7715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2" name="Rectangle 46"/>
          <p:cNvSpPr>
            <a:spLocks noChangeArrowheads="1"/>
          </p:cNvSpPr>
          <p:nvPr/>
        </p:nvSpPr>
        <p:spPr bwMode="auto">
          <a:xfrm>
            <a:off x="4657725" y="4962525"/>
            <a:ext cx="390525" cy="8191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3" name="Rectangle 47"/>
          <p:cNvSpPr>
            <a:spLocks noChangeArrowheads="1"/>
          </p:cNvSpPr>
          <p:nvPr/>
        </p:nvSpPr>
        <p:spPr bwMode="auto">
          <a:xfrm>
            <a:off x="5095875" y="4914900"/>
            <a:ext cx="390525" cy="8667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4" name="Rectangle 48"/>
          <p:cNvSpPr>
            <a:spLocks noChangeArrowheads="1"/>
          </p:cNvSpPr>
          <p:nvPr/>
        </p:nvSpPr>
        <p:spPr bwMode="auto">
          <a:xfrm>
            <a:off x="5524500" y="4867275"/>
            <a:ext cx="390525" cy="9144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5" name="Rectangle 49"/>
          <p:cNvSpPr>
            <a:spLocks noChangeArrowheads="1"/>
          </p:cNvSpPr>
          <p:nvPr/>
        </p:nvSpPr>
        <p:spPr bwMode="auto">
          <a:xfrm>
            <a:off x="5962650" y="4838700"/>
            <a:ext cx="381000" cy="9429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6" name="Rectangle 50"/>
          <p:cNvSpPr>
            <a:spLocks noChangeArrowheads="1"/>
          </p:cNvSpPr>
          <p:nvPr/>
        </p:nvSpPr>
        <p:spPr bwMode="auto">
          <a:xfrm>
            <a:off x="6391275" y="4810125"/>
            <a:ext cx="390525" cy="9715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7" name="Rectangle 51"/>
          <p:cNvSpPr>
            <a:spLocks noChangeArrowheads="1"/>
          </p:cNvSpPr>
          <p:nvPr/>
        </p:nvSpPr>
        <p:spPr bwMode="auto">
          <a:xfrm>
            <a:off x="6819900" y="4762500"/>
            <a:ext cx="390525" cy="10191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58" name="Rectangle 54"/>
          <p:cNvSpPr>
            <a:spLocks noChangeArrowheads="1"/>
          </p:cNvSpPr>
          <p:nvPr/>
        </p:nvSpPr>
        <p:spPr bwMode="auto">
          <a:xfrm>
            <a:off x="1281113" y="35337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52</a:t>
            </a:r>
            <a:endParaRPr lang="hu-HU" altLang="hu-HU" b="1"/>
          </a:p>
        </p:txBody>
      </p:sp>
      <p:sp>
        <p:nvSpPr>
          <p:cNvPr id="5159" name="Rectangle 57"/>
          <p:cNvSpPr>
            <a:spLocks noChangeArrowheads="1"/>
          </p:cNvSpPr>
          <p:nvPr/>
        </p:nvSpPr>
        <p:spPr bwMode="auto">
          <a:xfrm>
            <a:off x="1709738" y="35147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53</a:t>
            </a:r>
            <a:endParaRPr lang="hu-HU" altLang="hu-HU" b="1"/>
          </a:p>
        </p:txBody>
      </p:sp>
      <p:sp>
        <p:nvSpPr>
          <p:cNvPr id="5160" name="Rectangle 60"/>
          <p:cNvSpPr>
            <a:spLocks noChangeArrowheads="1"/>
          </p:cNvSpPr>
          <p:nvPr/>
        </p:nvSpPr>
        <p:spPr bwMode="auto">
          <a:xfrm>
            <a:off x="2147888" y="35052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54</a:t>
            </a:r>
            <a:endParaRPr lang="hu-HU" altLang="hu-HU" b="1"/>
          </a:p>
        </p:txBody>
      </p:sp>
      <p:sp>
        <p:nvSpPr>
          <p:cNvPr id="5161" name="Freeform 62"/>
          <p:cNvSpPr>
            <a:spLocks/>
          </p:cNvSpPr>
          <p:nvPr/>
        </p:nvSpPr>
        <p:spPr bwMode="auto">
          <a:xfrm>
            <a:off x="2571750" y="3357563"/>
            <a:ext cx="415925" cy="431800"/>
          </a:xfrm>
          <a:custGeom>
            <a:avLst/>
            <a:gdLst>
              <a:gd name="T0" fmla="*/ 47991 w 26"/>
              <a:gd name="T1" fmla="*/ 431800 h 21"/>
              <a:gd name="T2" fmla="*/ 367934 w 26"/>
              <a:gd name="T3" fmla="*/ 431800 h 21"/>
              <a:gd name="T4" fmla="*/ 367934 w 26"/>
              <a:gd name="T5" fmla="*/ 431800 h 21"/>
              <a:gd name="T6" fmla="*/ 367934 w 26"/>
              <a:gd name="T7" fmla="*/ 431800 h 21"/>
              <a:gd name="T8" fmla="*/ 383931 w 26"/>
              <a:gd name="T9" fmla="*/ 431800 h 21"/>
              <a:gd name="T10" fmla="*/ 383931 w 26"/>
              <a:gd name="T11" fmla="*/ 431800 h 21"/>
              <a:gd name="T12" fmla="*/ 399928 w 26"/>
              <a:gd name="T13" fmla="*/ 431800 h 21"/>
              <a:gd name="T14" fmla="*/ 399928 w 26"/>
              <a:gd name="T15" fmla="*/ 411238 h 21"/>
              <a:gd name="T16" fmla="*/ 399928 w 26"/>
              <a:gd name="T17" fmla="*/ 411238 h 21"/>
              <a:gd name="T18" fmla="*/ 415925 w 26"/>
              <a:gd name="T19" fmla="*/ 411238 h 21"/>
              <a:gd name="T20" fmla="*/ 415925 w 26"/>
              <a:gd name="T21" fmla="*/ 390676 h 21"/>
              <a:gd name="T22" fmla="*/ 415925 w 26"/>
              <a:gd name="T23" fmla="*/ 390676 h 21"/>
              <a:gd name="T24" fmla="*/ 415925 w 26"/>
              <a:gd name="T25" fmla="*/ 370114 h 21"/>
              <a:gd name="T26" fmla="*/ 415925 w 26"/>
              <a:gd name="T27" fmla="*/ 370114 h 21"/>
              <a:gd name="T28" fmla="*/ 415925 w 26"/>
              <a:gd name="T29" fmla="*/ 61686 h 21"/>
              <a:gd name="T30" fmla="*/ 415925 w 26"/>
              <a:gd name="T31" fmla="*/ 61686 h 21"/>
              <a:gd name="T32" fmla="*/ 415925 w 26"/>
              <a:gd name="T33" fmla="*/ 41124 h 21"/>
              <a:gd name="T34" fmla="*/ 415925 w 26"/>
              <a:gd name="T35" fmla="*/ 41124 h 21"/>
              <a:gd name="T36" fmla="*/ 415925 w 26"/>
              <a:gd name="T37" fmla="*/ 20562 h 21"/>
              <a:gd name="T38" fmla="*/ 399928 w 26"/>
              <a:gd name="T39" fmla="*/ 20562 h 21"/>
              <a:gd name="T40" fmla="*/ 399928 w 26"/>
              <a:gd name="T41" fmla="*/ 0 h 21"/>
              <a:gd name="T42" fmla="*/ 399928 w 26"/>
              <a:gd name="T43" fmla="*/ 0 h 21"/>
              <a:gd name="T44" fmla="*/ 383931 w 26"/>
              <a:gd name="T45" fmla="*/ 0 h 21"/>
              <a:gd name="T46" fmla="*/ 383931 w 26"/>
              <a:gd name="T47" fmla="*/ 0 h 21"/>
              <a:gd name="T48" fmla="*/ 367934 w 26"/>
              <a:gd name="T49" fmla="*/ 0 h 21"/>
              <a:gd name="T50" fmla="*/ 367934 w 26"/>
              <a:gd name="T51" fmla="*/ 0 h 21"/>
              <a:gd name="T52" fmla="*/ 47991 w 26"/>
              <a:gd name="T53" fmla="*/ 0 h 21"/>
              <a:gd name="T54" fmla="*/ 47991 w 26"/>
              <a:gd name="T55" fmla="*/ 0 h 21"/>
              <a:gd name="T56" fmla="*/ 47991 w 26"/>
              <a:gd name="T57" fmla="*/ 0 h 21"/>
              <a:gd name="T58" fmla="*/ 47991 w 26"/>
              <a:gd name="T59" fmla="*/ 0 h 21"/>
              <a:gd name="T60" fmla="*/ 31994 w 26"/>
              <a:gd name="T61" fmla="*/ 0 h 21"/>
              <a:gd name="T62" fmla="*/ 31994 w 26"/>
              <a:gd name="T63" fmla="*/ 0 h 21"/>
              <a:gd name="T64" fmla="*/ 15997 w 26"/>
              <a:gd name="T65" fmla="*/ 0 h 21"/>
              <a:gd name="T66" fmla="*/ 15997 w 26"/>
              <a:gd name="T67" fmla="*/ 20562 h 21"/>
              <a:gd name="T68" fmla="*/ 15997 w 26"/>
              <a:gd name="T69" fmla="*/ 20562 h 21"/>
              <a:gd name="T70" fmla="*/ 0 w 26"/>
              <a:gd name="T71" fmla="*/ 20562 h 21"/>
              <a:gd name="T72" fmla="*/ 0 w 26"/>
              <a:gd name="T73" fmla="*/ 41124 h 21"/>
              <a:gd name="T74" fmla="*/ 0 w 26"/>
              <a:gd name="T75" fmla="*/ 41124 h 21"/>
              <a:gd name="T76" fmla="*/ 0 w 26"/>
              <a:gd name="T77" fmla="*/ 61686 h 21"/>
              <a:gd name="T78" fmla="*/ 0 w 26"/>
              <a:gd name="T79" fmla="*/ 370114 h 21"/>
              <a:gd name="T80" fmla="*/ 0 w 26"/>
              <a:gd name="T81" fmla="*/ 370114 h 21"/>
              <a:gd name="T82" fmla="*/ 0 w 26"/>
              <a:gd name="T83" fmla="*/ 390676 h 21"/>
              <a:gd name="T84" fmla="*/ 0 w 26"/>
              <a:gd name="T85" fmla="*/ 390676 h 21"/>
              <a:gd name="T86" fmla="*/ 0 w 26"/>
              <a:gd name="T87" fmla="*/ 411238 h 21"/>
              <a:gd name="T88" fmla="*/ 15997 w 26"/>
              <a:gd name="T89" fmla="*/ 411238 h 21"/>
              <a:gd name="T90" fmla="*/ 15997 w 26"/>
              <a:gd name="T91" fmla="*/ 411238 h 21"/>
              <a:gd name="T92" fmla="*/ 15997 w 26"/>
              <a:gd name="T93" fmla="*/ 431800 h 21"/>
              <a:gd name="T94" fmla="*/ 31994 w 26"/>
              <a:gd name="T95" fmla="*/ 431800 h 21"/>
              <a:gd name="T96" fmla="*/ 31994 w 26"/>
              <a:gd name="T97" fmla="*/ 431800 h 21"/>
              <a:gd name="T98" fmla="*/ 47991 w 26"/>
              <a:gd name="T99" fmla="*/ 431800 h 21"/>
              <a:gd name="T100" fmla="*/ 47991 w 26"/>
              <a:gd name="T101" fmla="*/ 431800 h 21"/>
              <a:gd name="T102" fmla="*/ 47991 w 26"/>
              <a:gd name="T103" fmla="*/ 431800 h 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"/>
              <a:gd name="T157" fmla="*/ 0 h 21"/>
              <a:gd name="T158" fmla="*/ 26 w 26"/>
              <a:gd name="T159" fmla="*/ 21 h 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" h="21">
                <a:moveTo>
                  <a:pt x="3" y="21"/>
                </a:moveTo>
                <a:lnTo>
                  <a:pt x="23" y="21"/>
                </a:lnTo>
                <a:lnTo>
                  <a:pt x="24" y="21"/>
                </a:lnTo>
                <a:lnTo>
                  <a:pt x="25" y="21"/>
                </a:lnTo>
                <a:lnTo>
                  <a:pt x="25" y="20"/>
                </a:lnTo>
                <a:lnTo>
                  <a:pt x="26" y="20"/>
                </a:lnTo>
                <a:lnTo>
                  <a:pt x="26" y="19"/>
                </a:lnTo>
                <a:lnTo>
                  <a:pt x="26" y="18"/>
                </a:lnTo>
                <a:lnTo>
                  <a:pt x="26" y="3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18"/>
                </a:lnTo>
                <a:lnTo>
                  <a:pt x="0" y="19"/>
                </a:lnTo>
                <a:lnTo>
                  <a:pt x="0" y="20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3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/>
              <a:t>55</a:t>
            </a:r>
            <a:endParaRPr lang="hu-HU" altLang="hu-HU" sz="1200" b="1"/>
          </a:p>
        </p:txBody>
      </p:sp>
      <p:sp>
        <p:nvSpPr>
          <p:cNvPr id="5162" name="Rectangle 66"/>
          <p:cNvSpPr>
            <a:spLocks noChangeArrowheads="1"/>
          </p:cNvSpPr>
          <p:nvPr/>
        </p:nvSpPr>
        <p:spPr bwMode="auto">
          <a:xfrm>
            <a:off x="3059113" y="3357563"/>
            <a:ext cx="157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57</a:t>
            </a:r>
            <a:endParaRPr lang="hu-HU" altLang="hu-HU" b="1"/>
          </a:p>
        </p:txBody>
      </p:sp>
      <p:sp>
        <p:nvSpPr>
          <p:cNvPr id="5163" name="Freeform 68"/>
          <p:cNvSpPr>
            <a:spLocks/>
          </p:cNvSpPr>
          <p:nvPr/>
        </p:nvSpPr>
        <p:spPr bwMode="auto">
          <a:xfrm>
            <a:off x="3438525" y="3228975"/>
            <a:ext cx="485775" cy="200025"/>
          </a:xfrm>
          <a:custGeom>
            <a:avLst/>
            <a:gdLst>
              <a:gd name="T0" fmla="*/ 56051 w 26"/>
              <a:gd name="T1" fmla="*/ 200025 h 22"/>
              <a:gd name="T2" fmla="*/ 429724 w 26"/>
              <a:gd name="T3" fmla="*/ 200025 h 22"/>
              <a:gd name="T4" fmla="*/ 429724 w 26"/>
              <a:gd name="T5" fmla="*/ 200025 h 22"/>
              <a:gd name="T6" fmla="*/ 429724 w 26"/>
              <a:gd name="T7" fmla="*/ 200025 h 22"/>
              <a:gd name="T8" fmla="*/ 448408 w 26"/>
              <a:gd name="T9" fmla="*/ 200025 h 22"/>
              <a:gd name="T10" fmla="*/ 448408 w 26"/>
              <a:gd name="T11" fmla="*/ 190933 h 22"/>
              <a:gd name="T12" fmla="*/ 448408 w 26"/>
              <a:gd name="T13" fmla="*/ 190933 h 22"/>
              <a:gd name="T14" fmla="*/ 467091 w 26"/>
              <a:gd name="T15" fmla="*/ 190933 h 22"/>
              <a:gd name="T16" fmla="*/ 467091 w 26"/>
              <a:gd name="T17" fmla="*/ 190933 h 22"/>
              <a:gd name="T18" fmla="*/ 467091 w 26"/>
              <a:gd name="T19" fmla="*/ 181841 h 22"/>
              <a:gd name="T20" fmla="*/ 467091 w 26"/>
              <a:gd name="T21" fmla="*/ 181841 h 22"/>
              <a:gd name="T22" fmla="*/ 485775 w 26"/>
              <a:gd name="T23" fmla="*/ 172749 h 22"/>
              <a:gd name="T24" fmla="*/ 485775 w 26"/>
              <a:gd name="T25" fmla="*/ 172749 h 22"/>
              <a:gd name="T26" fmla="*/ 485775 w 26"/>
              <a:gd name="T27" fmla="*/ 172749 h 22"/>
              <a:gd name="T28" fmla="*/ 485775 w 26"/>
              <a:gd name="T29" fmla="*/ 27276 h 22"/>
              <a:gd name="T30" fmla="*/ 485775 w 26"/>
              <a:gd name="T31" fmla="*/ 27276 h 22"/>
              <a:gd name="T32" fmla="*/ 485775 w 26"/>
              <a:gd name="T33" fmla="*/ 27276 h 22"/>
              <a:gd name="T34" fmla="*/ 467091 w 26"/>
              <a:gd name="T35" fmla="*/ 18184 h 22"/>
              <a:gd name="T36" fmla="*/ 467091 w 26"/>
              <a:gd name="T37" fmla="*/ 18184 h 22"/>
              <a:gd name="T38" fmla="*/ 467091 w 26"/>
              <a:gd name="T39" fmla="*/ 9092 h 22"/>
              <a:gd name="T40" fmla="*/ 467091 w 26"/>
              <a:gd name="T41" fmla="*/ 9092 h 22"/>
              <a:gd name="T42" fmla="*/ 448408 w 26"/>
              <a:gd name="T43" fmla="*/ 9092 h 22"/>
              <a:gd name="T44" fmla="*/ 448408 w 26"/>
              <a:gd name="T45" fmla="*/ 0 h 22"/>
              <a:gd name="T46" fmla="*/ 448408 w 26"/>
              <a:gd name="T47" fmla="*/ 0 h 22"/>
              <a:gd name="T48" fmla="*/ 429724 w 26"/>
              <a:gd name="T49" fmla="*/ 0 h 22"/>
              <a:gd name="T50" fmla="*/ 429724 w 26"/>
              <a:gd name="T51" fmla="*/ 0 h 22"/>
              <a:gd name="T52" fmla="*/ 56051 w 26"/>
              <a:gd name="T53" fmla="*/ 0 h 22"/>
              <a:gd name="T54" fmla="*/ 56051 w 26"/>
              <a:gd name="T55" fmla="*/ 0 h 22"/>
              <a:gd name="T56" fmla="*/ 56051 w 26"/>
              <a:gd name="T57" fmla="*/ 0 h 22"/>
              <a:gd name="T58" fmla="*/ 37367 w 26"/>
              <a:gd name="T59" fmla="*/ 0 h 22"/>
              <a:gd name="T60" fmla="*/ 37367 w 26"/>
              <a:gd name="T61" fmla="*/ 0 h 22"/>
              <a:gd name="T62" fmla="*/ 18684 w 26"/>
              <a:gd name="T63" fmla="*/ 0 h 22"/>
              <a:gd name="T64" fmla="*/ 18684 w 26"/>
              <a:gd name="T65" fmla="*/ 9092 h 22"/>
              <a:gd name="T66" fmla="*/ 18684 w 26"/>
              <a:gd name="T67" fmla="*/ 9092 h 22"/>
              <a:gd name="T68" fmla="*/ 0 w 26"/>
              <a:gd name="T69" fmla="*/ 9092 h 22"/>
              <a:gd name="T70" fmla="*/ 0 w 26"/>
              <a:gd name="T71" fmla="*/ 18184 h 22"/>
              <a:gd name="T72" fmla="*/ 0 w 26"/>
              <a:gd name="T73" fmla="*/ 18184 h 22"/>
              <a:gd name="T74" fmla="*/ 0 w 26"/>
              <a:gd name="T75" fmla="*/ 27276 h 22"/>
              <a:gd name="T76" fmla="*/ 0 w 26"/>
              <a:gd name="T77" fmla="*/ 27276 h 22"/>
              <a:gd name="T78" fmla="*/ 0 w 26"/>
              <a:gd name="T79" fmla="*/ 172749 h 22"/>
              <a:gd name="T80" fmla="*/ 0 w 26"/>
              <a:gd name="T81" fmla="*/ 172749 h 22"/>
              <a:gd name="T82" fmla="*/ 0 w 26"/>
              <a:gd name="T83" fmla="*/ 172749 h 22"/>
              <a:gd name="T84" fmla="*/ 0 w 26"/>
              <a:gd name="T85" fmla="*/ 181841 h 22"/>
              <a:gd name="T86" fmla="*/ 0 w 26"/>
              <a:gd name="T87" fmla="*/ 181841 h 22"/>
              <a:gd name="T88" fmla="*/ 0 w 26"/>
              <a:gd name="T89" fmla="*/ 181841 h 22"/>
              <a:gd name="T90" fmla="*/ 18684 w 26"/>
              <a:gd name="T91" fmla="*/ 190933 h 22"/>
              <a:gd name="T92" fmla="*/ 18684 w 26"/>
              <a:gd name="T93" fmla="*/ 190933 h 22"/>
              <a:gd name="T94" fmla="*/ 18684 w 26"/>
              <a:gd name="T95" fmla="*/ 190933 h 22"/>
              <a:gd name="T96" fmla="*/ 37367 w 26"/>
              <a:gd name="T97" fmla="*/ 200025 h 22"/>
              <a:gd name="T98" fmla="*/ 37367 w 26"/>
              <a:gd name="T99" fmla="*/ 200025 h 22"/>
              <a:gd name="T100" fmla="*/ 56051 w 26"/>
              <a:gd name="T101" fmla="*/ 200025 h 22"/>
              <a:gd name="T102" fmla="*/ 56051 w 26"/>
              <a:gd name="T103" fmla="*/ 200025 h 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"/>
              <a:gd name="T157" fmla="*/ 0 h 22"/>
              <a:gd name="T158" fmla="*/ 26 w 26"/>
              <a:gd name="T159" fmla="*/ 22 h 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" h="22">
                <a:moveTo>
                  <a:pt x="3" y="22"/>
                </a:moveTo>
                <a:lnTo>
                  <a:pt x="23" y="22"/>
                </a:lnTo>
                <a:lnTo>
                  <a:pt x="24" y="22"/>
                </a:lnTo>
                <a:lnTo>
                  <a:pt x="24" y="21"/>
                </a:lnTo>
                <a:lnTo>
                  <a:pt x="25" y="21"/>
                </a:lnTo>
                <a:lnTo>
                  <a:pt x="25" y="20"/>
                </a:lnTo>
                <a:lnTo>
                  <a:pt x="26" y="19"/>
                </a:lnTo>
                <a:lnTo>
                  <a:pt x="26" y="3"/>
                </a:lnTo>
                <a:lnTo>
                  <a:pt x="25" y="2"/>
                </a:lnTo>
                <a:lnTo>
                  <a:pt x="25" y="1"/>
                </a:lnTo>
                <a:lnTo>
                  <a:pt x="24" y="1"/>
                </a:lnTo>
                <a:lnTo>
                  <a:pt x="24" y="0"/>
                </a:lnTo>
                <a:lnTo>
                  <a:pt x="23" y="0"/>
                </a:lnTo>
                <a:lnTo>
                  <a:pt x="3" y="0"/>
                </a:lnTo>
                <a:lnTo>
                  <a:pt x="2" y="0"/>
                </a:ln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20"/>
                </a:lnTo>
                <a:lnTo>
                  <a:pt x="1" y="21"/>
                </a:lnTo>
                <a:lnTo>
                  <a:pt x="2" y="22"/>
                </a:lnTo>
                <a:lnTo>
                  <a:pt x="3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/>
              <a:t>59</a:t>
            </a:r>
            <a:endParaRPr lang="hu-HU" altLang="hu-HU" sz="1200" b="1"/>
          </a:p>
        </p:txBody>
      </p:sp>
      <p:sp>
        <p:nvSpPr>
          <p:cNvPr id="5164" name="Freeform 71"/>
          <p:cNvSpPr>
            <a:spLocks/>
          </p:cNvSpPr>
          <p:nvPr/>
        </p:nvSpPr>
        <p:spPr bwMode="auto">
          <a:xfrm>
            <a:off x="3867150" y="3162300"/>
            <a:ext cx="488950" cy="195263"/>
          </a:xfrm>
          <a:custGeom>
            <a:avLst/>
            <a:gdLst>
              <a:gd name="T0" fmla="*/ 56417 w 26"/>
              <a:gd name="T1" fmla="*/ 195263 h 21"/>
              <a:gd name="T2" fmla="*/ 432533 w 26"/>
              <a:gd name="T3" fmla="*/ 195263 h 21"/>
              <a:gd name="T4" fmla="*/ 432533 w 26"/>
              <a:gd name="T5" fmla="*/ 195263 h 21"/>
              <a:gd name="T6" fmla="*/ 432533 w 26"/>
              <a:gd name="T7" fmla="*/ 195263 h 21"/>
              <a:gd name="T8" fmla="*/ 451338 w 26"/>
              <a:gd name="T9" fmla="*/ 195263 h 21"/>
              <a:gd name="T10" fmla="*/ 451338 w 26"/>
              <a:gd name="T11" fmla="*/ 195263 h 21"/>
              <a:gd name="T12" fmla="*/ 470144 w 26"/>
              <a:gd name="T13" fmla="*/ 195263 h 21"/>
              <a:gd name="T14" fmla="*/ 470144 w 26"/>
              <a:gd name="T15" fmla="*/ 195263 h 21"/>
              <a:gd name="T16" fmla="*/ 470144 w 26"/>
              <a:gd name="T17" fmla="*/ 185965 h 21"/>
              <a:gd name="T18" fmla="*/ 488950 w 26"/>
              <a:gd name="T19" fmla="*/ 185965 h 21"/>
              <a:gd name="T20" fmla="*/ 488950 w 26"/>
              <a:gd name="T21" fmla="*/ 185965 h 21"/>
              <a:gd name="T22" fmla="*/ 488950 w 26"/>
              <a:gd name="T23" fmla="*/ 176667 h 21"/>
              <a:gd name="T24" fmla="*/ 488950 w 26"/>
              <a:gd name="T25" fmla="*/ 176667 h 21"/>
              <a:gd name="T26" fmla="*/ 488950 w 26"/>
              <a:gd name="T27" fmla="*/ 176667 h 21"/>
              <a:gd name="T28" fmla="*/ 488950 w 26"/>
              <a:gd name="T29" fmla="*/ 27895 h 21"/>
              <a:gd name="T30" fmla="*/ 488950 w 26"/>
              <a:gd name="T31" fmla="*/ 27895 h 21"/>
              <a:gd name="T32" fmla="*/ 488950 w 26"/>
              <a:gd name="T33" fmla="*/ 18596 h 21"/>
              <a:gd name="T34" fmla="*/ 488950 w 26"/>
              <a:gd name="T35" fmla="*/ 18596 h 21"/>
              <a:gd name="T36" fmla="*/ 488950 w 26"/>
              <a:gd name="T37" fmla="*/ 9298 h 21"/>
              <a:gd name="T38" fmla="*/ 470144 w 26"/>
              <a:gd name="T39" fmla="*/ 9298 h 21"/>
              <a:gd name="T40" fmla="*/ 470144 w 26"/>
              <a:gd name="T41" fmla="*/ 9298 h 21"/>
              <a:gd name="T42" fmla="*/ 470144 w 26"/>
              <a:gd name="T43" fmla="*/ 0 h 21"/>
              <a:gd name="T44" fmla="*/ 451338 w 26"/>
              <a:gd name="T45" fmla="*/ 0 h 21"/>
              <a:gd name="T46" fmla="*/ 451338 w 26"/>
              <a:gd name="T47" fmla="*/ 0 h 21"/>
              <a:gd name="T48" fmla="*/ 432533 w 26"/>
              <a:gd name="T49" fmla="*/ 0 h 21"/>
              <a:gd name="T50" fmla="*/ 432533 w 26"/>
              <a:gd name="T51" fmla="*/ 0 h 21"/>
              <a:gd name="T52" fmla="*/ 56417 w 26"/>
              <a:gd name="T53" fmla="*/ 0 h 21"/>
              <a:gd name="T54" fmla="*/ 75223 w 26"/>
              <a:gd name="T55" fmla="*/ 0 h 21"/>
              <a:gd name="T56" fmla="*/ 56417 w 26"/>
              <a:gd name="T57" fmla="*/ 0 h 21"/>
              <a:gd name="T58" fmla="*/ 56417 w 26"/>
              <a:gd name="T59" fmla="*/ 0 h 21"/>
              <a:gd name="T60" fmla="*/ 37612 w 26"/>
              <a:gd name="T61" fmla="*/ 0 h 21"/>
              <a:gd name="T62" fmla="*/ 37612 w 26"/>
              <a:gd name="T63" fmla="*/ 0 h 21"/>
              <a:gd name="T64" fmla="*/ 18806 w 26"/>
              <a:gd name="T65" fmla="*/ 9298 h 21"/>
              <a:gd name="T66" fmla="*/ 18806 w 26"/>
              <a:gd name="T67" fmla="*/ 9298 h 21"/>
              <a:gd name="T68" fmla="*/ 18806 w 26"/>
              <a:gd name="T69" fmla="*/ 9298 h 21"/>
              <a:gd name="T70" fmla="*/ 18806 w 26"/>
              <a:gd name="T71" fmla="*/ 18596 h 21"/>
              <a:gd name="T72" fmla="*/ 0 w 26"/>
              <a:gd name="T73" fmla="*/ 18596 h 21"/>
              <a:gd name="T74" fmla="*/ 0 w 26"/>
              <a:gd name="T75" fmla="*/ 27895 h 21"/>
              <a:gd name="T76" fmla="*/ 0 w 26"/>
              <a:gd name="T77" fmla="*/ 27895 h 21"/>
              <a:gd name="T78" fmla="*/ 0 w 26"/>
              <a:gd name="T79" fmla="*/ 176667 h 21"/>
              <a:gd name="T80" fmla="*/ 0 w 26"/>
              <a:gd name="T81" fmla="*/ 167368 h 21"/>
              <a:gd name="T82" fmla="*/ 0 w 26"/>
              <a:gd name="T83" fmla="*/ 176667 h 21"/>
              <a:gd name="T84" fmla="*/ 0 w 26"/>
              <a:gd name="T85" fmla="*/ 176667 h 21"/>
              <a:gd name="T86" fmla="*/ 18806 w 26"/>
              <a:gd name="T87" fmla="*/ 185965 h 21"/>
              <a:gd name="T88" fmla="*/ 18806 w 26"/>
              <a:gd name="T89" fmla="*/ 185965 h 21"/>
              <a:gd name="T90" fmla="*/ 18806 w 26"/>
              <a:gd name="T91" fmla="*/ 195263 h 21"/>
              <a:gd name="T92" fmla="*/ 18806 w 26"/>
              <a:gd name="T93" fmla="*/ 195263 h 21"/>
              <a:gd name="T94" fmla="*/ 37612 w 26"/>
              <a:gd name="T95" fmla="*/ 195263 h 21"/>
              <a:gd name="T96" fmla="*/ 37612 w 26"/>
              <a:gd name="T97" fmla="*/ 195263 h 21"/>
              <a:gd name="T98" fmla="*/ 56417 w 26"/>
              <a:gd name="T99" fmla="*/ 195263 h 21"/>
              <a:gd name="T100" fmla="*/ 56417 w 26"/>
              <a:gd name="T101" fmla="*/ 195263 h 21"/>
              <a:gd name="T102" fmla="*/ 56417 w 26"/>
              <a:gd name="T103" fmla="*/ 195263 h 2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"/>
              <a:gd name="T157" fmla="*/ 0 h 21"/>
              <a:gd name="T158" fmla="*/ 26 w 26"/>
              <a:gd name="T159" fmla="*/ 21 h 2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" h="21">
                <a:moveTo>
                  <a:pt x="3" y="21"/>
                </a:moveTo>
                <a:lnTo>
                  <a:pt x="23" y="21"/>
                </a:lnTo>
                <a:lnTo>
                  <a:pt x="24" y="21"/>
                </a:lnTo>
                <a:lnTo>
                  <a:pt x="25" y="21"/>
                </a:lnTo>
                <a:lnTo>
                  <a:pt x="25" y="20"/>
                </a:lnTo>
                <a:lnTo>
                  <a:pt x="26" y="20"/>
                </a:lnTo>
                <a:lnTo>
                  <a:pt x="26" y="19"/>
                </a:lnTo>
                <a:lnTo>
                  <a:pt x="26" y="3"/>
                </a:lnTo>
                <a:lnTo>
                  <a:pt x="26" y="2"/>
                </a:lnTo>
                <a:lnTo>
                  <a:pt x="26" y="1"/>
                </a:lnTo>
                <a:lnTo>
                  <a:pt x="25" y="1"/>
                </a:lnTo>
                <a:lnTo>
                  <a:pt x="25" y="0"/>
                </a:lnTo>
                <a:lnTo>
                  <a:pt x="24" y="0"/>
                </a:lnTo>
                <a:lnTo>
                  <a:pt x="23" y="0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18"/>
                </a:lnTo>
                <a:lnTo>
                  <a:pt x="0" y="19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3" y="2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/>
              <a:t>61</a:t>
            </a:r>
            <a:endParaRPr lang="hu-HU" altLang="hu-HU" sz="1200" b="1"/>
          </a:p>
        </p:txBody>
      </p:sp>
      <p:sp>
        <p:nvSpPr>
          <p:cNvPr id="5165" name="Freeform 74"/>
          <p:cNvSpPr>
            <a:spLocks/>
          </p:cNvSpPr>
          <p:nvPr/>
        </p:nvSpPr>
        <p:spPr bwMode="auto">
          <a:xfrm>
            <a:off x="4305300" y="3076575"/>
            <a:ext cx="482600" cy="207963"/>
          </a:xfrm>
          <a:custGeom>
            <a:avLst/>
            <a:gdLst>
              <a:gd name="T0" fmla="*/ 57912 w 25"/>
              <a:gd name="T1" fmla="*/ 207963 h 22"/>
              <a:gd name="T2" fmla="*/ 424688 w 25"/>
              <a:gd name="T3" fmla="*/ 207963 h 22"/>
              <a:gd name="T4" fmla="*/ 424688 w 25"/>
              <a:gd name="T5" fmla="*/ 207963 h 22"/>
              <a:gd name="T6" fmla="*/ 443992 w 25"/>
              <a:gd name="T7" fmla="*/ 207963 h 22"/>
              <a:gd name="T8" fmla="*/ 443992 w 25"/>
              <a:gd name="T9" fmla="*/ 207963 h 22"/>
              <a:gd name="T10" fmla="*/ 463296 w 25"/>
              <a:gd name="T11" fmla="*/ 207963 h 22"/>
              <a:gd name="T12" fmla="*/ 463296 w 25"/>
              <a:gd name="T13" fmla="*/ 198510 h 22"/>
              <a:gd name="T14" fmla="*/ 463296 w 25"/>
              <a:gd name="T15" fmla="*/ 198510 h 22"/>
              <a:gd name="T16" fmla="*/ 482600 w 25"/>
              <a:gd name="T17" fmla="*/ 198510 h 22"/>
              <a:gd name="T18" fmla="*/ 482600 w 25"/>
              <a:gd name="T19" fmla="*/ 189057 h 22"/>
              <a:gd name="T20" fmla="*/ 482600 w 25"/>
              <a:gd name="T21" fmla="*/ 189057 h 22"/>
              <a:gd name="T22" fmla="*/ 482600 w 25"/>
              <a:gd name="T23" fmla="*/ 189057 h 22"/>
              <a:gd name="T24" fmla="*/ 482600 w 25"/>
              <a:gd name="T25" fmla="*/ 179604 h 22"/>
              <a:gd name="T26" fmla="*/ 482600 w 25"/>
              <a:gd name="T27" fmla="*/ 179604 h 22"/>
              <a:gd name="T28" fmla="*/ 482600 w 25"/>
              <a:gd name="T29" fmla="*/ 28359 h 22"/>
              <a:gd name="T30" fmla="*/ 482600 w 25"/>
              <a:gd name="T31" fmla="*/ 28359 h 22"/>
              <a:gd name="T32" fmla="*/ 482600 w 25"/>
              <a:gd name="T33" fmla="*/ 28359 h 22"/>
              <a:gd name="T34" fmla="*/ 482600 w 25"/>
              <a:gd name="T35" fmla="*/ 18906 h 22"/>
              <a:gd name="T36" fmla="*/ 482600 w 25"/>
              <a:gd name="T37" fmla="*/ 18906 h 22"/>
              <a:gd name="T38" fmla="*/ 482600 w 25"/>
              <a:gd name="T39" fmla="*/ 9453 h 22"/>
              <a:gd name="T40" fmla="*/ 463296 w 25"/>
              <a:gd name="T41" fmla="*/ 9453 h 22"/>
              <a:gd name="T42" fmla="*/ 463296 w 25"/>
              <a:gd name="T43" fmla="*/ 9453 h 22"/>
              <a:gd name="T44" fmla="*/ 463296 w 25"/>
              <a:gd name="T45" fmla="*/ 9453 h 22"/>
              <a:gd name="T46" fmla="*/ 443992 w 25"/>
              <a:gd name="T47" fmla="*/ 0 h 22"/>
              <a:gd name="T48" fmla="*/ 443992 w 25"/>
              <a:gd name="T49" fmla="*/ 0 h 22"/>
              <a:gd name="T50" fmla="*/ 424688 w 25"/>
              <a:gd name="T51" fmla="*/ 0 h 22"/>
              <a:gd name="T52" fmla="*/ 57912 w 25"/>
              <a:gd name="T53" fmla="*/ 0 h 22"/>
              <a:gd name="T54" fmla="*/ 57912 w 25"/>
              <a:gd name="T55" fmla="*/ 0 h 22"/>
              <a:gd name="T56" fmla="*/ 38608 w 25"/>
              <a:gd name="T57" fmla="*/ 0 h 22"/>
              <a:gd name="T58" fmla="*/ 38608 w 25"/>
              <a:gd name="T59" fmla="*/ 0 h 22"/>
              <a:gd name="T60" fmla="*/ 38608 w 25"/>
              <a:gd name="T61" fmla="*/ 9453 h 22"/>
              <a:gd name="T62" fmla="*/ 19304 w 25"/>
              <a:gd name="T63" fmla="*/ 9453 h 22"/>
              <a:gd name="T64" fmla="*/ 19304 w 25"/>
              <a:gd name="T65" fmla="*/ 9453 h 22"/>
              <a:gd name="T66" fmla="*/ 0 w 25"/>
              <a:gd name="T67" fmla="*/ 9453 h 22"/>
              <a:gd name="T68" fmla="*/ 0 w 25"/>
              <a:gd name="T69" fmla="*/ 18906 h 22"/>
              <a:gd name="T70" fmla="*/ 0 w 25"/>
              <a:gd name="T71" fmla="*/ 18906 h 22"/>
              <a:gd name="T72" fmla="*/ 0 w 25"/>
              <a:gd name="T73" fmla="*/ 28359 h 22"/>
              <a:gd name="T74" fmla="*/ 0 w 25"/>
              <a:gd name="T75" fmla="*/ 28359 h 22"/>
              <a:gd name="T76" fmla="*/ 0 w 25"/>
              <a:gd name="T77" fmla="*/ 28359 h 22"/>
              <a:gd name="T78" fmla="*/ 0 w 25"/>
              <a:gd name="T79" fmla="*/ 179604 h 22"/>
              <a:gd name="T80" fmla="*/ 0 w 25"/>
              <a:gd name="T81" fmla="*/ 179604 h 22"/>
              <a:gd name="T82" fmla="*/ 0 w 25"/>
              <a:gd name="T83" fmla="*/ 179604 h 22"/>
              <a:gd name="T84" fmla="*/ 0 w 25"/>
              <a:gd name="T85" fmla="*/ 189057 h 22"/>
              <a:gd name="T86" fmla="*/ 0 w 25"/>
              <a:gd name="T87" fmla="*/ 189057 h 22"/>
              <a:gd name="T88" fmla="*/ 0 w 25"/>
              <a:gd name="T89" fmla="*/ 198510 h 22"/>
              <a:gd name="T90" fmla="*/ 0 w 25"/>
              <a:gd name="T91" fmla="*/ 198510 h 22"/>
              <a:gd name="T92" fmla="*/ 19304 w 25"/>
              <a:gd name="T93" fmla="*/ 198510 h 22"/>
              <a:gd name="T94" fmla="*/ 19304 w 25"/>
              <a:gd name="T95" fmla="*/ 207963 h 22"/>
              <a:gd name="T96" fmla="*/ 38608 w 25"/>
              <a:gd name="T97" fmla="*/ 207963 h 22"/>
              <a:gd name="T98" fmla="*/ 38608 w 25"/>
              <a:gd name="T99" fmla="*/ 207963 h 22"/>
              <a:gd name="T100" fmla="*/ 38608 w 25"/>
              <a:gd name="T101" fmla="*/ 207963 h 22"/>
              <a:gd name="T102" fmla="*/ 57912 w 25"/>
              <a:gd name="T103" fmla="*/ 207963 h 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"/>
              <a:gd name="T157" fmla="*/ 0 h 22"/>
              <a:gd name="T158" fmla="*/ 25 w 25"/>
              <a:gd name="T159" fmla="*/ 22 h 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" h="22">
                <a:moveTo>
                  <a:pt x="3" y="22"/>
                </a:moveTo>
                <a:lnTo>
                  <a:pt x="22" y="22"/>
                </a:lnTo>
                <a:lnTo>
                  <a:pt x="23" y="22"/>
                </a:lnTo>
                <a:lnTo>
                  <a:pt x="24" y="22"/>
                </a:lnTo>
                <a:lnTo>
                  <a:pt x="24" y="21"/>
                </a:lnTo>
                <a:lnTo>
                  <a:pt x="25" y="21"/>
                </a:lnTo>
                <a:lnTo>
                  <a:pt x="25" y="20"/>
                </a:lnTo>
                <a:lnTo>
                  <a:pt x="25" y="19"/>
                </a:lnTo>
                <a:lnTo>
                  <a:pt x="25" y="3"/>
                </a:lnTo>
                <a:lnTo>
                  <a:pt x="25" y="2"/>
                </a:lnTo>
                <a:lnTo>
                  <a:pt x="25" y="1"/>
                </a:lnTo>
                <a:lnTo>
                  <a:pt x="24" y="1"/>
                </a:lnTo>
                <a:lnTo>
                  <a:pt x="23" y="0"/>
                </a:lnTo>
                <a:lnTo>
                  <a:pt x="22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20"/>
                </a:lnTo>
                <a:lnTo>
                  <a:pt x="0" y="21"/>
                </a:lnTo>
                <a:lnTo>
                  <a:pt x="1" y="21"/>
                </a:lnTo>
                <a:lnTo>
                  <a:pt x="1" y="22"/>
                </a:lnTo>
                <a:lnTo>
                  <a:pt x="2" y="22"/>
                </a:lnTo>
                <a:lnTo>
                  <a:pt x="3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/>
              <a:t>63</a:t>
            </a:r>
            <a:endParaRPr lang="hu-HU" altLang="hu-HU" sz="1200" b="1"/>
          </a:p>
        </p:txBody>
      </p:sp>
      <p:sp>
        <p:nvSpPr>
          <p:cNvPr id="5166" name="Rectangle 78"/>
          <p:cNvSpPr>
            <a:spLocks noChangeArrowheads="1"/>
          </p:cNvSpPr>
          <p:nvPr/>
        </p:nvSpPr>
        <p:spPr bwMode="auto">
          <a:xfrm>
            <a:off x="4738688" y="30480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64</a:t>
            </a:r>
            <a:endParaRPr lang="hu-HU" altLang="hu-HU" b="1"/>
          </a:p>
        </p:txBody>
      </p:sp>
      <p:sp>
        <p:nvSpPr>
          <p:cNvPr id="5167" name="Rectangle 81"/>
          <p:cNvSpPr>
            <a:spLocks noChangeArrowheads="1"/>
          </p:cNvSpPr>
          <p:nvPr/>
        </p:nvSpPr>
        <p:spPr bwMode="auto">
          <a:xfrm>
            <a:off x="5148263" y="2781300"/>
            <a:ext cx="1571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65</a:t>
            </a:r>
            <a:endParaRPr lang="hu-HU" altLang="hu-HU" b="1"/>
          </a:p>
        </p:txBody>
      </p:sp>
      <p:sp>
        <p:nvSpPr>
          <p:cNvPr id="5168" name="Rectangle 84"/>
          <p:cNvSpPr>
            <a:spLocks noChangeArrowheads="1"/>
          </p:cNvSpPr>
          <p:nvPr/>
        </p:nvSpPr>
        <p:spPr bwMode="auto">
          <a:xfrm>
            <a:off x="5651500" y="2708275"/>
            <a:ext cx="1571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66</a:t>
            </a:r>
            <a:endParaRPr lang="hu-HU" altLang="hu-HU" b="1"/>
          </a:p>
        </p:txBody>
      </p:sp>
      <p:sp>
        <p:nvSpPr>
          <p:cNvPr id="5169" name="Freeform 86"/>
          <p:cNvSpPr>
            <a:spLocks/>
          </p:cNvSpPr>
          <p:nvPr/>
        </p:nvSpPr>
        <p:spPr bwMode="auto">
          <a:xfrm>
            <a:off x="6011863" y="2565400"/>
            <a:ext cx="342900" cy="234950"/>
          </a:xfrm>
          <a:custGeom>
            <a:avLst/>
            <a:gdLst>
              <a:gd name="T0" fmla="*/ 39565 w 26"/>
              <a:gd name="T1" fmla="*/ 234950 h 22"/>
              <a:gd name="T2" fmla="*/ 303335 w 26"/>
              <a:gd name="T3" fmla="*/ 234950 h 22"/>
              <a:gd name="T4" fmla="*/ 303335 w 26"/>
              <a:gd name="T5" fmla="*/ 234950 h 22"/>
              <a:gd name="T6" fmla="*/ 303335 w 26"/>
              <a:gd name="T7" fmla="*/ 234950 h 22"/>
              <a:gd name="T8" fmla="*/ 316523 w 26"/>
              <a:gd name="T9" fmla="*/ 234950 h 22"/>
              <a:gd name="T10" fmla="*/ 316523 w 26"/>
              <a:gd name="T11" fmla="*/ 234950 h 22"/>
              <a:gd name="T12" fmla="*/ 329712 w 26"/>
              <a:gd name="T13" fmla="*/ 224270 h 22"/>
              <a:gd name="T14" fmla="*/ 329712 w 26"/>
              <a:gd name="T15" fmla="*/ 224270 h 22"/>
              <a:gd name="T16" fmla="*/ 329712 w 26"/>
              <a:gd name="T17" fmla="*/ 224270 h 22"/>
              <a:gd name="T18" fmla="*/ 329712 w 26"/>
              <a:gd name="T19" fmla="*/ 213591 h 22"/>
              <a:gd name="T20" fmla="*/ 342900 w 26"/>
              <a:gd name="T21" fmla="*/ 213591 h 22"/>
              <a:gd name="T22" fmla="*/ 342900 w 26"/>
              <a:gd name="T23" fmla="*/ 202911 h 22"/>
              <a:gd name="T24" fmla="*/ 342900 w 26"/>
              <a:gd name="T25" fmla="*/ 202911 h 22"/>
              <a:gd name="T26" fmla="*/ 342900 w 26"/>
              <a:gd name="T27" fmla="*/ 202911 h 22"/>
              <a:gd name="T28" fmla="*/ 342900 w 26"/>
              <a:gd name="T29" fmla="*/ 32039 h 22"/>
              <a:gd name="T30" fmla="*/ 342900 w 26"/>
              <a:gd name="T31" fmla="*/ 32039 h 22"/>
              <a:gd name="T32" fmla="*/ 342900 w 26"/>
              <a:gd name="T33" fmla="*/ 32039 h 22"/>
              <a:gd name="T34" fmla="*/ 342900 w 26"/>
              <a:gd name="T35" fmla="*/ 21359 h 22"/>
              <a:gd name="T36" fmla="*/ 329712 w 26"/>
              <a:gd name="T37" fmla="*/ 21359 h 22"/>
              <a:gd name="T38" fmla="*/ 329712 w 26"/>
              <a:gd name="T39" fmla="*/ 10680 h 22"/>
              <a:gd name="T40" fmla="*/ 329712 w 26"/>
              <a:gd name="T41" fmla="*/ 10680 h 22"/>
              <a:gd name="T42" fmla="*/ 329712 w 26"/>
              <a:gd name="T43" fmla="*/ 10680 h 22"/>
              <a:gd name="T44" fmla="*/ 316523 w 26"/>
              <a:gd name="T45" fmla="*/ 10680 h 22"/>
              <a:gd name="T46" fmla="*/ 316523 w 26"/>
              <a:gd name="T47" fmla="*/ 0 h 22"/>
              <a:gd name="T48" fmla="*/ 303335 w 26"/>
              <a:gd name="T49" fmla="*/ 0 h 22"/>
              <a:gd name="T50" fmla="*/ 303335 w 26"/>
              <a:gd name="T51" fmla="*/ 0 h 22"/>
              <a:gd name="T52" fmla="*/ 39565 w 26"/>
              <a:gd name="T53" fmla="*/ 0 h 22"/>
              <a:gd name="T54" fmla="*/ 39565 w 26"/>
              <a:gd name="T55" fmla="*/ 0 h 22"/>
              <a:gd name="T56" fmla="*/ 39565 w 26"/>
              <a:gd name="T57" fmla="*/ 0 h 22"/>
              <a:gd name="T58" fmla="*/ 26377 w 26"/>
              <a:gd name="T59" fmla="*/ 0 h 22"/>
              <a:gd name="T60" fmla="*/ 26377 w 26"/>
              <a:gd name="T61" fmla="*/ 0 h 22"/>
              <a:gd name="T62" fmla="*/ 26377 w 26"/>
              <a:gd name="T63" fmla="*/ 10680 h 22"/>
              <a:gd name="T64" fmla="*/ 13188 w 26"/>
              <a:gd name="T65" fmla="*/ 10680 h 22"/>
              <a:gd name="T66" fmla="*/ 13188 w 26"/>
              <a:gd name="T67" fmla="*/ 10680 h 22"/>
              <a:gd name="T68" fmla="*/ 13188 w 26"/>
              <a:gd name="T69" fmla="*/ 21359 h 22"/>
              <a:gd name="T70" fmla="*/ 0 w 26"/>
              <a:gd name="T71" fmla="*/ 21359 h 22"/>
              <a:gd name="T72" fmla="*/ 0 w 26"/>
              <a:gd name="T73" fmla="*/ 21359 h 22"/>
              <a:gd name="T74" fmla="*/ 0 w 26"/>
              <a:gd name="T75" fmla="*/ 32039 h 22"/>
              <a:gd name="T76" fmla="*/ 0 w 26"/>
              <a:gd name="T77" fmla="*/ 32039 h 22"/>
              <a:gd name="T78" fmla="*/ 0 w 26"/>
              <a:gd name="T79" fmla="*/ 202911 h 22"/>
              <a:gd name="T80" fmla="*/ 0 w 26"/>
              <a:gd name="T81" fmla="*/ 202911 h 22"/>
              <a:gd name="T82" fmla="*/ 0 w 26"/>
              <a:gd name="T83" fmla="*/ 202911 h 22"/>
              <a:gd name="T84" fmla="*/ 0 w 26"/>
              <a:gd name="T85" fmla="*/ 213591 h 22"/>
              <a:gd name="T86" fmla="*/ 0 w 26"/>
              <a:gd name="T87" fmla="*/ 213591 h 22"/>
              <a:gd name="T88" fmla="*/ 13188 w 26"/>
              <a:gd name="T89" fmla="*/ 224270 h 22"/>
              <a:gd name="T90" fmla="*/ 13188 w 26"/>
              <a:gd name="T91" fmla="*/ 224270 h 22"/>
              <a:gd name="T92" fmla="*/ 13188 w 26"/>
              <a:gd name="T93" fmla="*/ 224270 h 22"/>
              <a:gd name="T94" fmla="*/ 26377 w 26"/>
              <a:gd name="T95" fmla="*/ 224270 h 22"/>
              <a:gd name="T96" fmla="*/ 26377 w 26"/>
              <a:gd name="T97" fmla="*/ 234950 h 22"/>
              <a:gd name="T98" fmla="*/ 26377 w 26"/>
              <a:gd name="T99" fmla="*/ 234950 h 22"/>
              <a:gd name="T100" fmla="*/ 39565 w 26"/>
              <a:gd name="T101" fmla="*/ 234950 h 22"/>
              <a:gd name="T102" fmla="*/ 39565 w 26"/>
              <a:gd name="T103" fmla="*/ 234950 h 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"/>
              <a:gd name="T157" fmla="*/ 0 h 22"/>
              <a:gd name="T158" fmla="*/ 26 w 26"/>
              <a:gd name="T159" fmla="*/ 22 h 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" h="22">
                <a:moveTo>
                  <a:pt x="3" y="22"/>
                </a:moveTo>
                <a:lnTo>
                  <a:pt x="23" y="22"/>
                </a:lnTo>
                <a:lnTo>
                  <a:pt x="24" y="22"/>
                </a:lnTo>
                <a:lnTo>
                  <a:pt x="25" y="21"/>
                </a:lnTo>
                <a:lnTo>
                  <a:pt x="25" y="20"/>
                </a:lnTo>
                <a:lnTo>
                  <a:pt x="26" y="20"/>
                </a:lnTo>
                <a:lnTo>
                  <a:pt x="26" y="19"/>
                </a:lnTo>
                <a:lnTo>
                  <a:pt x="26" y="3"/>
                </a:lnTo>
                <a:lnTo>
                  <a:pt x="26" y="2"/>
                </a:lnTo>
                <a:lnTo>
                  <a:pt x="25" y="2"/>
                </a:lnTo>
                <a:lnTo>
                  <a:pt x="25" y="1"/>
                </a:lnTo>
                <a:lnTo>
                  <a:pt x="24" y="1"/>
                </a:lnTo>
                <a:lnTo>
                  <a:pt x="24" y="0"/>
                </a:lnTo>
                <a:lnTo>
                  <a:pt x="23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20"/>
                </a:lnTo>
                <a:lnTo>
                  <a:pt x="1" y="21"/>
                </a:lnTo>
                <a:lnTo>
                  <a:pt x="2" y="21"/>
                </a:lnTo>
                <a:lnTo>
                  <a:pt x="2" y="22"/>
                </a:lnTo>
                <a:lnTo>
                  <a:pt x="3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200" b="1">
                <a:latin typeface="Calibri" panose="020F0502020204030204" pitchFamily="34" charset="0"/>
              </a:rPr>
              <a:t>68</a:t>
            </a:r>
          </a:p>
        </p:txBody>
      </p:sp>
      <p:sp>
        <p:nvSpPr>
          <p:cNvPr id="5170" name="Rectangle 90"/>
          <p:cNvSpPr>
            <a:spLocks noChangeArrowheads="1"/>
          </p:cNvSpPr>
          <p:nvPr/>
        </p:nvSpPr>
        <p:spPr bwMode="auto">
          <a:xfrm>
            <a:off x="6443663" y="24923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69</a:t>
            </a:r>
            <a:endParaRPr lang="hu-HU" altLang="hu-HU" b="1"/>
          </a:p>
        </p:txBody>
      </p:sp>
      <p:sp>
        <p:nvSpPr>
          <p:cNvPr id="5171" name="Rectangle 93"/>
          <p:cNvSpPr>
            <a:spLocks noChangeArrowheads="1"/>
          </p:cNvSpPr>
          <p:nvPr/>
        </p:nvSpPr>
        <p:spPr bwMode="auto">
          <a:xfrm>
            <a:off x="6875463" y="2420938"/>
            <a:ext cx="157162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70</a:t>
            </a:r>
            <a:endParaRPr lang="hu-HU" altLang="hu-HU" b="1"/>
          </a:p>
        </p:txBody>
      </p:sp>
      <p:sp>
        <p:nvSpPr>
          <p:cNvPr id="5172" name="Rectangle 96"/>
          <p:cNvSpPr>
            <a:spLocks noChangeArrowheads="1"/>
          </p:cNvSpPr>
          <p:nvPr/>
        </p:nvSpPr>
        <p:spPr bwMode="auto">
          <a:xfrm>
            <a:off x="1281113" y="53149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12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3" name="Rectangle 99"/>
          <p:cNvSpPr>
            <a:spLocks noChangeArrowheads="1"/>
          </p:cNvSpPr>
          <p:nvPr/>
        </p:nvSpPr>
        <p:spPr bwMode="auto">
          <a:xfrm>
            <a:off x="1709738" y="53149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12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4" name="Rectangle 102"/>
          <p:cNvSpPr>
            <a:spLocks noChangeArrowheads="1"/>
          </p:cNvSpPr>
          <p:nvPr/>
        </p:nvSpPr>
        <p:spPr bwMode="auto">
          <a:xfrm>
            <a:off x="2147888" y="53244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12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5" name="Rectangle 105"/>
          <p:cNvSpPr>
            <a:spLocks noChangeArrowheads="1"/>
          </p:cNvSpPr>
          <p:nvPr/>
        </p:nvSpPr>
        <p:spPr bwMode="auto">
          <a:xfrm>
            <a:off x="2576513" y="53149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12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6" name="Rectangle 108"/>
          <p:cNvSpPr>
            <a:spLocks noChangeArrowheads="1"/>
          </p:cNvSpPr>
          <p:nvPr/>
        </p:nvSpPr>
        <p:spPr bwMode="auto">
          <a:xfrm>
            <a:off x="3005138" y="53054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12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7" name="Rectangle 111"/>
          <p:cNvSpPr>
            <a:spLocks noChangeArrowheads="1"/>
          </p:cNvSpPr>
          <p:nvPr/>
        </p:nvSpPr>
        <p:spPr bwMode="auto">
          <a:xfrm>
            <a:off x="3443288" y="52863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13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8" name="Rectangle 114"/>
          <p:cNvSpPr>
            <a:spLocks noChangeArrowheads="1"/>
          </p:cNvSpPr>
          <p:nvPr/>
        </p:nvSpPr>
        <p:spPr bwMode="auto">
          <a:xfrm>
            <a:off x="3871913" y="52768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13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79" name="Rectangle 117"/>
          <p:cNvSpPr>
            <a:spLocks noChangeArrowheads="1"/>
          </p:cNvSpPr>
          <p:nvPr/>
        </p:nvSpPr>
        <p:spPr bwMode="auto">
          <a:xfrm>
            <a:off x="4310063" y="52578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14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0" name="Rectangle 120"/>
          <p:cNvSpPr>
            <a:spLocks noChangeArrowheads="1"/>
          </p:cNvSpPr>
          <p:nvPr/>
        </p:nvSpPr>
        <p:spPr bwMode="auto">
          <a:xfrm>
            <a:off x="4738688" y="52387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15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1" name="Rectangle 123"/>
          <p:cNvSpPr>
            <a:spLocks noChangeArrowheads="1"/>
          </p:cNvSpPr>
          <p:nvPr/>
        </p:nvSpPr>
        <p:spPr bwMode="auto">
          <a:xfrm>
            <a:off x="5167313" y="52101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16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2" name="Rectangle 126"/>
          <p:cNvSpPr>
            <a:spLocks noChangeArrowheads="1"/>
          </p:cNvSpPr>
          <p:nvPr/>
        </p:nvSpPr>
        <p:spPr bwMode="auto">
          <a:xfrm>
            <a:off x="5605463" y="51911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16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3" name="Rectangle 129"/>
          <p:cNvSpPr>
            <a:spLocks noChangeArrowheads="1"/>
          </p:cNvSpPr>
          <p:nvPr/>
        </p:nvSpPr>
        <p:spPr bwMode="auto">
          <a:xfrm>
            <a:off x="6034088" y="51720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17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4" name="Rectangle 132"/>
          <p:cNvSpPr>
            <a:spLocks noChangeArrowheads="1"/>
          </p:cNvSpPr>
          <p:nvPr/>
        </p:nvSpPr>
        <p:spPr bwMode="auto">
          <a:xfrm>
            <a:off x="6462713" y="51625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17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5" name="Rectangle 135"/>
          <p:cNvSpPr>
            <a:spLocks noChangeArrowheads="1"/>
          </p:cNvSpPr>
          <p:nvPr/>
        </p:nvSpPr>
        <p:spPr bwMode="auto">
          <a:xfrm>
            <a:off x="6900863" y="51339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18</a:t>
            </a:r>
            <a:endParaRPr lang="hu-HU" altLang="hu-HU" b="1">
              <a:solidFill>
                <a:schemeClr val="bg1"/>
              </a:solidFill>
            </a:endParaRPr>
          </a:p>
        </p:txBody>
      </p:sp>
      <p:sp>
        <p:nvSpPr>
          <p:cNvPr id="5186" name="Rectangle 136"/>
          <p:cNvSpPr>
            <a:spLocks noChangeArrowheads="1"/>
          </p:cNvSpPr>
          <p:nvPr/>
        </p:nvSpPr>
        <p:spPr bwMode="auto">
          <a:xfrm>
            <a:off x="904875" y="657225"/>
            <a:ext cx="6610350" cy="5372100"/>
          </a:xfrm>
          <a:prstGeom prst="rect">
            <a:avLst/>
          </a:prstGeom>
          <a:noFill/>
          <a:ln w="9525" cap="rnd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87" name="Rectangle 137"/>
          <p:cNvSpPr>
            <a:spLocks noChangeArrowheads="1"/>
          </p:cNvSpPr>
          <p:nvPr/>
        </p:nvSpPr>
        <p:spPr bwMode="auto">
          <a:xfrm>
            <a:off x="723900" y="5734050"/>
            <a:ext cx="1000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0</a:t>
            </a:r>
            <a:endParaRPr lang="hu-HU" altLang="hu-HU" sz="1400"/>
          </a:p>
        </p:txBody>
      </p:sp>
      <p:sp>
        <p:nvSpPr>
          <p:cNvPr id="5188" name="Rectangle 138"/>
          <p:cNvSpPr>
            <a:spLocks noChangeArrowheads="1"/>
          </p:cNvSpPr>
          <p:nvPr/>
        </p:nvSpPr>
        <p:spPr bwMode="auto">
          <a:xfrm>
            <a:off x="666750" y="4343400"/>
            <a:ext cx="1984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25</a:t>
            </a:r>
            <a:endParaRPr lang="hu-HU" altLang="hu-HU" sz="1400"/>
          </a:p>
        </p:txBody>
      </p:sp>
      <p:sp>
        <p:nvSpPr>
          <p:cNvPr id="5189" name="Rectangle 139"/>
          <p:cNvSpPr>
            <a:spLocks noChangeArrowheads="1"/>
          </p:cNvSpPr>
          <p:nvPr/>
        </p:nvSpPr>
        <p:spPr bwMode="auto">
          <a:xfrm>
            <a:off x="666750" y="2952750"/>
            <a:ext cx="1984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50</a:t>
            </a:r>
            <a:endParaRPr lang="hu-HU" altLang="hu-HU" sz="1400"/>
          </a:p>
        </p:txBody>
      </p:sp>
      <p:sp>
        <p:nvSpPr>
          <p:cNvPr id="5190" name="Rectangle 140"/>
          <p:cNvSpPr>
            <a:spLocks noChangeArrowheads="1"/>
          </p:cNvSpPr>
          <p:nvPr/>
        </p:nvSpPr>
        <p:spPr bwMode="auto">
          <a:xfrm>
            <a:off x="666750" y="1562100"/>
            <a:ext cx="1984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75</a:t>
            </a:r>
            <a:endParaRPr lang="hu-HU" altLang="hu-HU" sz="1400"/>
          </a:p>
        </p:txBody>
      </p:sp>
      <p:sp>
        <p:nvSpPr>
          <p:cNvPr id="5191" name="Rectangle 149"/>
          <p:cNvSpPr>
            <a:spLocks noChangeArrowheads="1"/>
          </p:cNvSpPr>
          <p:nvPr/>
        </p:nvSpPr>
        <p:spPr bwMode="auto">
          <a:xfrm>
            <a:off x="819150" y="608647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2008</a:t>
            </a:r>
            <a:endParaRPr lang="hu-HU" altLang="hu-HU" sz="1400"/>
          </a:p>
        </p:txBody>
      </p:sp>
      <p:sp>
        <p:nvSpPr>
          <p:cNvPr id="5192" name="Rectangle 150"/>
          <p:cNvSpPr>
            <a:spLocks noChangeArrowheads="1"/>
          </p:cNvSpPr>
          <p:nvPr/>
        </p:nvSpPr>
        <p:spPr bwMode="auto">
          <a:xfrm>
            <a:off x="2543175" y="608647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2012</a:t>
            </a:r>
            <a:endParaRPr lang="hu-HU" altLang="hu-HU" sz="1400"/>
          </a:p>
        </p:txBody>
      </p:sp>
      <p:sp>
        <p:nvSpPr>
          <p:cNvPr id="5193" name="Rectangle 151"/>
          <p:cNvSpPr>
            <a:spLocks noChangeArrowheads="1"/>
          </p:cNvSpPr>
          <p:nvPr/>
        </p:nvSpPr>
        <p:spPr bwMode="auto">
          <a:xfrm>
            <a:off x="4276725" y="608647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2016</a:t>
            </a:r>
            <a:endParaRPr lang="hu-HU" altLang="hu-HU" sz="1400"/>
          </a:p>
        </p:txBody>
      </p:sp>
      <p:sp>
        <p:nvSpPr>
          <p:cNvPr id="5194" name="Rectangle 152"/>
          <p:cNvSpPr>
            <a:spLocks noChangeArrowheads="1"/>
          </p:cNvSpPr>
          <p:nvPr/>
        </p:nvSpPr>
        <p:spPr bwMode="auto">
          <a:xfrm>
            <a:off x="6000750" y="608647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2020</a:t>
            </a:r>
            <a:endParaRPr lang="hu-HU" altLang="hu-HU" sz="1400"/>
          </a:p>
        </p:txBody>
      </p:sp>
      <p:sp>
        <p:nvSpPr>
          <p:cNvPr id="5195" name="Rectangle 153"/>
          <p:cNvSpPr>
            <a:spLocks noChangeArrowheads="1"/>
          </p:cNvSpPr>
          <p:nvPr/>
        </p:nvSpPr>
        <p:spPr bwMode="auto">
          <a:xfrm rot="-5400000">
            <a:off x="-368300" y="3236913"/>
            <a:ext cx="16002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000000"/>
                </a:solidFill>
              </a:rPr>
              <a:t>Terület (ezer hektár)</a:t>
            </a:r>
            <a:endParaRPr lang="hu-HU" altLang="hu-HU" sz="1400"/>
          </a:p>
        </p:txBody>
      </p:sp>
      <p:sp>
        <p:nvSpPr>
          <p:cNvPr id="5196" name="Rectangle 156"/>
          <p:cNvSpPr>
            <a:spLocks noChangeArrowheads="1"/>
          </p:cNvSpPr>
          <p:nvPr/>
        </p:nvSpPr>
        <p:spPr bwMode="auto">
          <a:xfrm>
            <a:off x="7667625" y="3141663"/>
            <a:ext cx="209550" cy="2000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97" name="Rectangle 158"/>
          <p:cNvSpPr>
            <a:spLocks noChangeArrowheads="1"/>
          </p:cNvSpPr>
          <p:nvPr/>
        </p:nvSpPr>
        <p:spPr bwMode="auto">
          <a:xfrm>
            <a:off x="7667625" y="5013325"/>
            <a:ext cx="209550" cy="2000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5198" name="Rectangle 159"/>
          <p:cNvSpPr>
            <a:spLocks noChangeArrowheads="1"/>
          </p:cNvSpPr>
          <p:nvPr/>
        </p:nvSpPr>
        <p:spPr bwMode="auto">
          <a:xfrm>
            <a:off x="8027988" y="3141663"/>
            <a:ext cx="638175" cy="214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000000"/>
                </a:solidFill>
              </a:rPr>
              <a:t>Elegyes</a:t>
            </a:r>
            <a:endParaRPr lang="hu-HU" altLang="hu-HU" sz="1400"/>
          </a:p>
        </p:txBody>
      </p:sp>
      <p:sp>
        <p:nvSpPr>
          <p:cNvPr id="5199" name="Rectangle 160"/>
          <p:cNvSpPr>
            <a:spLocks noChangeArrowheads="1"/>
          </p:cNvSpPr>
          <p:nvPr/>
        </p:nvSpPr>
        <p:spPr bwMode="auto">
          <a:xfrm>
            <a:off x="7956550" y="5013325"/>
            <a:ext cx="8366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000000"/>
                </a:solidFill>
              </a:rPr>
              <a:t>Elegyetlen</a:t>
            </a:r>
            <a:endParaRPr lang="hu-HU" altLang="hu-HU" sz="1400"/>
          </a:p>
        </p:txBody>
      </p:sp>
      <p:sp>
        <p:nvSpPr>
          <p:cNvPr id="5200" name="Szövegdoboz 87"/>
          <p:cNvSpPr txBox="1">
            <a:spLocks noChangeArrowheads="1"/>
          </p:cNvSpPr>
          <p:nvPr/>
        </p:nvSpPr>
        <p:spPr bwMode="auto">
          <a:xfrm>
            <a:off x="827088" y="0"/>
            <a:ext cx="6913562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3600" b="1">
                <a:solidFill>
                  <a:schemeClr val="bg1"/>
                </a:solidFill>
                <a:latin typeface="Calibri" panose="020F0502020204030204" pitchFamily="34" charset="0"/>
              </a:rPr>
              <a:t> Területfoglalás elegyesség szerint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5"/>
          <p:cNvSpPr>
            <a:spLocks noChangeAspect="1" noChangeArrowheads="1" noTextEdit="1"/>
          </p:cNvSpPr>
          <p:nvPr/>
        </p:nvSpPr>
        <p:spPr bwMode="auto">
          <a:xfrm>
            <a:off x="395288" y="333375"/>
            <a:ext cx="82105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8556625" cy="659130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zövegdoboz 86"/>
          <p:cNvSpPr txBox="1">
            <a:spLocks noChangeArrowheads="1"/>
          </p:cNvSpPr>
          <p:nvPr/>
        </p:nvSpPr>
        <p:spPr bwMode="auto">
          <a:xfrm>
            <a:off x="468313" y="188913"/>
            <a:ext cx="86756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hu-HU" sz="2800" b="1" dirty="0">
                <a:latin typeface="Calibri" panose="020F0502020204030204" pitchFamily="34" charset="0"/>
              </a:rPr>
              <a:t>A </a:t>
            </a:r>
            <a:r>
              <a:rPr lang="en-US" altLang="hu-HU" sz="2800" b="1" dirty="0" err="1">
                <a:latin typeface="Calibri" panose="020F0502020204030204" pitchFamily="34" charset="0"/>
              </a:rPr>
              <a:t>szürke</a:t>
            </a:r>
            <a:r>
              <a:rPr lang="en-US" altLang="hu-HU" sz="2800" b="1" dirty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 smtClean="0">
                <a:latin typeface="Calibri" panose="020F0502020204030204" pitchFamily="34" charset="0"/>
              </a:rPr>
              <a:t>ny</a:t>
            </a:r>
            <a:r>
              <a:rPr lang="hu-HU" altLang="hu-HU" sz="2800" b="1" dirty="0" smtClean="0">
                <a:latin typeface="Calibri" panose="020F0502020204030204" pitchFamily="34" charset="0"/>
              </a:rPr>
              <a:t>á</a:t>
            </a:r>
            <a:r>
              <a:rPr lang="en-US" altLang="hu-HU" sz="2800" b="1" dirty="0" err="1" smtClean="0">
                <a:latin typeface="Calibri" panose="020F0502020204030204" pitchFamily="34" charset="0"/>
              </a:rPr>
              <a:t>ras</a:t>
            </a:r>
            <a:r>
              <a:rPr lang="en-US" altLang="hu-HU" sz="2800" b="1" dirty="0" smtClean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>
                <a:latin typeface="Calibri" panose="020F0502020204030204" pitchFamily="34" charset="0"/>
              </a:rPr>
              <a:t>erdőrészletek</a:t>
            </a:r>
            <a:r>
              <a:rPr lang="en-US" altLang="hu-HU" sz="2800" b="1" dirty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>
                <a:latin typeface="Calibri" panose="020F0502020204030204" pitchFamily="34" charset="0"/>
              </a:rPr>
              <a:t>előfordulási</a:t>
            </a:r>
            <a:r>
              <a:rPr lang="en-US" altLang="hu-HU" sz="2800" b="1" dirty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>
                <a:latin typeface="Calibri" panose="020F0502020204030204" pitchFamily="34" charset="0"/>
              </a:rPr>
              <a:t>aránya</a:t>
            </a:r>
            <a:r>
              <a:rPr lang="hu-HU" altLang="hu-HU" sz="2800" b="1" dirty="0">
                <a:latin typeface="Calibri" panose="020F0502020204030204" pitchFamily="34" charset="0"/>
              </a:rPr>
              <a:t> (%)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F6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5"/>
          <p:cNvSpPr>
            <a:spLocks noChangeAspect="1" noChangeArrowheads="1" noTextEdit="1"/>
          </p:cNvSpPr>
          <p:nvPr/>
        </p:nvSpPr>
        <p:spPr bwMode="auto">
          <a:xfrm>
            <a:off x="395288" y="333375"/>
            <a:ext cx="821055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pic>
        <p:nvPicPr>
          <p:cNvPr id="7171" name="Kép 4" descr="SZNY_%_Zöl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6" r="-444" b="5840"/>
          <a:stretch>
            <a:fillRect/>
          </a:stretch>
        </p:blipFill>
        <p:spPr bwMode="auto">
          <a:xfrm>
            <a:off x="684213" y="1341438"/>
            <a:ext cx="619125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Szövegdoboz 86"/>
          <p:cNvSpPr txBox="1">
            <a:spLocks noChangeArrowheads="1"/>
          </p:cNvSpPr>
          <p:nvPr/>
        </p:nvSpPr>
        <p:spPr bwMode="auto">
          <a:xfrm>
            <a:off x="468313" y="188913"/>
            <a:ext cx="86756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2800" b="1" dirty="0">
                <a:latin typeface="Calibri" panose="020F0502020204030204" pitchFamily="34" charset="0"/>
              </a:rPr>
              <a:t>N</a:t>
            </a:r>
            <a:r>
              <a:rPr lang="en-US" altLang="hu-HU" sz="2800" b="1" dirty="0" smtClean="0">
                <a:latin typeface="Calibri" panose="020F0502020204030204" pitchFamily="34" charset="0"/>
              </a:rPr>
              <a:t>y</a:t>
            </a:r>
            <a:r>
              <a:rPr lang="hu-HU" altLang="hu-HU" sz="2800" b="1" dirty="0" smtClean="0">
                <a:latin typeface="Calibri" panose="020F0502020204030204" pitchFamily="34" charset="0"/>
              </a:rPr>
              <a:t>á</a:t>
            </a:r>
            <a:r>
              <a:rPr lang="en-US" altLang="hu-HU" sz="2800" b="1" dirty="0" err="1" smtClean="0">
                <a:latin typeface="Calibri" panose="020F0502020204030204" pitchFamily="34" charset="0"/>
              </a:rPr>
              <a:t>ras</a:t>
            </a:r>
            <a:r>
              <a:rPr lang="en-US" altLang="hu-HU" sz="2800" b="1" dirty="0" smtClean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>
                <a:latin typeface="Calibri" panose="020F0502020204030204" pitchFamily="34" charset="0"/>
              </a:rPr>
              <a:t>erdőrészletek</a:t>
            </a:r>
            <a:r>
              <a:rPr lang="en-US" altLang="hu-HU" sz="2800" b="1" dirty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>
                <a:latin typeface="Calibri" panose="020F0502020204030204" pitchFamily="34" charset="0"/>
              </a:rPr>
              <a:t>előfordulási</a:t>
            </a:r>
            <a:r>
              <a:rPr lang="en-US" altLang="hu-HU" sz="2800" b="1" dirty="0">
                <a:latin typeface="Calibri" panose="020F0502020204030204" pitchFamily="34" charset="0"/>
              </a:rPr>
              <a:t> </a:t>
            </a:r>
            <a:r>
              <a:rPr lang="en-US" altLang="hu-HU" sz="2800" b="1" dirty="0" err="1">
                <a:latin typeface="Calibri" panose="020F0502020204030204" pitchFamily="34" charset="0"/>
              </a:rPr>
              <a:t>aránya</a:t>
            </a:r>
            <a:r>
              <a:rPr lang="hu-HU" altLang="hu-HU" sz="2800" b="1" dirty="0">
                <a:latin typeface="Calibri" panose="020F0502020204030204" pitchFamily="34" charset="0"/>
              </a:rPr>
              <a:t> </a:t>
            </a:r>
          </a:p>
          <a:p>
            <a:pPr algn="ctr" eaLnBrk="1" hangingPunct="1"/>
            <a:r>
              <a:rPr lang="hu-HU" altLang="hu-HU" sz="2800" b="1" dirty="0">
                <a:latin typeface="Calibri" panose="020F0502020204030204" pitchFamily="34" charset="0"/>
              </a:rPr>
              <a:t>Bács-Kiskun Vármegyében (%)</a:t>
            </a:r>
          </a:p>
        </p:txBody>
      </p:sp>
      <p:sp>
        <p:nvSpPr>
          <p:cNvPr id="7173" name="Szövegdoboz 5"/>
          <p:cNvSpPr txBox="1">
            <a:spLocks noChangeArrowheads="1"/>
          </p:cNvSpPr>
          <p:nvPr/>
        </p:nvSpPr>
        <p:spPr bwMode="auto">
          <a:xfrm>
            <a:off x="5508625" y="3716338"/>
            <a:ext cx="352787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dirty="0">
                <a:latin typeface="Calibri" panose="020F0502020204030204" pitchFamily="34" charset="0"/>
              </a:rPr>
              <a:t>  80 % fölött:   </a:t>
            </a:r>
            <a:r>
              <a:rPr lang="hu-HU" altLang="hu-HU" dirty="0" smtClean="0">
                <a:latin typeface="Calibri" panose="020F0502020204030204" pitchFamily="34" charset="0"/>
              </a:rPr>
              <a:t> </a:t>
            </a:r>
            <a:r>
              <a:rPr lang="hu-HU" altLang="hu-HU" dirty="0" err="1" smtClean="0">
                <a:latin typeface="Calibri" panose="020F0502020204030204" pitchFamily="34" charset="0"/>
              </a:rPr>
              <a:t>-Bugacpusztaháza</a:t>
            </a:r>
            <a:endParaRPr lang="hu-HU" altLang="hu-HU" dirty="0">
              <a:latin typeface="Calibri" panose="020F0502020204030204" pitchFamily="34" charset="0"/>
            </a:endParaRPr>
          </a:p>
          <a:p>
            <a:pPr lvl="3" eaLnBrk="1" hangingPunct="1">
              <a:buFontTx/>
              <a:buChar char="-"/>
            </a:pPr>
            <a:r>
              <a:rPr lang="hu-HU" altLang="hu-HU" dirty="0">
                <a:latin typeface="Calibri" panose="020F0502020204030204" pitchFamily="34" charset="0"/>
              </a:rPr>
              <a:t>Kaskantyú</a:t>
            </a:r>
          </a:p>
          <a:p>
            <a:pPr lvl="3" eaLnBrk="1" hangingPunct="1">
              <a:buFontTx/>
              <a:buChar char="-"/>
            </a:pPr>
            <a:r>
              <a:rPr lang="hu-HU" altLang="hu-HU" dirty="0">
                <a:latin typeface="Calibri" panose="020F0502020204030204" pitchFamily="34" charset="0"/>
              </a:rPr>
              <a:t>Homokmégy</a:t>
            </a:r>
          </a:p>
          <a:p>
            <a:pPr lvl="3" eaLnBrk="1" hangingPunct="1">
              <a:buFontTx/>
              <a:buChar char="-"/>
            </a:pPr>
            <a:r>
              <a:rPr lang="hu-HU" altLang="hu-HU" dirty="0">
                <a:latin typeface="Calibri" panose="020F0502020204030204" pitchFamily="34" charset="0"/>
              </a:rPr>
              <a:t>Kunbaja</a:t>
            </a:r>
          </a:p>
          <a:p>
            <a:pPr lvl="3" eaLnBrk="1" hangingPunct="1">
              <a:buFontTx/>
              <a:buChar char="-"/>
            </a:pPr>
            <a:r>
              <a:rPr lang="hu-HU" altLang="hu-HU" dirty="0">
                <a:latin typeface="Calibri" panose="020F0502020204030204" pitchFamily="34" charset="0"/>
              </a:rPr>
              <a:t>Csikéria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8"/>
          <p:cNvSpPr>
            <a:spLocks noChangeShapeType="1"/>
          </p:cNvSpPr>
          <p:nvPr/>
        </p:nvSpPr>
        <p:spPr bwMode="auto">
          <a:xfrm>
            <a:off x="904875" y="4943475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5" name="Line 9"/>
          <p:cNvSpPr>
            <a:spLocks noChangeShapeType="1"/>
          </p:cNvSpPr>
          <p:nvPr/>
        </p:nvSpPr>
        <p:spPr bwMode="auto">
          <a:xfrm>
            <a:off x="904875" y="3590925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6" name="Line 10"/>
          <p:cNvSpPr>
            <a:spLocks noChangeShapeType="1"/>
          </p:cNvSpPr>
          <p:nvPr/>
        </p:nvSpPr>
        <p:spPr bwMode="auto">
          <a:xfrm>
            <a:off x="904875" y="2247900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7" name="Line 11"/>
          <p:cNvSpPr>
            <a:spLocks noChangeShapeType="1"/>
          </p:cNvSpPr>
          <p:nvPr/>
        </p:nvSpPr>
        <p:spPr bwMode="auto">
          <a:xfrm>
            <a:off x="904875" y="904875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8" name="Line 16"/>
          <p:cNvSpPr>
            <a:spLocks noChangeShapeType="1"/>
          </p:cNvSpPr>
          <p:nvPr/>
        </p:nvSpPr>
        <p:spPr bwMode="auto">
          <a:xfrm>
            <a:off x="904875" y="5610225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199" name="Line 17"/>
          <p:cNvSpPr>
            <a:spLocks noChangeShapeType="1"/>
          </p:cNvSpPr>
          <p:nvPr/>
        </p:nvSpPr>
        <p:spPr bwMode="auto">
          <a:xfrm>
            <a:off x="904875" y="4267200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0" name="Line 18"/>
          <p:cNvSpPr>
            <a:spLocks noChangeShapeType="1"/>
          </p:cNvSpPr>
          <p:nvPr/>
        </p:nvSpPr>
        <p:spPr bwMode="auto">
          <a:xfrm>
            <a:off x="904875" y="2924175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1" name="Line 19"/>
          <p:cNvSpPr>
            <a:spLocks noChangeShapeType="1"/>
          </p:cNvSpPr>
          <p:nvPr/>
        </p:nvSpPr>
        <p:spPr bwMode="auto">
          <a:xfrm>
            <a:off x="904875" y="1581150"/>
            <a:ext cx="5743575" cy="1588"/>
          </a:xfrm>
          <a:prstGeom prst="line">
            <a:avLst/>
          </a:prstGeom>
          <a:noFill/>
          <a:ln w="9525">
            <a:solidFill>
              <a:srgbClr val="EBEB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8202" name="Rectangle 24"/>
          <p:cNvSpPr>
            <a:spLocks noChangeArrowheads="1"/>
          </p:cNvSpPr>
          <p:nvPr/>
        </p:nvSpPr>
        <p:spPr bwMode="auto">
          <a:xfrm>
            <a:off x="1162050" y="2171700"/>
            <a:ext cx="342900" cy="232410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3" name="Rectangle 25"/>
          <p:cNvSpPr>
            <a:spLocks noChangeArrowheads="1"/>
          </p:cNvSpPr>
          <p:nvPr/>
        </p:nvSpPr>
        <p:spPr bwMode="auto">
          <a:xfrm>
            <a:off x="1543050" y="2124075"/>
            <a:ext cx="333375" cy="236220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4" name="Rectangle 26"/>
          <p:cNvSpPr>
            <a:spLocks noChangeArrowheads="1"/>
          </p:cNvSpPr>
          <p:nvPr/>
        </p:nvSpPr>
        <p:spPr bwMode="auto">
          <a:xfrm>
            <a:off x="1914525" y="2105025"/>
            <a:ext cx="342900" cy="23717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5" name="Rectangle 27"/>
          <p:cNvSpPr>
            <a:spLocks noChangeArrowheads="1"/>
          </p:cNvSpPr>
          <p:nvPr/>
        </p:nvSpPr>
        <p:spPr bwMode="auto">
          <a:xfrm>
            <a:off x="2295525" y="2000250"/>
            <a:ext cx="333375" cy="243840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6" name="Rectangle 28"/>
          <p:cNvSpPr>
            <a:spLocks noChangeArrowheads="1"/>
          </p:cNvSpPr>
          <p:nvPr/>
        </p:nvSpPr>
        <p:spPr bwMode="auto">
          <a:xfrm>
            <a:off x="2667000" y="1885950"/>
            <a:ext cx="342900" cy="25241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7" name="Rectangle 29"/>
          <p:cNvSpPr>
            <a:spLocks noChangeArrowheads="1"/>
          </p:cNvSpPr>
          <p:nvPr/>
        </p:nvSpPr>
        <p:spPr bwMode="auto">
          <a:xfrm>
            <a:off x="3038475" y="1733550"/>
            <a:ext cx="342900" cy="262890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8" name="Rectangle 30"/>
          <p:cNvSpPr>
            <a:spLocks noChangeArrowheads="1"/>
          </p:cNvSpPr>
          <p:nvPr/>
        </p:nvSpPr>
        <p:spPr bwMode="auto">
          <a:xfrm>
            <a:off x="3419475" y="1619250"/>
            <a:ext cx="333375" cy="27146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09" name="Rectangle 31"/>
          <p:cNvSpPr>
            <a:spLocks noChangeArrowheads="1"/>
          </p:cNvSpPr>
          <p:nvPr/>
        </p:nvSpPr>
        <p:spPr bwMode="auto">
          <a:xfrm>
            <a:off x="3790950" y="1495425"/>
            <a:ext cx="342900" cy="27908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0" name="Rectangle 32"/>
          <p:cNvSpPr>
            <a:spLocks noChangeArrowheads="1"/>
          </p:cNvSpPr>
          <p:nvPr/>
        </p:nvSpPr>
        <p:spPr bwMode="auto">
          <a:xfrm>
            <a:off x="4171950" y="1381125"/>
            <a:ext cx="333375" cy="28670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1" name="Rectangle 33"/>
          <p:cNvSpPr>
            <a:spLocks noChangeArrowheads="1"/>
          </p:cNvSpPr>
          <p:nvPr/>
        </p:nvSpPr>
        <p:spPr bwMode="auto">
          <a:xfrm>
            <a:off x="4543425" y="1266825"/>
            <a:ext cx="342900" cy="29432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2" name="Rectangle 34"/>
          <p:cNvSpPr>
            <a:spLocks noChangeArrowheads="1"/>
          </p:cNvSpPr>
          <p:nvPr/>
        </p:nvSpPr>
        <p:spPr bwMode="auto">
          <a:xfrm>
            <a:off x="4924425" y="1162050"/>
            <a:ext cx="333375" cy="30194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3" name="Rectangle 35"/>
          <p:cNvSpPr>
            <a:spLocks noChangeArrowheads="1"/>
          </p:cNvSpPr>
          <p:nvPr/>
        </p:nvSpPr>
        <p:spPr bwMode="auto">
          <a:xfrm>
            <a:off x="5295900" y="1047750"/>
            <a:ext cx="333375" cy="308610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4" name="Rectangle 36"/>
          <p:cNvSpPr>
            <a:spLocks noChangeArrowheads="1"/>
          </p:cNvSpPr>
          <p:nvPr/>
        </p:nvSpPr>
        <p:spPr bwMode="auto">
          <a:xfrm>
            <a:off x="5667375" y="962025"/>
            <a:ext cx="342900" cy="3143250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5" name="Rectangle 37"/>
          <p:cNvSpPr>
            <a:spLocks noChangeArrowheads="1"/>
          </p:cNvSpPr>
          <p:nvPr/>
        </p:nvSpPr>
        <p:spPr bwMode="auto">
          <a:xfrm>
            <a:off x="6048375" y="895350"/>
            <a:ext cx="333375" cy="319087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6" name="Rectangle 38"/>
          <p:cNvSpPr>
            <a:spLocks noChangeArrowheads="1"/>
          </p:cNvSpPr>
          <p:nvPr/>
        </p:nvSpPr>
        <p:spPr bwMode="auto">
          <a:xfrm>
            <a:off x="1162050" y="4495800"/>
            <a:ext cx="342900" cy="11144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7" name="Rectangle 39"/>
          <p:cNvSpPr>
            <a:spLocks noChangeArrowheads="1"/>
          </p:cNvSpPr>
          <p:nvPr/>
        </p:nvSpPr>
        <p:spPr bwMode="auto">
          <a:xfrm>
            <a:off x="1543050" y="4486275"/>
            <a:ext cx="333375" cy="1123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8" name="Rectangle 40"/>
          <p:cNvSpPr>
            <a:spLocks noChangeArrowheads="1"/>
          </p:cNvSpPr>
          <p:nvPr/>
        </p:nvSpPr>
        <p:spPr bwMode="auto">
          <a:xfrm>
            <a:off x="1914525" y="4476750"/>
            <a:ext cx="342900" cy="11334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19" name="Rectangle 41"/>
          <p:cNvSpPr>
            <a:spLocks noChangeArrowheads="1"/>
          </p:cNvSpPr>
          <p:nvPr/>
        </p:nvSpPr>
        <p:spPr bwMode="auto">
          <a:xfrm>
            <a:off x="2295525" y="4438650"/>
            <a:ext cx="333375" cy="11715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0" name="Rectangle 42"/>
          <p:cNvSpPr>
            <a:spLocks noChangeArrowheads="1"/>
          </p:cNvSpPr>
          <p:nvPr/>
        </p:nvSpPr>
        <p:spPr bwMode="auto">
          <a:xfrm>
            <a:off x="2667000" y="4410075"/>
            <a:ext cx="342900" cy="12001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1" name="Rectangle 43"/>
          <p:cNvSpPr>
            <a:spLocks noChangeArrowheads="1"/>
          </p:cNvSpPr>
          <p:nvPr/>
        </p:nvSpPr>
        <p:spPr bwMode="auto">
          <a:xfrm>
            <a:off x="3038475" y="4362450"/>
            <a:ext cx="342900" cy="12477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2" name="Rectangle 44"/>
          <p:cNvSpPr>
            <a:spLocks noChangeArrowheads="1"/>
          </p:cNvSpPr>
          <p:nvPr/>
        </p:nvSpPr>
        <p:spPr bwMode="auto">
          <a:xfrm>
            <a:off x="3419475" y="4333875"/>
            <a:ext cx="333375" cy="12763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3" name="Rectangle 45"/>
          <p:cNvSpPr>
            <a:spLocks noChangeArrowheads="1"/>
          </p:cNvSpPr>
          <p:nvPr/>
        </p:nvSpPr>
        <p:spPr bwMode="auto">
          <a:xfrm>
            <a:off x="3790950" y="4286250"/>
            <a:ext cx="342900" cy="13239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4" name="Rectangle 46"/>
          <p:cNvSpPr>
            <a:spLocks noChangeArrowheads="1"/>
          </p:cNvSpPr>
          <p:nvPr/>
        </p:nvSpPr>
        <p:spPr bwMode="auto">
          <a:xfrm>
            <a:off x="4171950" y="4248150"/>
            <a:ext cx="333375" cy="13620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5" name="Rectangle 47"/>
          <p:cNvSpPr>
            <a:spLocks noChangeArrowheads="1"/>
          </p:cNvSpPr>
          <p:nvPr/>
        </p:nvSpPr>
        <p:spPr bwMode="auto">
          <a:xfrm>
            <a:off x="4543425" y="4210050"/>
            <a:ext cx="342900" cy="14001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6" name="Rectangle 48"/>
          <p:cNvSpPr>
            <a:spLocks noChangeArrowheads="1"/>
          </p:cNvSpPr>
          <p:nvPr/>
        </p:nvSpPr>
        <p:spPr bwMode="auto">
          <a:xfrm>
            <a:off x="4924425" y="4181475"/>
            <a:ext cx="333375" cy="14287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7" name="Rectangle 49"/>
          <p:cNvSpPr>
            <a:spLocks noChangeArrowheads="1"/>
          </p:cNvSpPr>
          <p:nvPr/>
        </p:nvSpPr>
        <p:spPr bwMode="auto">
          <a:xfrm>
            <a:off x="5295900" y="4133850"/>
            <a:ext cx="333375" cy="147637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8" name="Rectangle 50"/>
          <p:cNvSpPr>
            <a:spLocks noChangeArrowheads="1"/>
          </p:cNvSpPr>
          <p:nvPr/>
        </p:nvSpPr>
        <p:spPr bwMode="auto">
          <a:xfrm>
            <a:off x="5667375" y="4105275"/>
            <a:ext cx="342900" cy="150495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29" name="Rectangle 51"/>
          <p:cNvSpPr>
            <a:spLocks noChangeArrowheads="1"/>
          </p:cNvSpPr>
          <p:nvPr/>
        </p:nvSpPr>
        <p:spPr bwMode="auto">
          <a:xfrm>
            <a:off x="6048375" y="4086225"/>
            <a:ext cx="333375" cy="1524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1214438" y="32004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43</a:t>
            </a:r>
            <a:endParaRPr lang="hu-HU" altLang="hu-HU" b="1"/>
          </a:p>
        </p:txBody>
      </p:sp>
      <p:sp>
        <p:nvSpPr>
          <p:cNvPr id="8231" name="Rectangle 57"/>
          <p:cNvSpPr>
            <a:spLocks noChangeArrowheads="1"/>
          </p:cNvSpPr>
          <p:nvPr/>
        </p:nvSpPr>
        <p:spPr bwMode="auto">
          <a:xfrm>
            <a:off x="1595438" y="31718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44</a:t>
            </a:r>
            <a:endParaRPr lang="hu-HU" altLang="hu-HU" b="1"/>
          </a:p>
        </p:txBody>
      </p:sp>
      <p:sp>
        <p:nvSpPr>
          <p:cNvPr id="8232" name="Rectangle 60"/>
          <p:cNvSpPr>
            <a:spLocks noChangeArrowheads="1"/>
          </p:cNvSpPr>
          <p:nvPr/>
        </p:nvSpPr>
        <p:spPr bwMode="auto">
          <a:xfrm>
            <a:off x="1966913" y="31527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44</a:t>
            </a:r>
            <a:endParaRPr lang="hu-HU" altLang="hu-HU" b="1"/>
          </a:p>
        </p:txBody>
      </p:sp>
      <p:sp>
        <p:nvSpPr>
          <p:cNvPr id="8233" name="Rectangle 63"/>
          <p:cNvSpPr>
            <a:spLocks noChangeArrowheads="1"/>
          </p:cNvSpPr>
          <p:nvPr/>
        </p:nvSpPr>
        <p:spPr bwMode="auto">
          <a:xfrm>
            <a:off x="2338388" y="30861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45</a:t>
            </a:r>
            <a:endParaRPr lang="hu-HU" altLang="hu-HU" b="1"/>
          </a:p>
        </p:txBody>
      </p:sp>
      <p:sp>
        <p:nvSpPr>
          <p:cNvPr id="8234" name="Rectangle 66"/>
          <p:cNvSpPr>
            <a:spLocks noChangeArrowheads="1"/>
          </p:cNvSpPr>
          <p:nvPr/>
        </p:nvSpPr>
        <p:spPr bwMode="auto">
          <a:xfrm>
            <a:off x="2719388" y="30099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47</a:t>
            </a:r>
            <a:endParaRPr lang="hu-HU" altLang="hu-HU" b="1"/>
          </a:p>
        </p:txBody>
      </p:sp>
      <p:sp>
        <p:nvSpPr>
          <p:cNvPr id="8235" name="Rectangle 69"/>
          <p:cNvSpPr>
            <a:spLocks noChangeArrowheads="1"/>
          </p:cNvSpPr>
          <p:nvPr/>
        </p:nvSpPr>
        <p:spPr bwMode="auto">
          <a:xfrm>
            <a:off x="3090863" y="29146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49</a:t>
            </a:r>
            <a:endParaRPr lang="hu-HU" altLang="hu-HU" b="1"/>
          </a:p>
        </p:txBody>
      </p:sp>
      <p:sp>
        <p:nvSpPr>
          <p:cNvPr id="8236" name="Freeform 71"/>
          <p:cNvSpPr>
            <a:spLocks/>
          </p:cNvSpPr>
          <p:nvPr/>
        </p:nvSpPr>
        <p:spPr bwMode="auto">
          <a:xfrm>
            <a:off x="3419475" y="2790825"/>
            <a:ext cx="360363" cy="209550"/>
          </a:xfrm>
          <a:custGeom>
            <a:avLst/>
            <a:gdLst>
              <a:gd name="T0" fmla="*/ 43244 w 25"/>
              <a:gd name="T1" fmla="*/ 209550 h 22"/>
              <a:gd name="T2" fmla="*/ 331534 w 25"/>
              <a:gd name="T3" fmla="*/ 209550 h 22"/>
              <a:gd name="T4" fmla="*/ 317119 w 25"/>
              <a:gd name="T5" fmla="*/ 209550 h 22"/>
              <a:gd name="T6" fmla="*/ 331534 w 25"/>
              <a:gd name="T7" fmla="*/ 209550 h 22"/>
              <a:gd name="T8" fmla="*/ 331534 w 25"/>
              <a:gd name="T9" fmla="*/ 209550 h 22"/>
              <a:gd name="T10" fmla="*/ 345948 w 25"/>
              <a:gd name="T11" fmla="*/ 200025 h 22"/>
              <a:gd name="T12" fmla="*/ 345948 w 25"/>
              <a:gd name="T13" fmla="*/ 200025 h 22"/>
              <a:gd name="T14" fmla="*/ 360363 w 25"/>
              <a:gd name="T15" fmla="*/ 200025 h 22"/>
              <a:gd name="T16" fmla="*/ 360363 w 25"/>
              <a:gd name="T17" fmla="*/ 200025 h 22"/>
              <a:gd name="T18" fmla="*/ 360363 w 25"/>
              <a:gd name="T19" fmla="*/ 190500 h 22"/>
              <a:gd name="T20" fmla="*/ 360363 w 25"/>
              <a:gd name="T21" fmla="*/ 190500 h 22"/>
              <a:gd name="T22" fmla="*/ 360363 w 25"/>
              <a:gd name="T23" fmla="*/ 180975 h 22"/>
              <a:gd name="T24" fmla="*/ 360363 w 25"/>
              <a:gd name="T25" fmla="*/ 180975 h 22"/>
              <a:gd name="T26" fmla="*/ 360363 w 25"/>
              <a:gd name="T27" fmla="*/ 180975 h 22"/>
              <a:gd name="T28" fmla="*/ 360363 w 25"/>
              <a:gd name="T29" fmla="*/ 28575 h 22"/>
              <a:gd name="T30" fmla="*/ 360363 w 25"/>
              <a:gd name="T31" fmla="*/ 28575 h 22"/>
              <a:gd name="T32" fmla="*/ 360363 w 25"/>
              <a:gd name="T33" fmla="*/ 28575 h 22"/>
              <a:gd name="T34" fmla="*/ 360363 w 25"/>
              <a:gd name="T35" fmla="*/ 19050 h 22"/>
              <a:gd name="T36" fmla="*/ 360363 w 25"/>
              <a:gd name="T37" fmla="*/ 19050 h 22"/>
              <a:gd name="T38" fmla="*/ 360363 w 25"/>
              <a:gd name="T39" fmla="*/ 9525 h 22"/>
              <a:gd name="T40" fmla="*/ 360363 w 25"/>
              <a:gd name="T41" fmla="*/ 9525 h 22"/>
              <a:gd name="T42" fmla="*/ 345948 w 25"/>
              <a:gd name="T43" fmla="*/ 9525 h 22"/>
              <a:gd name="T44" fmla="*/ 345948 w 25"/>
              <a:gd name="T45" fmla="*/ 0 h 22"/>
              <a:gd name="T46" fmla="*/ 331534 w 25"/>
              <a:gd name="T47" fmla="*/ 0 h 22"/>
              <a:gd name="T48" fmla="*/ 331534 w 25"/>
              <a:gd name="T49" fmla="*/ 0 h 22"/>
              <a:gd name="T50" fmla="*/ 331534 w 25"/>
              <a:gd name="T51" fmla="*/ 0 h 22"/>
              <a:gd name="T52" fmla="*/ 43244 w 25"/>
              <a:gd name="T53" fmla="*/ 0 h 22"/>
              <a:gd name="T54" fmla="*/ 43244 w 25"/>
              <a:gd name="T55" fmla="*/ 0 h 22"/>
              <a:gd name="T56" fmla="*/ 43244 w 25"/>
              <a:gd name="T57" fmla="*/ 0 h 22"/>
              <a:gd name="T58" fmla="*/ 28829 w 25"/>
              <a:gd name="T59" fmla="*/ 0 h 22"/>
              <a:gd name="T60" fmla="*/ 28829 w 25"/>
              <a:gd name="T61" fmla="*/ 0 h 22"/>
              <a:gd name="T62" fmla="*/ 14415 w 25"/>
              <a:gd name="T63" fmla="*/ 9525 h 22"/>
              <a:gd name="T64" fmla="*/ 14415 w 25"/>
              <a:gd name="T65" fmla="*/ 9525 h 22"/>
              <a:gd name="T66" fmla="*/ 14415 w 25"/>
              <a:gd name="T67" fmla="*/ 9525 h 22"/>
              <a:gd name="T68" fmla="*/ 0 w 25"/>
              <a:gd name="T69" fmla="*/ 9525 h 22"/>
              <a:gd name="T70" fmla="*/ 0 w 25"/>
              <a:gd name="T71" fmla="*/ 19050 h 22"/>
              <a:gd name="T72" fmla="*/ 0 w 25"/>
              <a:gd name="T73" fmla="*/ 19050 h 22"/>
              <a:gd name="T74" fmla="*/ 0 w 25"/>
              <a:gd name="T75" fmla="*/ 28575 h 22"/>
              <a:gd name="T76" fmla="*/ 0 w 25"/>
              <a:gd name="T77" fmla="*/ 28575 h 22"/>
              <a:gd name="T78" fmla="*/ 0 w 25"/>
              <a:gd name="T79" fmla="*/ 180975 h 22"/>
              <a:gd name="T80" fmla="*/ 0 w 25"/>
              <a:gd name="T81" fmla="*/ 180975 h 22"/>
              <a:gd name="T82" fmla="*/ 0 w 25"/>
              <a:gd name="T83" fmla="*/ 180975 h 22"/>
              <a:gd name="T84" fmla="*/ 0 w 25"/>
              <a:gd name="T85" fmla="*/ 190500 h 22"/>
              <a:gd name="T86" fmla="*/ 0 w 25"/>
              <a:gd name="T87" fmla="*/ 190500 h 22"/>
              <a:gd name="T88" fmla="*/ 0 w 25"/>
              <a:gd name="T89" fmla="*/ 190500 h 22"/>
              <a:gd name="T90" fmla="*/ 14415 w 25"/>
              <a:gd name="T91" fmla="*/ 200025 h 22"/>
              <a:gd name="T92" fmla="*/ 14415 w 25"/>
              <a:gd name="T93" fmla="*/ 200025 h 22"/>
              <a:gd name="T94" fmla="*/ 14415 w 25"/>
              <a:gd name="T95" fmla="*/ 200025 h 22"/>
              <a:gd name="T96" fmla="*/ 28829 w 25"/>
              <a:gd name="T97" fmla="*/ 209550 h 22"/>
              <a:gd name="T98" fmla="*/ 28829 w 25"/>
              <a:gd name="T99" fmla="*/ 209550 h 22"/>
              <a:gd name="T100" fmla="*/ 43244 w 25"/>
              <a:gd name="T101" fmla="*/ 209550 h 22"/>
              <a:gd name="T102" fmla="*/ 43244 w 25"/>
              <a:gd name="T103" fmla="*/ 209550 h 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"/>
              <a:gd name="T157" fmla="*/ 0 h 22"/>
              <a:gd name="T158" fmla="*/ 25 w 25"/>
              <a:gd name="T159" fmla="*/ 22 h 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" h="22">
                <a:moveTo>
                  <a:pt x="3" y="22"/>
                </a:moveTo>
                <a:lnTo>
                  <a:pt x="23" y="22"/>
                </a:lnTo>
                <a:lnTo>
                  <a:pt x="22" y="22"/>
                </a:lnTo>
                <a:lnTo>
                  <a:pt x="23" y="22"/>
                </a:lnTo>
                <a:lnTo>
                  <a:pt x="24" y="21"/>
                </a:lnTo>
                <a:lnTo>
                  <a:pt x="25" y="21"/>
                </a:lnTo>
                <a:lnTo>
                  <a:pt x="25" y="20"/>
                </a:lnTo>
                <a:lnTo>
                  <a:pt x="25" y="19"/>
                </a:lnTo>
                <a:lnTo>
                  <a:pt x="25" y="3"/>
                </a:lnTo>
                <a:lnTo>
                  <a:pt x="25" y="2"/>
                </a:lnTo>
                <a:lnTo>
                  <a:pt x="25" y="1"/>
                </a:lnTo>
                <a:lnTo>
                  <a:pt x="24" y="1"/>
                </a:lnTo>
                <a:lnTo>
                  <a:pt x="24" y="0"/>
                </a:lnTo>
                <a:lnTo>
                  <a:pt x="23" y="0"/>
                </a:lnTo>
                <a:lnTo>
                  <a:pt x="3" y="0"/>
                </a:lnTo>
                <a:lnTo>
                  <a:pt x="2" y="0"/>
                </a:lnTo>
                <a:lnTo>
                  <a:pt x="1" y="1"/>
                </a:lnTo>
                <a:lnTo>
                  <a:pt x="0" y="1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20"/>
                </a:lnTo>
                <a:lnTo>
                  <a:pt x="1" y="21"/>
                </a:lnTo>
                <a:lnTo>
                  <a:pt x="2" y="22"/>
                </a:lnTo>
                <a:lnTo>
                  <a:pt x="3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50</a:t>
            </a:r>
          </a:p>
        </p:txBody>
      </p:sp>
      <p:sp>
        <p:nvSpPr>
          <p:cNvPr id="8237" name="Rectangle 75"/>
          <p:cNvSpPr>
            <a:spLocks noChangeArrowheads="1"/>
          </p:cNvSpPr>
          <p:nvPr/>
        </p:nvSpPr>
        <p:spPr bwMode="auto">
          <a:xfrm>
            <a:off x="3843338" y="27527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52</a:t>
            </a:r>
            <a:endParaRPr lang="hu-HU" altLang="hu-HU" b="1"/>
          </a:p>
        </p:txBody>
      </p:sp>
      <p:sp>
        <p:nvSpPr>
          <p:cNvPr id="8238" name="Rectangle 78"/>
          <p:cNvSpPr>
            <a:spLocks noChangeArrowheads="1"/>
          </p:cNvSpPr>
          <p:nvPr/>
        </p:nvSpPr>
        <p:spPr bwMode="auto">
          <a:xfrm>
            <a:off x="4214813" y="26765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53</a:t>
            </a:r>
            <a:endParaRPr lang="hu-HU" altLang="hu-HU" b="1"/>
          </a:p>
        </p:txBody>
      </p:sp>
      <p:sp>
        <p:nvSpPr>
          <p:cNvPr id="8239" name="Rectangle 81"/>
          <p:cNvSpPr>
            <a:spLocks noChangeArrowheads="1"/>
          </p:cNvSpPr>
          <p:nvPr/>
        </p:nvSpPr>
        <p:spPr bwMode="auto">
          <a:xfrm>
            <a:off x="4595813" y="26003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55</a:t>
            </a:r>
            <a:endParaRPr lang="hu-HU" altLang="hu-HU" b="1"/>
          </a:p>
        </p:txBody>
      </p:sp>
      <p:sp>
        <p:nvSpPr>
          <p:cNvPr id="8240" name="Rectangle 84"/>
          <p:cNvSpPr>
            <a:spLocks noChangeArrowheads="1"/>
          </p:cNvSpPr>
          <p:nvPr/>
        </p:nvSpPr>
        <p:spPr bwMode="auto">
          <a:xfrm>
            <a:off x="4967288" y="25336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56</a:t>
            </a:r>
            <a:endParaRPr lang="hu-HU" altLang="hu-HU" b="1"/>
          </a:p>
        </p:txBody>
      </p:sp>
      <p:sp>
        <p:nvSpPr>
          <p:cNvPr id="8241" name="Rectangle 87"/>
          <p:cNvSpPr>
            <a:spLocks noChangeArrowheads="1"/>
          </p:cNvSpPr>
          <p:nvPr/>
        </p:nvSpPr>
        <p:spPr bwMode="auto">
          <a:xfrm>
            <a:off x="5348288" y="245745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57</a:t>
            </a:r>
            <a:endParaRPr lang="hu-HU" altLang="hu-HU" b="1"/>
          </a:p>
        </p:txBody>
      </p:sp>
      <p:sp>
        <p:nvSpPr>
          <p:cNvPr id="8242" name="Rectangle 90"/>
          <p:cNvSpPr>
            <a:spLocks noChangeArrowheads="1"/>
          </p:cNvSpPr>
          <p:nvPr/>
        </p:nvSpPr>
        <p:spPr bwMode="auto">
          <a:xfrm>
            <a:off x="5719763" y="24003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59</a:t>
            </a:r>
            <a:endParaRPr lang="hu-HU" altLang="hu-HU" b="1"/>
          </a:p>
        </p:txBody>
      </p:sp>
      <p:sp>
        <p:nvSpPr>
          <p:cNvPr id="8243" name="Freeform 91"/>
          <p:cNvSpPr>
            <a:spLocks/>
          </p:cNvSpPr>
          <p:nvPr/>
        </p:nvSpPr>
        <p:spPr bwMode="auto">
          <a:xfrm>
            <a:off x="6084888" y="2349500"/>
            <a:ext cx="347662" cy="209550"/>
          </a:xfrm>
          <a:custGeom>
            <a:avLst/>
            <a:gdLst>
              <a:gd name="T0" fmla="*/ 41719 w 150"/>
              <a:gd name="T1" fmla="*/ 209550 h 132"/>
              <a:gd name="T2" fmla="*/ 305943 w 150"/>
              <a:gd name="T3" fmla="*/ 209550 h 132"/>
              <a:gd name="T4" fmla="*/ 305943 w 150"/>
              <a:gd name="T5" fmla="*/ 209550 h 132"/>
              <a:gd name="T6" fmla="*/ 319849 w 150"/>
              <a:gd name="T7" fmla="*/ 209550 h 132"/>
              <a:gd name="T8" fmla="*/ 319849 w 150"/>
              <a:gd name="T9" fmla="*/ 200025 h 132"/>
              <a:gd name="T10" fmla="*/ 333756 w 150"/>
              <a:gd name="T11" fmla="*/ 200025 h 132"/>
              <a:gd name="T12" fmla="*/ 333756 w 150"/>
              <a:gd name="T13" fmla="*/ 200025 h 132"/>
              <a:gd name="T14" fmla="*/ 333756 w 150"/>
              <a:gd name="T15" fmla="*/ 200025 h 132"/>
              <a:gd name="T16" fmla="*/ 347662 w 150"/>
              <a:gd name="T17" fmla="*/ 190500 h 132"/>
              <a:gd name="T18" fmla="*/ 347662 w 150"/>
              <a:gd name="T19" fmla="*/ 190500 h 132"/>
              <a:gd name="T20" fmla="*/ 347662 w 150"/>
              <a:gd name="T21" fmla="*/ 190500 h 132"/>
              <a:gd name="T22" fmla="*/ 347662 w 150"/>
              <a:gd name="T23" fmla="*/ 180975 h 132"/>
              <a:gd name="T24" fmla="*/ 347662 w 150"/>
              <a:gd name="T25" fmla="*/ 180975 h 132"/>
              <a:gd name="T26" fmla="*/ 347662 w 150"/>
              <a:gd name="T27" fmla="*/ 180975 h 132"/>
              <a:gd name="T28" fmla="*/ 347662 w 150"/>
              <a:gd name="T29" fmla="*/ 28575 h 132"/>
              <a:gd name="T30" fmla="*/ 347662 w 150"/>
              <a:gd name="T31" fmla="*/ 28575 h 132"/>
              <a:gd name="T32" fmla="*/ 347662 w 150"/>
              <a:gd name="T33" fmla="*/ 19050 h 132"/>
              <a:gd name="T34" fmla="*/ 347662 w 150"/>
              <a:gd name="T35" fmla="*/ 19050 h 132"/>
              <a:gd name="T36" fmla="*/ 347662 w 150"/>
              <a:gd name="T37" fmla="*/ 19050 h 132"/>
              <a:gd name="T38" fmla="*/ 347662 w 150"/>
              <a:gd name="T39" fmla="*/ 9525 h 132"/>
              <a:gd name="T40" fmla="*/ 333756 w 150"/>
              <a:gd name="T41" fmla="*/ 9525 h 132"/>
              <a:gd name="T42" fmla="*/ 333756 w 150"/>
              <a:gd name="T43" fmla="*/ 0 h 132"/>
              <a:gd name="T44" fmla="*/ 333756 w 150"/>
              <a:gd name="T45" fmla="*/ 0 h 132"/>
              <a:gd name="T46" fmla="*/ 319849 w 150"/>
              <a:gd name="T47" fmla="*/ 0 h 132"/>
              <a:gd name="T48" fmla="*/ 319849 w 150"/>
              <a:gd name="T49" fmla="*/ 0 h 132"/>
              <a:gd name="T50" fmla="*/ 305943 w 150"/>
              <a:gd name="T51" fmla="*/ 0 h 132"/>
              <a:gd name="T52" fmla="*/ 41719 w 150"/>
              <a:gd name="T53" fmla="*/ 0 h 132"/>
              <a:gd name="T54" fmla="*/ 41719 w 150"/>
              <a:gd name="T55" fmla="*/ 0 h 132"/>
              <a:gd name="T56" fmla="*/ 27813 w 150"/>
              <a:gd name="T57" fmla="*/ 0 h 132"/>
              <a:gd name="T58" fmla="*/ 27813 w 150"/>
              <a:gd name="T59" fmla="*/ 0 h 132"/>
              <a:gd name="T60" fmla="*/ 27813 w 150"/>
              <a:gd name="T61" fmla="*/ 0 h 132"/>
              <a:gd name="T62" fmla="*/ 13906 w 150"/>
              <a:gd name="T63" fmla="*/ 0 h 132"/>
              <a:gd name="T64" fmla="*/ 13906 w 150"/>
              <a:gd name="T65" fmla="*/ 9525 h 132"/>
              <a:gd name="T66" fmla="*/ 0 w 150"/>
              <a:gd name="T67" fmla="*/ 9525 h 132"/>
              <a:gd name="T68" fmla="*/ 0 w 150"/>
              <a:gd name="T69" fmla="*/ 9525 h 132"/>
              <a:gd name="T70" fmla="*/ 0 w 150"/>
              <a:gd name="T71" fmla="*/ 19050 h 132"/>
              <a:gd name="T72" fmla="*/ 0 w 150"/>
              <a:gd name="T73" fmla="*/ 19050 h 132"/>
              <a:gd name="T74" fmla="*/ 0 w 150"/>
              <a:gd name="T75" fmla="*/ 28575 h 132"/>
              <a:gd name="T76" fmla="*/ 0 w 150"/>
              <a:gd name="T77" fmla="*/ 28575 h 132"/>
              <a:gd name="T78" fmla="*/ 0 w 150"/>
              <a:gd name="T79" fmla="*/ 180975 h 132"/>
              <a:gd name="T80" fmla="*/ 0 w 150"/>
              <a:gd name="T81" fmla="*/ 171450 h 132"/>
              <a:gd name="T82" fmla="*/ 0 w 150"/>
              <a:gd name="T83" fmla="*/ 180975 h 132"/>
              <a:gd name="T84" fmla="*/ 0 w 150"/>
              <a:gd name="T85" fmla="*/ 180975 h 132"/>
              <a:gd name="T86" fmla="*/ 0 w 150"/>
              <a:gd name="T87" fmla="*/ 190500 h 132"/>
              <a:gd name="T88" fmla="*/ 0 w 150"/>
              <a:gd name="T89" fmla="*/ 190500 h 132"/>
              <a:gd name="T90" fmla="*/ 0 w 150"/>
              <a:gd name="T91" fmla="*/ 200025 h 132"/>
              <a:gd name="T92" fmla="*/ 13906 w 150"/>
              <a:gd name="T93" fmla="*/ 200025 h 132"/>
              <a:gd name="T94" fmla="*/ 13906 w 150"/>
              <a:gd name="T95" fmla="*/ 200025 h 132"/>
              <a:gd name="T96" fmla="*/ 27813 w 150"/>
              <a:gd name="T97" fmla="*/ 200025 h 132"/>
              <a:gd name="T98" fmla="*/ 27813 w 150"/>
              <a:gd name="T99" fmla="*/ 209550 h 132"/>
              <a:gd name="T100" fmla="*/ 27813 w 150"/>
              <a:gd name="T101" fmla="*/ 209550 h 132"/>
              <a:gd name="T102" fmla="*/ 41719 w 150"/>
              <a:gd name="T103" fmla="*/ 209550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50"/>
              <a:gd name="T157" fmla="*/ 0 h 132"/>
              <a:gd name="T158" fmla="*/ 150 w 1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50" h="132">
                <a:moveTo>
                  <a:pt x="18" y="132"/>
                </a:moveTo>
                <a:lnTo>
                  <a:pt x="132" y="132"/>
                </a:lnTo>
                <a:lnTo>
                  <a:pt x="138" y="132"/>
                </a:lnTo>
                <a:lnTo>
                  <a:pt x="138" y="126"/>
                </a:lnTo>
                <a:lnTo>
                  <a:pt x="144" y="126"/>
                </a:lnTo>
                <a:lnTo>
                  <a:pt x="150" y="120"/>
                </a:lnTo>
                <a:lnTo>
                  <a:pt x="150" y="114"/>
                </a:lnTo>
                <a:lnTo>
                  <a:pt x="150" y="18"/>
                </a:lnTo>
                <a:lnTo>
                  <a:pt x="150" y="12"/>
                </a:lnTo>
                <a:lnTo>
                  <a:pt x="150" y="6"/>
                </a:lnTo>
                <a:lnTo>
                  <a:pt x="144" y="6"/>
                </a:lnTo>
                <a:lnTo>
                  <a:pt x="144" y="0"/>
                </a:lnTo>
                <a:lnTo>
                  <a:pt x="138" y="0"/>
                </a:lnTo>
                <a:lnTo>
                  <a:pt x="132" y="0"/>
                </a:lnTo>
                <a:lnTo>
                  <a:pt x="18" y="0"/>
                </a:lnTo>
                <a:lnTo>
                  <a:pt x="12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lnTo>
                  <a:pt x="0" y="12"/>
                </a:lnTo>
                <a:lnTo>
                  <a:pt x="0" y="18"/>
                </a:lnTo>
                <a:lnTo>
                  <a:pt x="0" y="114"/>
                </a:lnTo>
                <a:lnTo>
                  <a:pt x="0" y="108"/>
                </a:lnTo>
                <a:lnTo>
                  <a:pt x="0" y="114"/>
                </a:lnTo>
                <a:lnTo>
                  <a:pt x="0" y="120"/>
                </a:lnTo>
                <a:lnTo>
                  <a:pt x="0" y="126"/>
                </a:lnTo>
                <a:lnTo>
                  <a:pt x="6" y="126"/>
                </a:lnTo>
                <a:lnTo>
                  <a:pt x="12" y="126"/>
                </a:lnTo>
                <a:lnTo>
                  <a:pt x="12" y="132"/>
                </a:lnTo>
                <a:lnTo>
                  <a:pt x="18" y="132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rgbClr val="000000"/>
                </a:solidFill>
              </a:rPr>
              <a:t>59</a:t>
            </a:r>
          </a:p>
        </p:txBody>
      </p:sp>
      <p:sp>
        <p:nvSpPr>
          <p:cNvPr id="8244" name="Freeform 95"/>
          <p:cNvSpPr>
            <a:spLocks/>
          </p:cNvSpPr>
          <p:nvPr/>
        </p:nvSpPr>
        <p:spPr bwMode="auto">
          <a:xfrm>
            <a:off x="1187450" y="4867275"/>
            <a:ext cx="360363" cy="209550"/>
          </a:xfrm>
          <a:custGeom>
            <a:avLst/>
            <a:gdLst>
              <a:gd name="T0" fmla="*/ 41580 w 26"/>
              <a:gd name="T1" fmla="*/ 209550 h 22"/>
              <a:gd name="T2" fmla="*/ 318783 w 26"/>
              <a:gd name="T3" fmla="*/ 209550 h 22"/>
              <a:gd name="T4" fmla="*/ 318783 w 26"/>
              <a:gd name="T5" fmla="*/ 209550 h 22"/>
              <a:gd name="T6" fmla="*/ 318783 w 26"/>
              <a:gd name="T7" fmla="*/ 209550 h 22"/>
              <a:gd name="T8" fmla="*/ 332643 w 26"/>
              <a:gd name="T9" fmla="*/ 209550 h 22"/>
              <a:gd name="T10" fmla="*/ 332643 w 26"/>
              <a:gd name="T11" fmla="*/ 209550 h 22"/>
              <a:gd name="T12" fmla="*/ 346503 w 26"/>
              <a:gd name="T13" fmla="*/ 200025 h 22"/>
              <a:gd name="T14" fmla="*/ 346503 w 26"/>
              <a:gd name="T15" fmla="*/ 200025 h 22"/>
              <a:gd name="T16" fmla="*/ 346503 w 26"/>
              <a:gd name="T17" fmla="*/ 200025 h 22"/>
              <a:gd name="T18" fmla="*/ 360363 w 26"/>
              <a:gd name="T19" fmla="*/ 190500 h 22"/>
              <a:gd name="T20" fmla="*/ 360363 w 26"/>
              <a:gd name="T21" fmla="*/ 190500 h 22"/>
              <a:gd name="T22" fmla="*/ 360363 w 26"/>
              <a:gd name="T23" fmla="*/ 180975 h 22"/>
              <a:gd name="T24" fmla="*/ 360363 w 26"/>
              <a:gd name="T25" fmla="*/ 180975 h 22"/>
              <a:gd name="T26" fmla="*/ 360363 w 26"/>
              <a:gd name="T27" fmla="*/ 180975 h 22"/>
              <a:gd name="T28" fmla="*/ 360363 w 26"/>
              <a:gd name="T29" fmla="*/ 28575 h 22"/>
              <a:gd name="T30" fmla="*/ 360363 w 26"/>
              <a:gd name="T31" fmla="*/ 28575 h 22"/>
              <a:gd name="T32" fmla="*/ 360363 w 26"/>
              <a:gd name="T33" fmla="*/ 28575 h 22"/>
              <a:gd name="T34" fmla="*/ 360363 w 26"/>
              <a:gd name="T35" fmla="*/ 19050 h 22"/>
              <a:gd name="T36" fmla="*/ 360363 w 26"/>
              <a:gd name="T37" fmla="*/ 19050 h 22"/>
              <a:gd name="T38" fmla="*/ 346503 w 26"/>
              <a:gd name="T39" fmla="*/ 9525 h 22"/>
              <a:gd name="T40" fmla="*/ 346503 w 26"/>
              <a:gd name="T41" fmla="*/ 9525 h 22"/>
              <a:gd name="T42" fmla="*/ 346503 w 26"/>
              <a:gd name="T43" fmla="*/ 9525 h 22"/>
              <a:gd name="T44" fmla="*/ 332643 w 26"/>
              <a:gd name="T45" fmla="*/ 0 h 22"/>
              <a:gd name="T46" fmla="*/ 332643 w 26"/>
              <a:gd name="T47" fmla="*/ 0 h 22"/>
              <a:gd name="T48" fmla="*/ 318783 w 26"/>
              <a:gd name="T49" fmla="*/ 0 h 22"/>
              <a:gd name="T50" fmla="*/ 318783 w 26"/>
              <a:gd name="T51" fmla="*/ 0 h 22"/>
              <a:gd name="T52" fmla="*/ 41580 w 26"/>
              <a:gd name="T53" fmla="*/ 0 h 22"/>
              <a:gd name="T54" fmla="*/ 55440 w 26"/>
              <a:gd name="T55" fmla="*/ 0 h 22"/>
              <a:gd name="T56" fmla="*/ 41580 w 26"/>
              <a:gd name="T57" fmla="*/ 0 h 22"/>
              <a:gd name="T58" fmla="*/ 41580 w 26"/>
              <a:gd name="T59" fmla="*/ 0 h 22"/>
              <a:gd name="T60" fmla="*/ 27720 w 26"/>
              <a:gd name="T61" fmla="*/ 0 h 22"/>
              <a:gd name="T62" fmla="*/ 27720 w 26"/>
              <a:gd name="T63" fmla="*/ 9525 h 22"/>
              <a:gd name="T64" fmla="*/ 13860 w 26"/>
              <a:gd name="T65" fmla="*/ 9525 h 22"/>
              <a:gd name="T66" fmla="*/ 13860 w 26"/>
              <a:gd name="T67" fmla="*/ 9525 h 22"/>
              <a:gd name="T68" fmla="*/ 13860 w 26"/>
              <a:gd name="T69" fmla="*/ 19050 h 22"/>
              <a:gd name="T70" fmla="*/ 13860 w 26"/>
              <a:gd name="T71" fmla="*/ 19050 h 22"/>
              <a:gd name="T72" fmla="*/ 0 w 26"/>
              <a:gd name="T73" fmla="*/ 19050 h 22"/>
              <a:gd name="T74" fmla="*/ 0 w 26"/>
              <a:gd name="T75" fmla="*/ 28575 h 22"/>
              <a:gd name="T76" fmla="*/ 0 w 26"/>
              <a:gd name="T77" fmla="*/ 28575 h 22"/>
              <a:gd name="T78" fmla="*/ 0 w 26"/>
              <a:gd name="T79" fmla="*/ 180975 h 22"/>
              <a:gd name="T80" fmla="*/ 0 w 26"/>
              <a:gd name="T81" fmla="*/ 180975 h 22"/>
              <a:gd name="T82" fmla="*/ 0 w 26"/>
              <a:gd name="T83" fmla="*/ 180975 h 22"/>
              <a:gd name="T84" fmla="*/ 0 w 26"/>
              <a:gd name="T85" fmla="*/ 190500 h 22"/>
              <a:gd name="T86" fmla="*/ 13860 w 26"/>
              <a:gd name="T87" fmla="*/ 190500 h 22"/>
              <a:gd name="T88" fmla="*/ 13860 w 26"/>
              <a:gd name="T89" fmla="*/ 190500 h 22"/>
              <a:gd name="T90" fmla="*/ 13860 w 26"/>
              <a:gd name="T91" fmla="*/ 200025 h 22"/>
              <a:gd name="T92" fmla="*/ 13860 w 26"/>
              <a:gd name="T93" fmla="*/ 200025 h 22"/>
              <a:gd name="T94" fmla="*/ 27720 w 26"/>
              <a:gd name="T95" fmla="*/ 200025 h 22"/>
              <a:gd name="T96" fmla="*/ 27720 w 26"/>
              <a:gd name="T97" fmla="*/ 209550 h 22"/>
              <a:gd name="T98" fmla="*/ 41580 w 26"/>
              <a:gd name="T99" fmla="*/ 209550 h 22"/>
              <a:gd name="T100" fmla="*/ 41580 w 26"/>
              <a:gd name="T101" fmla="*/ 209550 h 22"/>
              <a:gd name="T102" fmla="*/ 41580 w 26"/>
              <a:gd name="T103" fmla="*/ 209550 h 2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6"/>
              <a:gd name="T157" fmla="*/ 0 h 22"/>
              <a:gd name="T158" fmla="*/ 26 w 26"/>
              <a:gd name="T159" fmla="*/ 22 h 2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6" h="22">
                <a:moveTo>
                  <a:pt x="3" y="22"/>
                </a:moveTo>
                <a:lnTo>
                  <a:pt x="23" y="22"/>
                </a:lnTo>
                <a:lnTo>
                  <a:pt x="24" y="22"/>
                </a:lnTo>
                <a:lnTo>
                  <a:pt x="25" y="21"/>
                </a:lnTo>
                <a:lnTo>
                  <a:pt x="26" y="20"/>
                </a:lnTo>
                <a:lnTo>
                  <a:pt x="26" y="19"/>
                </a:lnTo>
                <a:lnTo>
                  <a:pt x="26" y="3"/>
                </a:lnTo>
                <a:lnTo>
                  <a:pt x="26" y="2"/>
                </a:lnTo>
                <a:lnTo>
                  <a:pt x="25" y="1"/>
                </a:lnTo>
                <a:lnTo>
                  <a:pt x="24" y="0"/>
                </a:lnTo>
                <a:lnTo>
                  <a:pt x="23" y="0"/>
                </a:lnTo>
                <a:lnTo>
                  <a:pt x="3" y="0"/>
                </a:lnTo>
                <a:lnTo>
                  <a:pt x="4" y="0"/>
                </a:lnTo>
                <a:lnTo>
                  <a:pt x="3" y="0"/>
                </a:lnTo>
                <a:lnTo>
                  <a:pt x="2" y="0"/>
                </a:lnTo>
                <a:lnTo>
                  <a:pt x="2" y="1"/>
                </a:lnTo>
                <a:lnTo>
                  <a:pt x="1" y="1"/>
                </a:lnTo>
                <a:lnTo>
                  <a:pt x="1" y="2"/>
                </a:lnTo>
                <a:lnTo>
                  <a:pt x="0" y="2"/>
                </a:lnTo>
                <a:lnTo>
                  <a:pt x="0" y="3"/>
                </a:lnTo>
                <a:lnTo>
                  <a:pt x="0" y="19"/>
                </a:lnTo>
                <a:lnTo>
                  <a:pt x="0" y="20"/>
                </a:lnTo>
                <a:lnTo>
                  <a:pt x="1" y="20"/>
                </a:lnTo>
                <a:lnTo>
                  <a:pt x="1" y="21"/>
                </a:lnTo>
                <a:lnTo>
                  <a:pt x="2" y="21"/>
                </a:lnTo>
                <a:lnTo>
                  <a:pt x="2" y="22"/>
                </a:lnTo>
                <a:lnTo>
                  <a:pt x="3" y="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8245" name="Rectangle 99"/>
          <p:cNvSpPr>
            <a:spLocks noChangeArrowheads="1"/>
          </p:cNvSpPr>
          <p:nvPr/>
        </p:nvSpPr>
        <p:spPr bwMode="auto">
          <a:xfrm>
            <a:off x="1595438" y="49149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8246" name="Rectangle 102"/>
          <p:cNvSpPr>
            <a:spLocks noChangeArrowheads="1"/>
          </p:cNvSpPr>
          <p:nvPr/>
        </p:nvSpPr>
        <p:spPr bwMode="auto">
          <a:xfrm>
            <a:off x="1966913" y="49053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21</a:t>
            </a:r>
          </a:p>
        </p:txBody>
      </p:sp>
      <p:sp>
        <p:nvSpPr>
          <p:cNvPr id="8247" name="Rectangle 105"/>
          <p:cNvSpPr>
            <a:spLocks noChangeArrowheads="1"/>
          </p:cNvSpPr>
          <p:nvPr/>
        </p:nvSpPr>
        <p:spPr bwMode="auto">
          <a:xfrm>
            <a:off x="2338388" y="48863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8248" name="Rectangle 108"/>
          <p:cNvSpPr>
            <a:spLocks noChangeArrowheads="1"/>
          </p:cNvSpPr>
          <p:nvPr/>
        </p:nvSpPr>
        <p:spPr bwMode="auto">
          <a:xfrm>
            <a:off x="2719388" y="48768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22</a:t>
            </a:r>
          </a:p>
        </p:txBody>
      </p:sp>
      <p:sp>
        <p:nvSpPr>
          <p:cNvPr id="8249" name="Rectangle 111"/>
          <p:cNvSpPr>
            <a:spLocks noChangeArrowheads="1"/>
          </p:cNvSpPr>
          <p:nvPr/>
        </p:nvSpPr>
        <p:spPr bwMode="auto">
          <a:xfrm>
            <a:off x="3090863" y="48482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23</a:t>
            </a:r>
          </a:p>
        </p:txBody>
      </p:sp>
      <p:sp>
        <p:nvSpPr>
          <p:cNvPr id="8250" name="Rectangle 114"/>
          <p:cNvSpPr>
            <a:spLocks noChangeArrowheads="1"/>
          </p:cNvSpPr>
          <p:nvPr/>
        </p:nvSpPr>
        <p:spPr bwMode="auto">
          <a:xfrm>
            <a:off x="3471863" y="48387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24</a:t>
            </a:r>
          </a:p>
        </p:txBody>
      </p:sp>
      <p:sp>
        <p:nvSpPr>
          <p:cNvPr id="8251" name="Rectangle 117"/>
          <p:cNvSpPr>
            <a:spLocks noChangeArrowheads="1"/>
          </p:cNvSpPr>
          <p:nvPr/>
        </p:nvSpPr>
        <p:spPr bwMode="auto">
          <a:xfrm>
            <a:off x="3843338" y="48101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8252" name="Rectangle 120"/>
          <p:cNvSpPr>
            <a:spLocks noChangeArrowheads="1"/>
          </p:cNvSpPr>
          <p:nvPr/>
        </p:nvSpPr>
        <p:spPr bwMode="auto">
          <a:xfrm>
            <a:off x="4214813" y="47910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25</a:t>
            </a:r>
          </a:p>
        </p:txBody>
      </p:sp>
      <p:sp>
        <p:nvSpPr>
          <p:cNvPr id="8253" name="Rectangle 123"/>
          <p:cNvSpPr>
            <a:spLocks noChangeArrowheads="1"/>
          </p:cNvSpPr>
          <p:nvPr/>
        </p:nvSpPr>
        <p:spPr bwMode="auto">
          <a:xfrm>
            <a:off x="4595813" y="47720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26</a:t>
            </a:r>
          </a:p>
        </p:txBody>
      </p:sp>
      <p:sp>
        <p:nvSpPr>
          <p:cNvPr id="8254" name="Rectangle 126"/>
          <p:cNvSpPr>
            <a:spLocks noChangeArrowheads="1"/>
          </p:cNvSpPr>
          <p:nvPr/>
        </p:nvSpPr>
        <p:spPr bwMode="auto">
          <a:xfrm>
            <a:off x="4967288" y="47625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8255" name="Rectangle 129"/>
          <p:cNvSpPr>
            <a:spLocks noChangeArrowheads="1"/>
          </p:cNvSpPr>
          <p:nvPr/>
        </p:nvSpPr>
        <p:spPr bwMode="auto">
          <a:xfrm>
            <a:off x="5348288" y="473392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27</a:t>
            </a:r>
          </a:p>
        </p:txBody>
      </p:sp>
      <p:sp>
        <p:nvSpPr>
          <p:cNvPr id="8256" name="Rectangle 132"/>
          <p:cNvSpPr>
            <a:spLocks noChangeArrowheads="1"/>
          </p:cNvSpPr>
          <p:nvPr/>
        </p:nvSpPr>
        <p:spPr bwMode="auto">
          <a:xfrm>
            <a:off x="5719763" y="4724400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8257" name="Rectangle 135"/>
          <p:cNvSpPr>
            <a:spLocks noChangeArrowheads="1"/>
          </p:cNvSpPr>
          <p:nvPr/>
        </p:nvSpPr>
        <p:spPr bwMode="auto">
          <a:xfrm>
            <a:off x="6091238" y="4714875"/>
            <a:ext cx="157162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100" b="1">
                <a:solidFill>
                  <a:schemeClr val="bg1"/>
                </a:solidFill>
              </a:rPr>
              <a:t>28</a:t>
            </a:r>
          </a:p>
        </p:txBody>
      </p:sp>
      <p:sp>
        <p:nvSpPr>
          <p:cNvPr id="8258" name="Rectangle 136"/>
          <p:cNvSpPr>
            <a:spLocks noChangeArrowheads="1"/>
          </p:cNvSpPr>
          <p:nvPr/>
        </p:nvSpPr>
        <p:spPr bwMode="auto">
          <a:xfrm>
            <a:off x="900113" y="836613"/>
            <a:ext cx="5743575" cy="5046662"/>
          </a:xfrm>
          <a:prstGeom prst="rect">
            <a:avLst/>
          </a:prstGeom>
          <a:noFill/>
          <a:ln w="9525" cap="rnd">
            <a:solidFill>
              <a:srgbClr val="3333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59" name="Rectangle 137"/>
          <p:cNvSpPr>
            <a:spLocks noChangeArrowheads="1"/>
          </p:cNvSpPr>
          <p:nvPr/>
        </p:nvSpPr>
        <p:spPr bwMode="auto">
          <a:xfrm>
            <a:off x="723900" y="5562600"/>
            <a:ext cx="1000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0</a:t>
            </a:r>
          </a:p>
        </p:txBody>
      </p:sp>
      <p:sp>
        <p:nvSpPr>
          <p:cNvPr id="8260" name="Rectangle 138"/>
          <p:cNvSpPr>
            <a:spLocks noChangeArrowheads="1"/>
          </p:cNvSpPr>
          <p:nvPr/>
        </p:nvSpPr>
        <p:spPr bwMode="auto">
          <a:xfrm>
            <a:off x="666750" y="4219575"/>
            <a:ext cx="1984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25</a:t>
            </a:r>
          </a:p>
        </p:txBody>
      </p:sp>
      <p:sp>
        <p:nvSpPr>
          <p:cNvPr id="8261" name="Rectangle 139"/>
          <p:cNvSpPr>
            <a:spLocks noChangeArrowheads="1"/>
          </p:cNvSpPr>
          <p:nvPr/>
        </p:nvSpPr>
        <p:spPr bwMode="auto">
          <a:xfrm>
            <a:off x="666750" y="2876550"/>
            <a:ext cx="1984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50</a:t>
            </a:r>
          </a:p>
        </p:txBody>
      </p:sp>
      <p:sp>
        <p:nvSpPr>
          <p:cNvPr id="8262" name="Rectangle 140"/>
          <p:cNvSpPr>
            <a:spLocks noChangeArrowheads="1"/>
          </p:cNvSpPr>
          <p:nvPr/>
        </p:nvSpPr>
        <p:spPr bwMode="auto">
          <a:xfrm>
            <a:off x="666750" y="1533525"/>
            <a:ext cx="198438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75</a:t>
            </a:r>
            <a:endParaRPr lang="hu-HU" altLang="hu-HU" sz="1400"/>
          </a:p>
        </p:txBody>
      </p:sp>
      <p:sp>
        <p:nvSpPr>
          <p:cNvPr id="8263" name="Rectangle 149"/>
          <p:cNvSpPr>
            <a:spLocks noChangeArrowheads="1"/>
          </p:cNvSpPr>
          <p:nvPr/>
        </p:nvSpPr>
        <p:spPr bwMode="auto">
          <a:xfrm>
            <a:off x="809625" y="591502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2008</a:t>
            </a:r>
          </a:p>
        </p:txBody>
      </p:sp>
      <p:sp>
        <p:nvSpPr>
          <p:cNvPr id="8264" name="Rectangle 150"/>
          <p:cNvSpPr>
            <a:spLocks noChangeArrowheads="1"/>
          </p:cNvSpPr>
          <p:nvPr/>
        </p:nvSpPr>
        <p:spPr bwMode="auto">
          <a:xfrm>
            <a:off x="2305050" y="591502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2012</a:t>
            </a:r>
          </a:p>
        </p:txBody>
      </p:sp>
      <p:sp>
        <p:nvSpPr>
          <p:cNvPr id="8265" name="Rectangle 151"/>
          <p:cNvSpPr>
            <a:spLocks noChangeArrowheads="1"/>
          </p:cNvSpPr>
          <p:nvPr/>
        </p:nvSpPr>
        <p:spPr bwMode="auto">
          <a:xfrm>
            <a:off x="3810000" y="591502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2016</a:t>
            </a:r>
          </a:p>
        </p:txBody>
      </p:sp>
      <p:sp>
        <p:nvSpPr>
          <p:cNvPr id="8266" name="Rectangle 152"/>
          <p:cNvSpPr>
            <a:spLocks noChangeArrowheads="1"/>
          </p:cNvSpPr>
          <p:nvPr/>
        </p:nvSpPr>
        <p:spPr bwMode="auto">
          <a:xfrm>
            <a:off x="5314950" y="5915025"/>
            <a:ext cx="3968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2020</a:t>
            </a:r>
          </a:p>
        </p:txBody>
      </p:sp>
      <p:sp>
        <p:nvSpPr>
          <p:cNvPr id="8267" name="Rectangle 153"/>
          <p:cNvSpPr>
            <a:spLocks noChangeArrowheads="1"/>
          </p:cNvSpPr>
          <p:nvPr/>
        </p:nvSpPr>
        <p:spPr bwMode="auto">
          <a:xfrm>
            <a:off x="3348038" y="6237288"/>
            <a:ext cx="188912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4D4D4D"/>
                </a:solidFill>
              </a:rPr>
              <a:t>év</a:t>
            </a:r>
          </a:p>
        </p:txBody>
      </p:sp>
      <p:sp>
        <p:nvSpPr>
          <p:cNvPr id="8268" name="Rectangle 154"/>
          <p:cNvSpPr>
            <a:spLocks noChangeArrowheads="1"/>
          </p:cNvSpPr>
          <p:nvPr/>
        </p:nvSpPr>
        <p:spPr bwMode="auto">
          <a:xfrm rot="-5400000">
            <a:off x="-292894" y="3151982"/>
            <a:ext cx="1585913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000000"/>
                </a:solidFill>
              </a:rPr>
              <a:t>Terület (ezer hektár</a:t>
            </a:r>
            <a:r>
              <a:rPr lang="hu-HU" altLang="hu-HU" sz="1100">
                <a:solidFill>
                  <a:srgbClr val="000000"/>
                </a:solidFill>
              </a:rPr>
              <a:t>)</a:t>
            </a:r>
            <a:endParaRPr lang="hu-HU" altLang="hu-HU"/>
          </a:p>
        </p:txBody>
      </p:sp>
      <p:sp>
        <p:nvSpPr>
          <p:cNvPr id="8269" name="Rectangle 157"/>
          <p:cNvSpPr>
            <a:spLocks noChangeArrowheads="1"/>
          </p:cNvSpPr>
          <p:nvPr/>
        </p:nvSpPr>
        <p:spPr bwMode="auto">
          <a:xfrm>
            <a:off x="6804025" y="3141663"/>
            <a:ext cx="209550" cy="200025"/>
          </a:xfrm>
          <a:prstGeom prst="rect">
            <a:avLst/>
          </a:prstGeom>
          <a:solidFill>
            <a:srgbClr val="E3F6D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70" name="Rectangle 159"/>
          <p:cNvSpPr>
            <a:spLocks noChangeArrowheads="1"/>
          </p:cNvSpPr>
          <p:nvPr/>
        </p:nvSpPr>
        <p:spPr bwMode="auto">
          <a:xfrm>
            <a:off x="6804025" y="4508500"/>
            <a:ext cx="209550" cy="2000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hu-HU" altLang="hu-HU">
              <a:latin typeface="Calibri" panose="020F0502020204030204" pitchFamily="34" charset="0"/>
            </a:endParaRPr>
          </a:p>
        </p:txBody>
      </p:sp>
      <p:sp>
        <p:nvSpPr>
          <p:cNvPr id="8271" name="Rectangle 160"/>
          <p:cNvSpPr>
            <a:spLocks noChangeArrowheads="1"/>
          </p:cNvSpPr>
          <p:nvPr/>
        </p:nvSpPr>
        <p:spPr bwMode="auto">
          <a:xfrm>
            <a:off x="7143750" y="3133725"/>
            <a:ext cx="1930400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000000"/>
                </a:solidFill>
              </a:rPr>
              <a:t>Nem része a hálózatnak</a:t>
            </a:r>
            <a:endParaRPr lang="hu-HU" altLang="hu-HU" sz="1400"/>
          </a:p>
        </p:txBody>
      </p:sp>
      <p:sp>
        <p:nvSpPr>
          <p:cNvPr id="8272" name="Rectangle 161"/>
          <p:cNvSpPr>
            <a:spLocks noChangeArrowheads="1"/>
          </p:cNvSpPr>
          <p:nvPr/>
        </p:nvSpPr>
        <p:spPr bwMode="auto">
          <a:xfrm>
            <a:off x="7164388" y="4508500"/>
            <a:ext cx="158432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u-HU" altLang="hu-HU" sz="1400">
                <a:solidFill>
                  <a:srgbClr val="000000"/>
                </a:solidFill>
              </a:rPr>
              <a:t>Része a hálózatnak</a:t>
            </a:r>
            <a:endParaRPr lang="hu-HU" altLang="hu-HU" sz="140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Területfoglalás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Natura 2000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hálózat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szerint</a:t>
            </a:r>
            <a:endParaRPr lang="hu-HU" sz="36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64"/>
          <p:cNvGrpSpPr>
            <a:grpSpLocks noGrp="1" noChangeAspect="1"/>
          </p:cNvGrpSpPr>
          <p:nvPr/>
        </p:nvGrpSpPr>
        <p:grpSpPr bwMode="auto">
          <a:xfrm>
            <a:off x="106363" y="1196975"/>
            <a:ext cx="8963025" cy="5000625"/>
            <a:chOff x="251" y="114"/>
            <a:chExt cx="5227" cy="4098"/>
          </a:xfrm>
        </p:grpSpPr>
        <p:sp>
          <p:nvSpPr>
            <p:cNvPr id="9220" name="Rectangle 165"/>
            <p:cNvSpPr>
              <a:spLocks noChangeArrowheads="1"/>
            </p:cNvSpPr>
            <p:nvPr/>
          </p:nvSpPr>
          <p:spPr bwMode="auto">
            <a:xfrm>
              <a:off x="294" y="114"/>
              <a:ext cx="5184" cy="4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21" name="Rectangle 167"/>
            <p:cNvSpPr>
              <a:spLocks noChangeArrowheads="1"/>
            </p:cNvSpPr>
            <p:nvPr/>
          </p:nvSpPr>
          <p:spPr bwMode="auto">
            <a:xfrm>
              <a:off x="570" y="156"/>
              <a:ext cx="3570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22" name="Line 168"/>
            <p:cNvSpPr>
              <a:spLocks noChangeShapeType="1"/>
            </p:cNvSpPr>
            <p:nvPr/>
          </p:nvSpPr>
          <p:spPr bwMode="auto">
            <a:xfrm>
              <a:off x="570" y="3282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3" name="Line 169"/>
            <p:cNvSpPr>
              <a:spLocks noChangeShapeType="1"/>
            </p:cNvSpPr>
            <p:nvPr/>
          </p:nvSpPr>
          <p:spPr bwMode="auto">
            <a:xfrm>
              <a:off x="570" y="2304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4" name="Line 170"/>
            <p:cNvSpPr>
              <a:spLocks noChangeShapeType="1"/>
            </p:cNvSpPr>
            <p:nvPr/>
          </p:nvSpPr>
          <p:spPr bwMode="auto">
            <a:xfrm>
              <a:off x="570" y="1320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5" name="Line 171"/>
            <p:cNvSpPr>
              <a:spLocks noChangeShapeType="1"/>
            </p:cNvSpPr>
            <p:nvPr/>
          </p:nvSpPr>
          <p:spPr bwMode="auto">
            <a:xfrm>
              <a:off x="570" y="336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6" name="Line 172"/>
            <p:cNvSpPr>
              <a:spLocks noChangeShapeType="1"/>
            </p:cNvSpPr>
            <p:nvPr/>
          </p:nvSpPr>
          <p:spPr bwMode="auto">
            <a:xfrm flipV="1">
              <a:off x="1068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7" name="Line 173"/>
            <p:cNvSpPr>
              <a:spLocks noChangeShapeType="1"/>
            </p:cNvSpPr>
            <p:nvPr/>
          </p:nvSpPr>
          <p:spPr bwMode="auto">
            <a:xfrm flipV="1">
              <a:off x="2004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8" name="Line 174"/>
            <p:cNvSpPr>
              <a:spLocks noChangeShapeType="1"/>
            </p:cNvSpPr>
            <p:nvPr/>
          </p:nvSpPr>
          <p:spPr bwMode="auto">
            <a:xfrm flipV="1">
              <a:off x="2940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29" name="Line 175"/>
            <p:cNvSpPr>
              <a:spLocks noChangeShapeType="1"/>
            </p:cNvSpPr>
            <p:nvPr/>
          </p:nvSpPr>
          <p:spPr bwMode="auto">
            <a:xfrm flipV="1">
              <a:off x="3870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0" name="Line 176"/>
            <p:cNvSpPr>
              <a:spLocks noChangeShapeType="1"/>
            </p:cNvSpPr>
            <p:nvPr/>
          </p:nvSpPr>
          <p:spPr bwMode="auto">
            <a:xfrm>
              <a:off x="570" y="3774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1" name="Line 177"/>
            <p:cNvSpPr>
              <a:spLocks noChangeShapeType="1"/>
            </p:cNvSpPr>
            <p:nvPr/>
          </p:nvSpPr>
          <p:spPr bwMode="auto">
            <a:xfrm>
              <a:off x="570" y="2796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2" name="Line 178"/>
            <p:cNvSpPr>
              <a:spLocks noChangeShapeType="1"/>
            </p:cNvSpPr>
            <p:nvPr/>
          </p:nvSpPr>
          <p:spPr bwMode="auto">
            <a:xfrm>
              <a:off x="570" y="1812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3" name="Line 179"/>
            <p:cNvSpPr>
              <a:spLocks noChangeShapeType="1"/>
            </p:cNvSpPr>
            <p:nvPr/>
          </p:nvSpPr>
          <p:spPr bwMode="auto">
            <a:xfrm>
              <a:off x="570" y="828"/>
              <a:ext cx="3570" cy="1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4" name="Line 180"/>
            <p:cNvSpPr>
              <a:spLocks noChangeShapeType="1"/>
            </p:cNvSpPr>
            <p:nvPr/>
          </p:nvSpPr>
          <p:spPr bwMode="auto">
            <a:xfrm flipV="1">
              <a:off x="606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5" name="Line 181"/>
            <p:cNvSpPr>
              <a:spLocks noChangeShapeType="1"/>
            </p:cNvSpPr>
            <p:nvPr/>
          </p:nvSpPr>
          <p:spPr bwMode="auto">
            <a:xfrm flipV="1">
              <a:off x="1536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6" name="Line 182"/>
            <p:cNvSpPr>
              <a:spLocks noChangeShapeType="1"/>
            </p:cNvSpPr>
            <p:nvPr/>
          </p:nvSpPr>
          <p:spPr bwMode="auto">
            <a:xfrm flipV="1">
              <a:off x="2472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7" name="Line 183"/>
            <p:cNvSpPr>
              <a:spLocks noChangeShapeType="1"/>
            </p:cNvSpPr>
            <p:nvPr/>
          </p:nvSpPr>
          <p:spPr bwMode="auto">
            <a:xfrm flipV="1">
              <a:off x="3402" y="156"/>
              <a:ext cx="1" cy="3792"/>
            </a:xfrm>
            <a:prstGeom prst="line">
              <a:avLst/>
            </a:prstGeom>
            <a:noFill/>
            <a:ln w="9525">
              <a:solidFill>
                <a:srgbClr val="EBEBE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38" name="Rectangle 184"/>
            <p:cNvSpPr>
              <a:spLocks noChangeArrowheads="1"/>
            </p:cNvSpPr>
            <p:nvPr/>
          </p:nvSpPr>
          <p:spPr bwMode="auto">
            <a:xfrm>
              <a:off x="732" y="1254"/>
              <a:ext cx="210" cy="197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39" name="Rectangle 185"/>
            <p:cNvSpPr>
              <a:spLocks noChangeArrowheads="1"/>
            </p:cNvSpPr>
            <p:nvPr/>
          </p:nvSpPr>
          <p:spPr bwMode="auto">
            <a:xfrm>
              <a:off x="966" y="1224"/>
              <a:ext cx="210" cy="199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0" name="Rectangle 186"/>
            <p:cNvSpPr>
              <a:spLocks noChangeArrowheads="1"/>
            </p:cNvSpPr>
            <p:nvPr/>
          </p:nvSpPr>
          <p:spPr bwMode="auto">
            <a:xfrm>
              <a:off x="1200" y="1206"/>
              <a:ext cx="210" cy="201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1" name="Rectangle 187"/>
            <p:cNvSpPr>
              <a:spLocks noChangeArrowheads="1"/>
            </p:cNvSpPr>
            <p:nvPr/>
          </p:nvSpPr>
          <p:spPr bwMode="auto">
            <a:xfrm>
              <a:off x="1434" y="1140"/>
              <a:ext cx="210" cy="205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2" name="Rectangle 188"/>
            <p:cNvSpPr>
              <a:spLocks noChangeArrowheads="1"/>
            </p:cNvSpPr>
            <p:nvPr/>
          </p:nvSpPr>
          <p:spPr bwMode="auto">
            <a:xfrm>
              <a:off x="1668" y="1056"/>
              <a:ext cx="210" cy="2124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3" name="Rectangle 189"/>
            <p:cNvSpPr>
              <a:spLocks noChangeArrowheads="1"/>
            </p:cNvSpPr>
            <p:nvPr/>
          </p:nvSpPr>
          <p:spPr bwMode="auto">
            <a:xfrm>
              <a:off x="1896" y="936"/>
              <a:ext cx="210" cy="222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4" name="Rectangle 190"/>
            <p:cNvSpPr>
              <a:spLocks noChangeArrowheads="1"/>
            </p:cNvSpPr>
            <p:nvPr/>
          </p:nvSpPr>
          <p:spPr bwMode="auto">
            <a:xfrm>
              <a:off x="2130" y="858"/>
              <a:ext cx="210" cy="228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5" name="Rectangle 191"/>
            <p:cNvSpPr>
              <a:spLocks noChangeArrowheads="1"/>
            </p:cNvSpPr>
            <p:nvPr/>
          </p:nvSpPr>
          <p:spPr bwMode="auto">
            <a:xfrm>
              <a:off x="2364" y="768"/>
              <a:ext cx="210" cy="235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6" name="Rectangle 192"/>
            <p:cNvSpPr>
              <a:spLocks noChangeArrowheads="1"/>
            </p:cNvSpPr>
            <p:nvPr/>
          </p:nvSpPr>
          <p:spPr bwMode="auto">
            <a:xfrm>
              <a:off x="2598" y="684"/>
              <a:ext cx="210" cy="241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7" name="Rectangle 193"/>
            <p:cNvSpPr>
              <a:spLocks noChangeArrowheads="1"/>
            </p:cNvSpPr>
            <p:nvPr/>
          </p:nvSpPr>
          <p:spPr bwMode="auto">
            <a:xfrm>
              <a:off x="2832" y="600"/>
              <a:ext cx="210" cy="2478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8" name="Rectangle 194"/>
            <p:cNvSpPr>
              <a:spLocks noChangeArrowheads="1"/>
            </p:cNvSpPr>
            <p:nvPr/>
          </p:nvSpPr>
          <p:spPr bwMode="auto">
            <a:xfrm>
              <a:off x="3066" y="528"/>
              <a:ext cx="210" cy="252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49" name="Rectangle 195"/>
            <p:cNvSpPr>
              <a:spLocks noChangeArrowheads="1"/>
            </p:cNvSpPr>
            <p:nvPr/>
          </p:nvSpPr>
          <p:spPr bwMode="auto">
            <a:xfrm>
              <a:off x="3300" y="438"/>
              <a:ext cx="210" cy="259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0" name="Rectangle 196"/>
            <p:cNvSpPr>
              <a:spLocks noChangeArrowheads="1"/>
            </p:cNvSpPr>
            <p:nvPr/>
          </p:nvSpPr>
          <p:spPr bwMode="auto">
            <a:xfrm>
              <a:off x="3534" y="378"/>
              <a:ext cx="210" cy="2640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1" name="Rectangle 197"/>
            <p:cNvSpPr>
              <a:spLocks noChangeArrowheads="1"/>
            </p:cNvSpPr>
            <p:nvPr/>
          </p:nvSpPr>
          <p:spPr bwMode="auto">
            <a:xfrm>
              <a:off x="3768" y="330"/>
              <a:ext cx="210" cy="2676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2" name="Rectangle 198"/>
            <p:cNvSpPr>
              <a:spLocks noChangeArrowheads="1"/>
            </p:cNvSpPr>
            <p:nvPr/>
          </p:nvSpPr>
          <p:spPr bwMode="auto">
            <a:xfrm>
              <a:off x="732" y="3228"/>
              <a:ext cx="210" cy="54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3" name="Rectangle 199"/>
            <p:cNvSpPr>
              <a:spLocks noChangeArrowheads="1"/>
            </p:cNvSpPr>
            <p:nvPr/>
          </p:nvSpPr>
          <p:spPr bwMode="auto">
            <a:xfrm>
              <a:off x="966" y="3222"/>
              <a:ext cx="210" cy="55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4" name="Rectangle 200"/>
            <p:cNvSpPr>
              <a:spLocks noChangeArrowheads="1"/>
            </p:cNvSpPr>
            <p:nvPr/>
          </p:nvSpPr>
          <p:spPr bwMode="auto">
            <a:xfrm>
              <a:off x="1200" y="3216"/>
              <a:ext cx="210" cy="55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5" name="Rectangle 201"/>
            <p:cNvSpPr>
              <a:spLocks noChangeArrowheads="1"/>
            </p:cNvSpPr>
            <p:nvPr/>
          </p:nvSpPr>
          <p:spPr bwMode="auto">
            <a:xfrm>
              <a:off x="1434" y="3192"/>
              <a:ext cx="210" cy="58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6" name="Rectangle 202"/>
            <p:cNvSpPr>
              <a:spLocks noChangeArrowheads="1"/>
            </p:cNvSpPr>
            <p:nvPr/>
          </p:nvSpPr>
          <p:spPr bwMode="auto">
            <a:xfrm>
              <a:off x="1668" y="3180"/>
              <a:ext cx="210" cy="59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7" name="Rectangle 203"/>
            <p:cNvSpPr>
              <a:spLocks noChangeArrowheads="1"/>
            </p:cNvSpPr>
            <p:nvPr/>
          </p:nvSpPr>
          <p:spPr bwMode="auto">
            <a:xfrm>
              <a:off x="1896" y="3156"/>
              <a:ext cx="210" cy="61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8" name="Rectangle 204"/>
            <p:cNvSpPr>
              <a:spLocks noChangeArrowheads="1"/>
            </p:cNvSpPr>
            <p:nvPr/>
          </p:nvSpPr>
          <p:spPr bwMode="auto">
            <a:xfrm>
              <a:off x="2130" y="3138"/>
              <a:ext cx="210" cy="63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59" name="Rectangle 205"/>
            <p:cNvSpPr>
              <a:spLocks noChangeArrowheads="1"/>
            </p:cNvSpPr>
            <p:nvPr/>
          </p:nvSpPr>
          <p:spPr bwMode="auto">
            <a:xfrm>
              <a:off x="2364" y="3120"/>
              <a:ext cx="210" cy="65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0" name="Rectangle 206"/>
            <p:cNvSpPr>
              <a:spLocks noChangeArrowheads="1"/>
            </p:cNvSpPr>
            <p:nvPr/>
          </p:nvSpPr>
          <p:spPr bwMode="auto">
            <a:xfrm>
              <a:off x="2598" y="3102"/>
              <a:ext cx="210" cy="67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1" name="Rectangle 207"/>
            <p:cNvSpPr>
              <a:spLocks noChangeArrowheads="1"/>
            </p:cNvSpPr>
            <p:nvPr/>
          </p:nvSpPr>
          <p:spPr bwMode="auto">
            <a:xfrm>
              <a:off x="2832" y="3078"/>
              <a:ext cx="210" cy="69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2" name="Rectangle 208"/>
            <p:cNvSpPr>
              <a:spLocks noChangeArrowheads="1"/>
            </p:cNvSpPr>
            <p:nvPr/>
          </p:nvSpPr>
          <p:spPr bwMode="auto">
            <a:xfrm>
              <a:off x="3066" y="3054"/>
              <a:ext cx="210" cy="72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3" name="Rectangle 209"/>
            <p:cNvSpPr>
              <a:spLocks noChangeArrowheads="1"/>
            </p:cNvSpPr>
            <p:nvPr/>
          </p:nvSpPr>
          <p:spPr bwMode="auto">
            <a:xfrm>
              <a:off x="3300" y="3030"/>
              <a:ext cx="210" cy="744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4" name="Rectangle 210"/>
            <p:cNvSpPr>
              <a:spLocks noChangeArrowheads="1"/>
            </p:cNvSpPr>
            <p:nvPr/>
          </p:nvSpPr>
          <p:spPr bwMode="auto">
            <a:xfrm>
              <a:off x="3534" y="3018"/>
              <a:ext cx="210" cy="756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5" name="Rectangle 211"/>
            <p:cNvSpPr>
              <a:spLocks noChangeArrowheads="1"/>
            </p:cNvSpPr>
            <p:nvPr/>
          </p:nvSpPr>
          <p:spPr bwMode="auto">
            <a:xfrm>
              <a:off x="3768" y="3006"/>
              <a:ext cx="210" cy="768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66" name="Freeform 213"/>
            <p:cNvSpPr>
              <a:spLocks/>
            </p:cNvSpPr>
            <p:nvPr/>
          </p:nvSpPr>
          <p:spPr bwMode="auto">
            <a:xfrm>
              <a:off x="713" y="1801"/>
              <a:ext cx="222" cy="132"/>
            </a:xfrm>
            <a:custGeom>
              <a:avLst/>
              <a:gdLst>
                <a:gd name="T0" fmla="*/ 18 w 37"/>
                <a:gd name="T1" fmla="*/ 132 h 22"/>
                <a:gd name="T2" fmla="*/ 204 w 37"/>
                <a:gd name="T3" fmla="*/ 132 h 22"/>
                <a:gd name="T4" fmla="*/ 204 w 37"/>
                <a:gd name="T5" fmla="*/ 132 h 22"/>
                <a:gd name="T6" fmla="*/ 210 w 37"/>
                <a:gd name="T7" fmla="*/ 132 h 22"/>
                <a:gd name="T8" fmla="*/ 210 w 37"/>
                <a:gd name="T9" fmla="*/ 132 h 22"/>
                <a:gd name="T10" fmla="*/ 216 w 37"/>
                <a:gd name="T11" fmla="*/ 132 h 22"/>
                <a:gd name="T12" fmla="*/ 216 w 37"/>
                <a:gd name="T13" fmla="*/ 126 h 22"/>
                <a:gd name="T14" fmla="*/ 216 w 37"/>
                <a:gd name="T15" fmla="*/ 126 h 22"/>
                <a:gd name="T16" fmla="*/ 222 w 37"/>
                <a:gd name="T17" fmla="*/ 126 h 22"/>
                <a:gd name="T18" fmla="*/ 222 w 37"/>
                <a:gd name="T19" fmla="*/ 120 h 22"/>
                <a:gd name="T20" fmla="*/ 222 w 37"/>
                <a:gd name="T21" fmla="*/ 120 h 22"/>
                <a:gd name="T22" fmla="*/ 222 w 37"/>
                <a:gd name="T23" fmla="*/ 120 h 22"/>
                <a:gd name="T24" fmla="*/ 222 w 37"/>
                <a:gd name="T25" fmla="*/ 114 h 22"/>
                <a:gd name="T26" fmla="*/ 222 w 37"/>
                <a:gd name="T27" fmla="*/ 114 h 22"/>
                <a:gd name="T28" fmla="*/ 222 w 37"/>
                <a:gd name="T29" fmla="*/ 18 h 22"/>
                <a:gd name="T30" fmla="*/ 222 w 37"/>
                <a:gd name="T31" fmla="*/ 18 h 22"/>
                <a:gd name="T32" fmla="*/ 222 w 37"/>
                <a:gd name="T33" fmla="*/ 18 h 22"/>
                <a:gd name="T34" fmla="*/ 222 w 37"/>
                <a:gd name="T35" fmla="*/ 12 h 22"/>
                <a:gd name="T36" fmla="*/ 222 w 37"/>
                <a:gd name="T37" fmla="*/ 12 h 22"/>
                <a:gd name="T38" fmla="*/ 222 w 37"/>
                <a:gd name="T39" fmla="*/ 6 h 22"/>
                <a:gd name="T40" fmla="*/ 216 w 37"/>
                <a:gd name="T41" fmla="*/ 6 h 22"/>
                <a:gd name="T42" fmla="*/ 216 w 37"/>
                <a:gd name="T43" fmla="*/ 6 h 22"/>
                <a:gd name="T44" fmla="*/ 216 w 37"/>
                <a:gd name="T45" fmla="*/ 6 h 22"/>
                <a:gd name="T46" fmla="*/ 210 w 37"/>
                <a:gd name="T47" fmla="*/ 0 h 22"/>
                <a:gd name="T48" fmla="*/ 210 w 37"/>
                <a:gd name="T49" fmla="*/ 0 h 22"/>
                <a:gd name="T50" fmla="*/ 204 w 37"/>
                <a:gd name="T51" fmla="*/ 0 h 22"/>
                <a:gd name="T52" fmla="*/ 18 w 37"/>
                <a:gd name="T53" fmla="*/ 0 h 22"/>
                <a:gd name="T54" fmla="*/ 18 w 37"/>
                <a:gd name="T55" fmla="*/ 0 h 22"/>
                <a:gd name="T56" fmla="*/ 18 w 37"/>
                <a:gd name="T57" fmla="*/ 0 h 22"/>
                <a:gd name="T58" fmla="*/ 12 w 37"/>
                <a:gd name="T59" fmla="*/ 0 h 22"/>
                <a:gd name="T60" fmla="*/ 12 w 37"/>
                <a:gd name="T61" fmla="*/ 6 h 22"/>
                <a:gd name="T62" fmla="*/ 6 w 37"/>
                <a:gd name="T63" fmla="*/ 6 h 22"/>
                <a:gd name="T64" fmla="*/ 6 w 37"/>
                <a:gd name="T65" fmla="*/ 6 h 22"/>
                <a:gd name="T66" fmla="*/ 0 w 37"/>
                <a:gd name="T67" fmla="*/ 6 h 22"/>
                <a:gd name="T68" fmla="*/ 0 w 37"/>
                <a:gd name="T69" fmla="*/ 12 h 22"/>
                <a:gd name="T70" fmla="*/ 0 w 37"/>
                <a:gd name="T71" fmla="*/ 12 h 22"/>
                <a:gd name="T72" fmla="*/ 0 w 37"/>
                <a:gd name="T73" fmla="*/ 18 h 22"/>
                <a:gd name="T74" fmla="*/ 0 w 37"/>
                <a:gd name="T75" fmla="*/ 18 h 22"/>
                <a:gd name="T76" fmla="*/ 0 w 37"/>
                <a:gd name="T77" fmla="*/ 18 h 22"/>
                <a:gd name="T78" fmla="*/ 0 w 37"/>
                <a:gd name="T79" fmla="*/ 114 h 22"/>
                <a:gd name="T80" fmla="*/ 0 w 37"/>
                <a:gd name="T81" fmla="*/ 114 h 22"/>
                <a:gd name="T82" fmla="*/ 0 w 37"/>
                <a:gd name="T83" fmla="*/ 114 h 22"/>
                <a:gd name="T84" fmla="*/ 0 w 37"/>
                <a:gd name="T85" fmla="*/ 120 h 22"/>
                <a:gd name="T86" fmla="*/ 0 w 37"/>
                <a:gd name="T87" fmla="*/ 120 h 22"/>
                <a:gd name="T88" fmla="*/ 0 w 37"/>
                <a:gd name="T89" fmla="*/ 126 h 22"/>
                <a:gd name="T90" fmla="*/ 0 w 37"/>
                <a:gd name="T91" fmla="*/ 126 h 22"/>
                <a:gd name="T92" fmla="*/ 6 w 37"/>
                <a:gd name="T93" fmla="*/ 126 h 22"/>
                <a:gd name="T94" fmla="*/ 6 w 37"/>
                <a:gd name="T95" fmla="*/ 132 h 22"/>
                <a:gd name="T96" fmla="*/ 12 w 37"/>
                <a:gd name="T97" fmla="*/ 132 h 22"/>
                <a:gd name="T98" fmla="*/ 12 w 37"/>
                <a:gd name="T99" fmla="*/ 132 h 22"/>
                <a:gd name="T100" fmla="*/ 18 w 37"/>
                <a:gd name="T101" fmla="*/ 132 h 22"/>
                <a:gd name="T102" fmla="*/ 18 w 37"/>
                <a:gd name="T103" fmla="*/ 132 h 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7"/>
                <a:gd name="T157" fmla="*/ 0 h 22"/>
                <a:gd name="T158" fmla="*/ 37 w 37"/>
                <a:gd name="T159" fmla="*/ 22 h 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7" h="22">
                  <a:moveTo>
                    <a:pt x="3" y="22"/>
                  </a:move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1"/>
                  </a:lnTo>
                  <a:lnTo>
                    <a:pt x="35" y="0"/>
                  </a:lnTo>
                  <a:lnTo>
                    <a:pt x="3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19"/>
                  </a:lnTo>
                  <a:lnTo>
                    <a:pt x="0" y="20"/>
                  </a:lnTo>
                  <a:lnTo>
                    <a:pt x="0" y="21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2" y="22"/>
                  </a:lnTo>
                  <a:lnTo>
                    <a:pt x="3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267" name="Rectangle 214"/>
            <p:cNvSpPr>
              <a:spLocks noChangeArrowheads="1"/>
            </p:cNvSpPr>
            <p:nvPr/>
          </p:nvSpPr>
          <p:spPr bwMode="auto">
            <a:xfrm>
              <a:off x="755" y="2557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50,2</a:t>
              </a:r>
              <a:endParaRPr lang="hu-HU" altLang="hu-HU" b="1"/>
            </a:p>
          </p:txBody>
        </p:sp>
        <p:sp>
          <p:nvSpPr>
            <p:cNvPr id="9268" name="Rectangle 217"/>
            <p:cNvSpPr>
              <a:spLocks noChangeArrowheads="1"/>
            </p:cNvSpPr>
            <p:nvPr/>
          </p:nvSpPr>
          <p:spPr bwMode="auto">
            <a:xfrm>
              <a:off x="1007" y="238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50,8</a:t>
              </a:r>
              <a:endParaRPr lang="hu-HU" altLang="hu-HU" b="1"/>
            </a:p>
          </p:txBody>
        </p:sp>
        <p:sp>
          <p:nvSpPr>
            <p:cNvPr id="9269" name="Rectangle 220"/>
            <p:cNvSpPr>
              <a:spLocks noChangeArrowheads="1"/>
            </p:cNvSpPr>
            <p:nvPr/>
          </p:nvSpPr>
          <p:spPr bwMode="auto">
            <a:xfrm>
              <a:off x="1217" y="2266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51,1</a:t>
              </a:r>
              <a:endParaRPr lang="hu-HU" altLang="hu-HU" b="1"/>
            </a:p>
          </p:txBody>
        </p:sp>
        <p:sp>
          <p:nvSpPr>
            <p:cNvPr id="9270" name="Rectangle 223"/>
            <p:cNvSpPr>
              <a:spLocks noChangeArrowheads="1"/>
            </p:cNvSpPr>
            <p:nvPr/>
          </p:nvSpPr>
          <p:spPr bwMode="auto">
            <a:xfrm>
              <a:off x="1469" y="2150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52,3</a:t>
              </a:r>
              <a:endParaRPr lang="hu-HU" altLang="hu-HU" b="1"/>
            </a:p>
          </p:txBody>
        </p:sp>
        <p:sp>
          <p:nvSpPr>
            <p:cNvPr id="9271" name="Rectangle 226"/>
            <p:cNvSpPr>
              <a:spLocks noChangeArrowheads="1"/>
            </p:cNvSpPr>
            <p:nvPr/>
          </p:nvSpPr>
          <p:spPr bwMode="auto">
            <a:xfrm>
              <a:off x="1679" y="2033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54,0</a:t>
              </a:r>
              <a:endParaRPr lang="hu-HU" altLang="hu-HU" b="1"/>
            </a:p>
          </p:txBody>
        </p:sp>
        <p:sp>
          <p:nvSpPr>
            <p:cNvPr id="9272" name="Rectangle 229"/>
            <p:cNvSpPr>
              <a:spLocks noChangeArrowheads="1"/>
            </p:cNvSpPr>
            <p:nvPr/>
          </p:nvSpPr>
          <p:spPr bwMode="auto">
            <a:xfrm>
              <a:off x="1931" y="1975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56,5</a:t>
              </a:r>
              <a:endParaRPr lang="hu-HU" altLang="hu-HU" b="1"/>
            </a:p>
          </p:txBody>
        </p:sp>
        <p:sp>
          <p:nvSpPr>
            <p:cNvPr id="9273" name="Rectangle 232"/>
            <p:cNvSpPr>
              <a:spLocks noChangeArrowheads="1"/>
            </p:cNvSpPr>
            <p:nvPr/>
          </p:nvSpPr>
          <p:spPr bwMode="auto">
            <a:xfrm>
              <a:off x="2141" y="1917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58,0</a:t>
              </a:r>
              <a:endParaRPr lang="hu-HU" altLang="hu-HU" b="1"/>
            </a:p>
          </p:txBody>
        </p:sp>
        <p:sp>
          <p:nvSpPr>
            <p:cNvPr id="9274" name="Rectangle 235"/>
            <p:cNvSpPr>
              <a:spLocks noChangeArrowheads="1"/>
            </p:cNvSpPr>
            <p:nvPr/>
          </p:nvSpPr>
          <p:spPr bwMode="auto">
            <a:xfrm>
              <a:off x="2393" y="1859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59,9</a:t>
              </a:r>
              <a:endParaRPr lang="hu-HU" altLang="hu-HU" b="1"/>
            </a:p>
          </p:txBody>
        </p:sp>
        <p:sp>
          <p:nvSpPr>
            <p:cNvPr id="9275" name="Rectangle 238"/>
            <p:cNvSpPr>
              <a:spLocks noChangeArrowheads="1"/>
            </p:cNvSpPr>
            <p:nvPr/>
          </p:nvSpPr>
          <p:spPr bwMode="auto">
            <a:xfrm>
              <a:off x="2645" y="1801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61,5</a:t>
              </a:r>
              <a:endParaRPr lang="hu-HU" altLang="hu-HU" b="1"/>
            </a:p>
          </p:txBody>
        </p:sp>
        <p:sp>
          <p:nvSpPr>
            <p:cNvPr id="9276" name="Rectangle 241"/>
            <p:cNvSpPr>
              <a:spLocks noChangeArrowheads="1"/>
            </p:cNvSpPr>
            <p:nvPr/>
          </p:nvSpPr>
          <p:spPr bwMode="auto">
            <a:xfrm>
              <a:off x="2855" y="1801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63,0</a:t>
              </a:r>
              <a:endParaRPr lang="hu-HU" altLang="hu-HU" b="1"/>
            </a:p>
          </p:txBody>
        </p:sp>
        <p:sp>
          <p:nvSpPr>
            <p:cNvPr id="9277" name="Rectangle 244"/>
            <p:cNvSpPr>
              <a:spLocks noChangeArrowheads="1"/>
            </p:cNvSpPr>
            <p:nvPr/>
          </p:nvSpPr>
          <p:spPr bwMode="auto">
            <a:xfrm>
              <a:off x="3107" y="1743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64,4</a:t>
              </a:r>
              <a:endParaRPr lang="hu-HU" altLang="hu-HU" b="1"/>
            </a:p>
          </p:txBody>
        </p:sp>
        <p:sp>
          <p:nvSpPr>
            <p:cNvPr id="9278" name="Rectangle 247"/>
            <p:cNvSpPr>
              <a:spLocks noChangeArrowheads="1"/>
            </p:cNvSpPr>
            <p:nvPr/>
          </p:nvSpPr>
          <p:spPr bwMode="auto">
            <a:xfrm>
              <a:off x="3317" y="1684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66,0</a:t>
              </a:r>
              <a:endParaRPr lang="hu-HU" altLang="hu-HU" b="1"/>
            </a:p>
          </p:txBody>
        </p:sp>
        <p:sp>
          <p:nvSpPr>
            <p:cNvPr id="9279" name="Rectangle 250"/>
            <p:cNvSpPr>
              <a:spLocks noChangeArrowheads="1"/>
            </p:cNvSpPr>
            <p:nvPr/>
          </p:nvSpPr>
          <p:spPr bwMode="auto">
            <a:xfrm>
              <a:off x="3569" y="1626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67,3</a:t>
              </a:r>
              <a:endParaRPr lang="hu-HU" altLang="hu-HU" b="1"/>
            </a:p>
          </p:txBody>
        </p:sp>
        <p:sp>
          <p:nvSpPr>
            <p:cNvPr id="9280" name="Rectangle 253"/>
            <p:cNvSpPr>
              <a:spLocks noChangeArrowheads="1"/>
            </p:cNvSpPr>
            <p:nvPr/>
          </p:nvSpPr>
          <p:spPr bwMode="auto">
            <a:xfrm>
              <a:off x="3779" y="1510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/>
                <a:t>68,3</a:t>
              </a:r>
              <a:endParaRPr lang="hu-HU" altLang="hu-HU" b="1"/>
            </a:p>
          </p:txBody>
        </p:sp>
        <p:sp>
          <p:nvSpPr>
            <p:cNvPr id="9281" name="Rectangle 256"/>
            <p:cNvSpPr>
              <a:spLocks noChangeArrowheads="1"/>
            </p:cNvSpPr>
            <p:nvPr/>
          </p:nvSpPr>
          <p:spPr bwMode="auto">
            <a:xfrm>
              <a:off x="726" y="3414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13,9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2" name="Rectangle 259"/>
            <p:cNvSpPr>
              <a:spLocks noChangeArrowheads="1"/>
            </p:cNvSpPr>
            <p:nvPr/>
          </p:nvSpPr>
          <p:spPr bwMode="auto">
            <a:xfrm>
              <a:off x="954" y="3414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14,1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3" name="Rectangle 262"/>
            <p:cNvSpPr>
              <a:spLocks noChangeArrowheads="1"/>
            </p:cNvSpPr>
            <p:nvPr/>
          </p:nvSpPr>
          <p:spPr bwMode="auto">
            <a:xfrm>
              <a:off x="1188" y="3408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14,3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4" name="Rectangle 265"/>
            <p:cNvSpPr>
              <a:spLocks noChangeArrowheads="1"/>
            </p:cNvSpPr>
            <p:nvPr/>
          </p:nvSpPr>
          <p:spPr bwMode="auto">
            <a:xfrm>
              <a:off x="1422" y="340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14,8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5" name="Rectangle 268"/>
            <p:cNvSpPr>
              <a:spLocks noChangeArrowheads="1"/>
            </p:cNvSpPr>
            <p:nvPr/>
          </p:nvSpPr>
          <p:spPr bwMode="auto">
            <a:xfrm>
              <a:off x="1656" y="3390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15,2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6" name="Rectangle 271"/>
            <p:cNvSpPr>
              <a:spLocks noChangeArrowheads="1"/>
            </p:cNvSpPr>
            <p:nvPr/>
          </p:nvSpPr>
          <p:spPr bwMode="auto">
            <a:xfrm>
              <a:off x="1890" y="3378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15,7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7" name="Rectangle 274"/>
            <p:cNvSpPr>
              <a:spLocks noChangeArrowheads="1"/>
            </p:cNvSpPr>
            <p:nvPr/>
          </p:nvSpPr>
          <p:spPr bwMode="auto">
            <a:xfrm>
              <a:off x="2124" y="337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16,2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8" name="Rectangle 277"/>
            <p:cNvSpPr>
              <a:spLocks noChangeArrowheads="1"/>
            </p:cNvSpPr>
            <p:nvPr/>
          </p:nvSpPr>
          <p:spPr bwMode="auto">
            <a:xfrm>
              <a:off x="2358" y="3360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16,7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89" name="Rectangle 280"/>
            <p:cNvSpPr>
              <a:spLocks noChangeArrowheads="1"/>
            </p:cNvSpPr>
            <p:nvPr/>
          </p:nvSpPr>
          <p:spPr bwMode="auto">
            <a:xfrm>
              <a:off x="2592" y="3354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17,2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90" name="Rectangle 283"/>
            <p:cNvSpPr>
              <a:spLocks noChangeArrowheads="1"/>
            </p:cNvSpPr>
            <p:nvPr/>
          </p:nvSpPr>
          <p:spPr bwMode="auto">
            <a:xfrm>
              <a:off x="2826" y="334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17,8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91" name="Rectangle 286"/>
            <p:cNvSpPr>
              <a:spLocks noChangeArrowheads="1"/>
            </p:cNvSpPr>
            <p:nvPr/>
          </p:nvSpPr>
          <p:spPr bwMode="auto">
            <a:xfrm>
              <a:off x="3054" y="3330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18,3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92" name="Rectangle 289"/>
            <p:cNvSpPr>
              <a:spLocks noChangeArrowheads="1"/>
            </p:cNvSpPr>
            <p:nvPr/>
          </p:nvSpPr>
          <p:spPr bwMode="auto">
            <a:xfrm>
              <a:off x="3288" y="3318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18,9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93" name="Rectangle 292"/>
            <p:cNvSpPr>
              <a:spLocks noChangeArrowheads="1"/>
            </p:cNvSpPr>
            <p:nvPr/>
          </p:nvSpPr>
          <p:spPr bwMode="auto">
            <a:xfrm>
              <a:off x="3522" y="3312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19,2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94" name="Rectangle 295"/>
            <p:cNvSpPr>
              <a:spLocks noChangeArrowheads="1"/>
            </p:cNvSpPr>
            <p:nvPr/>
          </p:nvSpPr>
          <p:spPr bwMode="auto">
            <a:xfrm>
              <a:off x="3756" y="3306"/>
              <a:ext cx="173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100" b="1">
                  <a:solidFill>
                    <a:schemeClr val="bg1"/>
                  </a:solidFill>
                </a:rPr>
                <a:t>19,5</a:t>
              </a:r>
              <a:endParaRPr lang="hu-HU" altLang="hu-HU" b="1">
                <a:solidFill>
                  <a:schemeClr val="bg1"/>
                </a:solidFill>
              </a:endParaRPr>
            </a:p>
          </p:txBody>
        </p:sp>
        <p:sp>
          <p:nvSpPr>
            <p:cNvPr id="9295" name="Rectangle 296"/>
            <p:cNvSpPr>
              <a:spLocks noChangeArrowheads="1"/>
            </p:cNvSpPr>
            <p:nvPr/>
          </p:nvSpPr>
          <p:spPr bwMode="auto">
            <a:xfrm>
              <a:off x="570" y="156"/>
              <a:ext cx="3570" cy="3792"/>
            </a:xfrm>
            <a:prstGeom prst="rect">
              <a:avLst/>
            </a:prstGeom>
            <a:noFill/>
            <a:ln w="9525" cap="rnd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296" name="Rectangle 297"/>
            <p:cNvSpPr>
              <a:spLocks noChangeArrowheads="1"/>
            </p:cNvSpPr>
            <p:nvPr/>
          </p:nvSpPr>
          <p:spPr bwMode="auto">
            <a:xfrm>
              <a:off x="456" y="3744"/>
              <a:ext cx="6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0</a:t>
              </a:r>
            </a:p>
          </p:txBody>
        </p:sp>
        <p:sp>
          <p:nvSpPr>
            <p:cNvPr id="9297" name="Rectangle 298"/>
            <p:cNvSpPr>
              <a:spLocks noChangeArrowheads="1"/>
            </p:cNvSpPr>
            <p:nvPr/>
          </p:nvSpPr>
          <p:spPr bwMode="auto">
            <a:xfrm>
              <a:off x="420" y="2766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25</a:t>
              </a:r>
            </a:p>
          </p:txBody>
        </p:sp>
        <p:sp>
          <p:nvSpPr>
            <p:cNvPr id="9298" name="Rectangle 299"/>
            <p:cNvSpPr>
              <a:spLocks noChangeArrowheads="1"/>
            </p:cNvSpPr>
            <p:nvPr/>
          </p:nvSpPr>
          <p:spPr bwMode="auto">
            <a:xfrm>
              <a:off x="420" y="1782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50</a:t>
              </a:r>
            </a:p>
          </p:txBody>
        </p:sp>
        <p:sp>
          <p:nvSpPr>
            <p:cNvPr id="9299" name="Rectangle 300"/>
            <p:cNvSpPr>
              <a:spLocks noChangeArrowheads="1"/>
            </p:cNvSpPr>
            <p:nvPr/>
          </p:nvSpPr>
          <p:spPr bwMode="auto">
            <a:xfrm>
              <a:off x="420" y="798"/>
              <a:ext cx="125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75</a:t>
              </a:r>
            </a:p>
          </p:txBody>
        </p:sp>
        <p:sp>
          <p:nvSpPr>
            <p:cNvPr id="9300" name="Line 301"/>
            <p:cNvSpPr>
              <a:spLocks noChangeShapeType="1"/>
            </p:cNvSpPr>
            <p:nvPr/>
          </p:nvSpPr>
          <p:spPr bwMode="auto">
            <a:xfrm>
              <a:off x="546" y="3774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1" name="Line 302"/>
            <p:cNvSpPr>
              <a:spLocks noChangeShapeType="1"/>
            </p:cNvSpPr>
            <p:nvPr/>
          </p:nvSpPr>
          <p:spPr bwMode="auto">
            <a:xfrm>
              <a:off x="546" y="2796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2" name="Line 303"/>
            <p:cNvSpPr>
              <a:spLocks noChangeShapeType="1"/>
            </p:cNvSpPr>
            <p:nvPr/>
          </p:nvSpPr>
          <p:spPr bwMode="auto">
            <a:xfrm>
              <a:off x="546" y="1812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3" name="Line 304"/>
            <p:cNvSpPr>
              <a:spLocks noChangeShapeType="1"/>
            </p:cNvSpPr>
            <p:nvPr/>
          </p:nvSpPr>
          <p:spPr bwMode="auto">
            <a:xfrm>
              <a:off x="546" y="828"/>
              <a:ext cx="24" cy="1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4" name="Line 305"/>
            <p:cNvSpPr>
              <a:spLocks noChangeShapeType="1"/>
            </p:cNvSpPr>
            <p:nvPr/>
          </p:nvSpPr>
          <p:spPr bwMode="auto">
            <a:xfrm flipV="1">
              <a:off x="606" y="3948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5" name="Line 306"/>
            <p:cNvSpPr>
              <a:spLocks noChangeShapeType="1"/>
            </p:cNvSpPr>
            <p:nvPr/>
          </p:nvSpPr>
          <p:spPr bwMode="auto">
            <a:xfrm flipV="1">
              <a:off x="1536" y="3948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6" name="Line 307"/>
            <p:cNvSpPr>
              <a:spLocks noChangeShapeType="1"/>
            </p:cNvSpPr>
            <p:nvPr/>
          </p:nvSpPr>
          <p:spPr bwMode="auto">
            <a:xfrm flipV="1">
              <a:off x="2472" y="3948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7" name="Line 308"/>
            <p:cNvSpPr>
              <a:spLocks noChangeShapeType="1"/>
            </p:cNvSpPr>
            <p:nvPr/>
          </p:nvSpPr>
          <p:spPr bwMode="auto">
            <a:xfrm flipV="1">
              <a:off x="3402" y="3948"/>
              <a:ext cx="1" cy="24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9308" name="Rectangle 309"/>
            <p:cNvSpPr>
              <a:spLocks noChangeArrowheads="1"/>
            </p:cNvSpPr>
            <p:nvPr/>
          </p:nvSpPr>
          <p:spPr bwMode="auto">
            <a:xfrm>
              <a:off x="510" y="3990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2008</a:t>
              </a:r>
            </a:p>
          </p:txBody>
        </p:sp>
        <p:sp>
          <p:nvSpPr>
            <p:cNvPr id="9309" name="Rectangle 310"/>
            <p:cNvSpPr>
              <a:spLocks noChangeArrowheads="1"/>
            </p:cNvSpPr>
            <p:nvPr/>
          </p:nvSpPr>
          <p:spPr bwMode="auto">
            <a:xfrm>
              <a:off x="1440" y="3990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2012</a:t>
              </a:r>
            </a:p>
          </p:txBody>
        </p:sp>
        <p:sp>
          <p:nvSpPr>
            <p:cNvPr id="9310" name="Rectangle 311"/>
            <p:cNvSpPr>
              <a:spLocks noChangeArrowheads="1"/>
            </p:cNvSpPr>
            <p:nvPr/>
          </p:nvSpPr>
          <p:spPr bwMode="auto">
            <a:xfrm>
              <a:off x="2376" y="3990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2016</a:t>
              </a:r>
            </a:p>
          </p:txBody>
        </p:sp>
        <p:sp>
          <p:nvSpPr>
            <p:cNvPr id="9311" name="Rectangle 312"/>
            <p:cNvSpPr>
              <a:spLocks noChangeArrowheads="1"/>
            </p:cNvSpPr>
            <p:nvPr/>
          </p:nvSpPr>
          <p:spPr bwMode="auto">
            <a:xfrm>
              <a:off x="3306" y="3990"/>
              <a:ext cx="250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2020</a:t>
              </a:r>
            </a:p>
          </p:txBody>
        </p:sp>
        <p:sp>
          <p:nvSpPr>
            <p:cNvPr id="9312" name="Rectangle 313"/>
            <p:cNvSpPr>
              <a:spLocks noChangeArrowheads="1"/>
            </p:cNvSpPr>
            <p:nvPr/>
          </p:nvSpPr>
          <p:spPr bwMode="auto">
            <a:xfrm>
              <a:off x="2138" y="4050"/>
              <a:ext cx="11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év</a:t>
              </a:r>
            </a:p>
          </p:txBody>
        </p:sp>
        <p:sp>
          <p:nvSpPr>
            <p:cNvPr id="9313" name="Rectangle 314"/>
            <p:cNvSpPr>
              <a:spLocks noChangeArrowheads="1"/>
            </p:cNvSpPr>
            <p:nvPr/>
          </p:nvSpPr>
          <p:spPr bwMode="auto">
            <a:xfrm rot="-5400000">
              <a:off x="-348" y="1818"/>
              <a:ext cx="1324" cy="1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Terület (ezer hektár)</a:t>
              </a:r>
            </a:p>
          </p:txBody>
        </p:sp>
        <p:sp>
          <p:nvSpPr>
            <p:cNvPr id="9314" name="Rectangle 315"/>
            <p:cNvSpPr>
              <a:spLocks noChangeArrowheads="1"/>
            </p:cNvSpPr>
            <p:nvPr/>
          </p:nvSpPr>
          <p:spPr bwMode="auto">
            <a:xfrm>
              <a:off x="4224" y="1848"/>
              <a:ext cx="1206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315" name="Rectangle 317"/>
            <p:cNvSpPr>
              <a:spLocks noChangeArrowheads="1"/>
            </p:cNvSpPr>
            <p:nvPr/>
          </p:nvSpPr>
          <p:spPr bwMode="auto">
            <a:xfrm>
              <a:off x="4241" y="2150"/>
              <a:ext cx="132" cy="132"/>
            </a:xfrm>
            <a:prstGeom prst="rect">
              <a:avLst/>
            </a:prstGeom>
            <a:solidFill>
              <a:srgbClr val="E3F6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316" name="Rectangle 319"/>
            <p:cNvSpPr>
              <a:spLocks noChangeArrowheads="1"/>
            </p:cNvSpPr>
            <p:nvPr/>
          </p:nvSpPr>
          <p:spPr bwMode="auto">
            <a:xfrm>
              <a:off x="4241" y="3139"/>
              <a:ext cx="132" cy="132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hu-HU" altLang="hu-HU">
                <a:latin typeface="Calibri" panose="020F0502020204030204" pitchFamily="34" charset="0"/>
              </a:endParaRPr>
            </a:p>
          </p:txBody>
        </p:sp>
        <p:sp>
          <p:nvSpPr>
            <p:cNvPr id="9317" name="Rectangle 320"/>
            <p:cNvSpPr>
              <a:spLocks noChangeArrowheads="1"/>
            </p:cNvSpPr>
            <p:nvPr/>
          </p:nvSpPr>
          <p:spPr bwMode="auto">
            <a:xfrm>
              <a:off x="4451" y="2150"/>
              <a:ext cx="923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Nem védett terület</a:t>
              </a:r>
            </a:p>
          </p:txBody>
        </p:sp>
        <p:sp>
          <p:nvSpPr>
            <p:cNvPr id="9318" name="Rectangle 321"/>
            <p:cNvSpPr>
              <a:spLocks noChangeArrowheads="1"/>
            </p:cNvSpPr>
            <p:nvPr/>
          </p:nvSpPr>
          <p:spPr bwMode="auto">
            <a:xfrm>
              <a:off x="4409" y="3022"/>
              <a:ext cx="1008" cy="3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hu-HU" altLang="hu-HU" sz="1400"/>
                <a:t>Védett természeti terület</a:t>
              </a:r>
            </a:p>
          </p:txBody>
        </p:sp>
      </p:grpSp>
      <p:sp>
        <p:nvSpPr>
          <p:cNvPr id="163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Területfoglalás védettség szerint (ezer ha)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bg1"/>
                </a:solidFill>
              </a:rPr>
              <a:t>HNY célállományú erdőtelepítések területe</a:t>
            </a:r>
            <a:endParaRPr lang="hu-HU" sz="3600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84313"/>
            <a:ext cx="6913562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712</Words>
  <Application>Microsoft Office PowerPoint</Application>
  <PresentationFormat>Diavetítés a képernyőre (4:3 oldalarány)</PresentationFormat>
  <Paragraphs>443</Paragraphs>
  <Slides>22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Microsoft New Tai Lue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Területfoglalás Natura 2000 hálózat szerint</vt:lpstr>
      <vt:lpstr>Területfoglalás védettség szerint (ezer ha)</vt:lpstr>
      <vt:lpstr>HNY célállományú erdőtelepítések területe</vt:lpstr>
      <vt:lpstr>Szürke nyáras utódállományú fafajcserés erdőfelújítások anyaállomány eloszlása</vt:lpstr>
      <vt:lpstr>Élőfakészlet (millió m3) Natura 2000</vt:lpstr>
      <vt:lpstr>Átlagkor változása (területtel súlyozottan) </vt:lpstr>
      <vt:lpstr>Koreloszlás területváltozása</vt:lpstr>
      <vt:lpstr>Átlagos vágásérettségi kor változása  (területtel súlyozottan) </vt:lpstr>
      <vt:lpstr>Vágásérettségi korcsoport </vt:lpstr>
      <vt:lpstr>FANE üzemmódú szürkenyaras részletek területe</vt:lpstr>
      <vt:lpstr>Éves növedék és kitermelés</vt:lpstr>
      <vt:lpstr>A szürke nyár választék-összetétele (2021)</vt:lpstr>
      <vt:lpstr>Prognosztizált terület Hazai nyár </vt:lpstr>
      <vt:lpstr>Prognosztizált élőfakészlet Hazai nyár</vt:lpstr>
      <vt:lpstr>Prognosztizált véghasználati hozami fakészlet (HNY) </vt:lpstr>
      <vt:lpstr>PowerPoint bemutató</vt:lpstr>
    </vt:vector>
  </TitlesOfParts>
  <Company>NÉBIH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Mészáros-Komáromy Márk</dc:creator>
  <cp:lastModifiedBy>Raisz Árpád_KEFAG</cp:lastModifiedBy>
  <cp:revision>95</cp:revision>
  <dcterms:created xsi:type="dcterms:W3CDTF">2023-10-24T08:26:51Z</dcterms:created>
  <dcterms:modified xsi:type="dcterms:W3CDTF">2023-11-13T11:57:21Z</dcterms:modified>
</cp:coreProperties>
</file>