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59" r:id="rId4"/>
    <p:sldId id="269" r:id="rId5"/>
    <p:sldId id="271" r:id="rId6"/>
    <p:sldId id="268" r:id="rId7"/>
    <p:sldId id="273" r:id="rId8"/>
    <p:sldId id="274" r:id="rId9"/>
    <p:sldId id="278" r:id="rId10"/>
    <p:sldId id="272" r:id="rId11"/>
    <p:sldId id="275" r:id="rId12"/>
    <p:sldId id="276" r:id="rId13"/>
    <p:sldId id="277" r:id="rId14"/>
    <p:sldId id="258" r:id="rId1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 userDrawn="1">
          <p15:clr>
            <a:srgbClr val="A4A3A4"/>
          </p15:clr>
        </p15:guide>
        <p15:guide id="2" pos="642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éma alapján készült stílus 1 – 2. jelölőszín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16"/>
    <p:restoredTop sz="94694"/>
  </p:normalViewPr>
  <p:slideViewPr>
    <p:cSldViewPr snapToGrid="0" snapToObjects="1" showGuides="1">
      <p:cViewPr varScale="1">
        <p:scale>
          <a:sx n="88" d="100"/>
          <a:sy n="88" d="100"/>
        </p:scale>
        <p:origin x="749" y="62"/>
      </p:cViewPr>
      <p:guideLst>
        <p:guide orient="horz" pos="3158"/>
        <p:guide pos="642"/>
        <p:guide orient="horz" pos="40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2023. 11. 06.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59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2023. 11. 06.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3045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2023. 11. 06.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2733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2023. 11. 06.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807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2023. 11. 06.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09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2023. 11. 06.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5153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2023. 11. 06.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22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2023. 11. 06.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718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2023. 11. 06.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47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2023. 11. 06.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511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2023. 11. 06.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153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x-none" smtClean="0"/>
              <a:t>2023. 11. 06.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241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66E28AB0-B276-BE46-97C3-F2D1CD122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B8763-2446-4B4E-8065-B8FA47ED0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B76E54-3E4E-9244-8855-E661809B9A5F}"/>
              </a:ext>
            </a:extLst>
          </p:cNvPr>
          <p:cNvSpPr txBox="1"/>
          <p:nvPr/>
        </p:nvSpPr>
        <p:spPr>
          <a:xfrm>
            <a:off x="247875" y="2317318"/>
            <a:ext cx="11696250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4000" b="1" dirty="0" err="1">
                <a:solidFill>
                  <a:schemeClr val="bg1"/>
                </a:solidFill>
              </a:rPr>
              <a:t>Nemesnyár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fajtajelöltekkel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kapcsolatos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kutatási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 smtClean="0">
                <a:solidFill>
                  <a:schemeClr val="bg1"/>
                </a:solidFill>
              </a:rPr>
              <a:t>eredmények</a:t>
            </a:r>
            <a:endParaRPr lang="hu-HU" sz="4000" b="1" dirty="0" smtClean="0">
              <a:solidFill>
                <a:schemeClr val="bg1"/>
              </a:solidFill>
            </a:endParaRPr>
          </a:p>
          <a:p>
            <a:pPr algn="ctr"/>
            <a:r>
              <a:rPr lang="hu-HU" sz="2800" b="1" dirty="0" smtClean="0">
                <a:solidFill>
                  <a:schemeClr val="bg1"/>
                </a:solidFill>
              </a:rPr>
              <a:t>Benke Attila</a:t>
            </a:r>
            <a:endParaRPr lang="hu-HU" sz="2800" b="1" dirty="0">
              <a:solidFill>
                <a:schemeClr val="bg1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52399" y="4919133"/>
            <a:ext cx="8475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bg1"/>
                </a:solidFill>
              </a:rPr>
              <a:t>Alföldi Erdőkért Egyesület Kutatói Nap</a:t>
            </a:r>
          </a:p>
          <a:p>
            <a:r>
              <a:rPr lang="hu-HU" sz="3600" dirty="0" smtClean="0">
                <a:solidFill>
                  <a:schemeClr val="bg1"/>
                </a:solidFill>
              </a:rPr>
              <a:t>Lakitelek</a:t>
            </a:r>
          </a:p>
          <a:p>
            <a:r>
              <a:rPr lang="hu-HU" sz="3600" dirty="0" smtClean="0">
                <a:solidFill>
                  <a:schemeClr val="bg1"/>
                </a:solidFill>
              </a:rPr>
              <a:t>2023. november 9.</a:t>
            </a:r>
            <a:endParaRPr lang="hu-H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24462" y="718770"/>
            <a:ext cx="7105269" cy="1325563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smtClean="0">
                <a:latin typeface="+mn-lt"/>
              </a:rPr>
              <a:t>Nemesnyár fajtaválasztó alkalmazás</a:t>
            </a:r>
            <a:endParaRPr lang="hu-HU" sz="4000" b="1" dirty="0">
              <a:latin typeface="+mn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33" y="2044332"/>
            <a:ext cx="2153350" cy="466559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61" y="2044333"/>
            <a:ext cx="4645759" cy="466559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95" y="862149"/>
            <a:ext cx="4467461" cy="58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32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753533" y="6360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smtClean="0">
                <a:latin typeface="+mn-lt"/>
              </a:rPr>
              <a:t>Elemakkumulációs vizsgálatok</a:t>
            </a:r>
            <a:endParaRPr lang="hu-HU" sz="3200" b="1" dirty="0">
              <a:latin typeface="+mn-lt"/>
            </a:endParaRPr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8965"/>
              </p:ext>
            </p:extLst>
          </p:nvPr>
        </p:nvGraphicFramePr>
        <p:xfrm>
          <a:off x="753533" y="1709482"/>
          <a:ext cx="10550855" cy="1129094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2186694">
                  <a:extLst>
                    <a:ext uri="{9D8B030D-6E8A-4147-A177-3AD203B41FA5}">
                      <a16:colId xmlns:a16="http://schemas.microsoft.com/office/drawing/2014/main" val="4274760530"/>
                    </a:ext>
                  </a:extLst>
                </a:gridCol>
                <a:gridCol w="2046362">
                  <a:extLst>
                    <a:ext uri="{9D8B030D-6E8A-4147-A177-3AD203B41FA5}">
                      <a16:colId xmlns:a16="http://schemas.microsoft.com/office/drawing/2014/main" val="2594576412"/>
                    </a:ext>
                  </a:extLst>
                </a:gridCol>
                <a:gridCol w="3053555">
                  <a:extLst>
                    <a:ext uri="{9D8B030D-6E8A-4147-A177-3AD203B41FA5}">
                      <a16:colId xmlns:a16="http://schemas.microsoft.com/office/drawing/2014/main" val="376132058"/>
                    </a:ext>
                  </a:extLst>
                </a:gridCol>
                <a:gridCol w="1632122">
                  <a:extLst>
                    <a:ext uri="{9D8B030D-6E8A-4147-A177-3AD203B41FA5}">
                      <a16:colId xmlns:a16="http://schemas.microsoft.com/office/drawing/2014/main" val="3943780703"/>
                    </a:ext>
                  </a:extLst>
                </a:gridCol>
                <a:gridCol w="1632122">
                  <a:extLst>
                    <a:ext uri="{9D8B030D-6E8A-4147-A177-3AD203B41FA5}">
                      <a16:colId xmlns:a16="http://schemas.microsoft.com/office/drawing/2014/main" val="3712071925"/>
                    </a:ext>
                  </a:extLst>
                </a:gridCol>
              </a:tblGrid>
              <a:tr h="752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Községhatár</a:t>
                      </a:r>
                      <a:endParaRPr lang="hu-HU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</a:rPr>
                        <a:t>Tag, erdőrészlet</a:t>
                      </a:r>
                      <a:endParaRPr lang="hu-HU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Termőhelytípus-változat </a:t>
                      </a:r>
                      <a:r>
                        <a:rPr lang="hu-HU" sz="2000" dirty="0" smtClean="0">
                          <a:solidFill>
                            <a:schemeClr val="tx1"/>
                          </a:solidFill>
                          <a:effectLst/>
                        </a:rPr>
                        <a:t>rövidítése</a:t>
                      </a:r>
                      <a:endParaRPr lang="hu-HU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</a:rPr>
                        <a:t>Ültetési időszak</a:t>
                      </a:r>
                      <a:endParaRPr lang="hu-HU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Telepítési hálózat</a:t>
                      </a:r>
                      <a:endParaRPr lang="hu-HU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21165"/>
                  </a:ext>
                </a:extLst>
              </a:tr>
              <a:tr h="376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</a:rPr>
                        <a:t>Monorierdő</a:t>
                      </a:r>
                      <a:endParaRPr lang="hu-HU" sz="3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</a:rPr>
                        <a:t>27/H</a:t>
                      </a:r>
                      <a:endParaRPr lang="hu-HU" sz="3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</a:rPr>
                        <a:t>ESZTY-TVFLN-RBE-MÉ-H</a:t>
                      </a:r>
                      <a:endParaRPr lang="hu-HU" sz="3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</a:rPr>
                        <a:t>2017/2018</a:t>
                      </a:r>
                      <a:endParaRPr lang="hu-HU" sz="3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5</a:t>
                      </a:r>
                      <a:r>
                        <a:rPr lang="hu-HU" sz="2000" dirty="0" smtClean="0">
                          <a:effectLst/>
                        </a:rPr>
                        <a:t> </a:t>
                      </a:r>
                      <a:r>
                        <a:rPr lang="hu-HU" sz="2000" dirty="0">
                          <a:effectLst/>
                        </a:rPr>
                        <a:t>m × </a:t>
                      </a:r>
                      <a:r>
                        <a:rPr lang="hu-HU" sz="2000" dirty="0" smtClean="0">
                          <a:effectLst/>
                        </a:rPr>
                        <a:t>5 </a:t>
                      </a:r>
                      <a:r>
                        <a:rPr lang="hu-HU" sz="2000" dirty="0">
                          <a:effectLst/>
                        </a:rPr>
                        <a:t>m</a:t>
                      </a:r>
                      <a:endParaRPr lang="hu-HU" sz="3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0264421"/>
                  </a:ext>
                </a:extLst>
              </a:tr>
            </a:tbl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2" y="2978328"/>
            <a:ext cx="2895358" cy="275025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38" y="911781"/>
            <a:ext cx="7655499" cy="573843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38" y="911781"/>
            <a:ext cx="7655499" cy="573843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38" y="911781"/>
            <a:ext cx="7655498" cy="5738433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253573" y="5868334"/>
            <a:ext cx="3395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A: nullkezelés</a:t>
            </a:r>
          </a:p>
          <a:p>
            <a:r>
              <a:rPr lang="hu-H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B: 75 kg/ha NPK + 150 kg/ha pétisó</a:t>
            </a:r>
          </a:p>
          <a:p>
            <a:r>
              <a:rPr lang="hu-H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C: 150 </a:t>
            </a: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kg/ha NPK + </a:t>
            </a:r>
            <a:r>
              <a:rPr lang="hu-H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300 </a:t>
            </a: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kg/ha </a:t>
            </a:r>
            <a:r>
              <a:rPr lang="hu-H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pétisó</a:t>
            </a:r>
            <a:endParaRPr lang="hu-H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146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753533" y="6360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smtClean="0">
                <a:latin typeface="+mn-lt"/>
              </a:rPr>
              <a:t>Köszönetnyilvánítás</a:t>
            </a:r>
            <a:endParaRPr lang="hu-HU" sz="4000" b="1" dirty="0">
              <a:latin typeface="+mn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56453" y="2725783"/>
            <a:ext cx="9509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Munkánkhoz elévülhetetlen segítséget nyújtottak 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NEFAG </a:t>
            </a:r>
            <a:r>
              <a:rPr lang="hu-H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Zrt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Monori Erdészet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ének (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Kindla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Norbert erdészetigazgató, 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Papp Krisztián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erdőművelési ágazatvezető,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Brecsok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Sándor, </a:t>
            </a:r>
            <a:r>
              <a:rPr lang="hu-H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Poppé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László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és </a:t>
            </a:r>
            <a:r>
              <a:rPr lang="hu-H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Rada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Ferenc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kerületvezető erdészek), és a 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SEFAG </a:t>
            </a:r>
            <a:r>
              <a:rPr lang="hu-H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Zrt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Lábodi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Vadászerdészet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ének munkatársai (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Tímár József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erdőművelési ágazatvezető).</a:t>
            </a:r>
          </a:p>
        </p:txBody>
      </p:sp>
    </p:spTree>
    <p:extLst>
      <p:ext uri="{BB962C8B-B14F-4D97-AF65-F5344CB8AC3E}">
        <p14:creationId xmlns:p14="http://schemas.microsoft.com/office/powerpoint/2010/main" val="2953921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753533" y="6360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smtClean="0">
                <a:latin typeface="+mn-lt"/>
              </a:rPr>
              <a:t>Támogatás</a:t>
            </a:r>
            <a:endParaRPr lang="hu-HU" sz="4000" b="1" dirty="0">
              <a:latin typeface="+mn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56453" y="2246812"/>
            <a:ext cx="9509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 nemesnyár fajtaválasztó alkalmazás fejlesztését a VP3-16.1.1-4.1.5-4.2.1-4.2.2-8.1.1-8.2.1-8.3.1-8.5.1-8.5.2-8.6.1-17 kódszámú felhívásra benyújtott, 1924342122 projektazonosító számú, </a:t>
            </a:r>
            <a: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  <a:t>NNY-EIP Nyár ültetvények ipari termesztés technológiájának fejlesztése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című projekt, keretében végeztük. </a:t>
            </a:r>
          </a:p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 növényi elemakkumulációs vizsgálatokat a 2017-1.3.1-VKE-2017-00022 azonosítószámú, </a:t>
            </a:r>
            <a: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fatömeg hozamot és faanyagminőséget jelentősen növelő, a gyakorlatban eddig nem alkalmazott állománynevelési és trágyázási eljárások kidolgozása új, gyorsnövésű fajtákkal létesített erdészeti ültetvényekben 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című projekt finanszírozásában végeztük. A 2017-1.3.1-VKE-2017-00022 számú projekt a Kulturális és Innovációs Minisztérium Nemzeti Kutatási Fejlesztési és Innovációs Alapból nyújtott támogatásával, a Versenyképességi és kiválósági együttműködések (VKE_17) pályázati program finanszírozásában valósult meg.</a:t>
            </a:r>
          </a:p>
        </p:txBody>
      </p:sp>
    </p:spTree>
    <p:extLst>
      <p:ext uri="{BB962C8B-B14F-4D97-AF65-F5344CB8AC3E}">
        <p14:creationId xmlns:p14="http://schemas.microsoft.com/office/powerpoint/2010/main" val="3110863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0B76E54-3E4E-9244-8855-E661809B9A5F}"/>
              </a:ext>
            </a:extLst>
          </p:cNvPr>
          <p:cNvSpPr txBox="1"/>
          <p:nvPr/>
        </p:nvSpPr>
        <p:spPr>
          <a:xfrm>
            <a:off x="1168400" y="2890195"/>
            <a:ext cx="9659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bg1"/>
                </a:solidFill>
              </a:rPr>
              <a:t>Köszönöm megtisztelő figyelmüket!</a:t>
            </a:r>
            <a:endParaRPr lang="x-non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71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68266" y="3242155"/>
            <a:ext cx="4284135" cy="2049312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142999" y="1096145"/>
            <a:ext cx="10066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nyárak nemesítése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91065" y="2189320"/>
            <a:ext cx="89492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Észak-amerikai fajok behozatala Európába a 17. és 18. század folyamán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Első leírt spontán interkontinentális hibrid 1755-ben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Ez első ellenőrzött hibridek előállítása 1912-ben (</a:t>
            </a:r>
            <a:r>
              <a:rPr kumimoji="0" lang="hu-HU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hu-HU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angulata</a:t>
            </a:r>
            <a:r>
              <a:rPr kumimoji="0" lang="hu-HU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× </a:t>
            </a:r>
            <a:r>
              <a:rPr kumimoji="0" lang="hu-HU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hu-HU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trichocarpa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Henry)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első kiterjedt hibridizációs vizsgálatok 1933-ban (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Stout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és Schreiner)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első nyárnemesítő intézet megalakulása 1937-ben (Casale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Monferrato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Olaszország)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hazai törzsfakijelölések és keresztezési vizsgálatok megkezdése az 1950-es évek elején (Koltay György, Kopecky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erenc)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511800" y="1265421"/>
            <a:ext cx="614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Salicales</a:t>
            </a: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rend, </a:t>
            </a:r>
            <a:r>
              <a:rPr kumimoji="0" lang="hu-H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Salicaceae</a:t>
            </a: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család, </a:t>
            </a:r>
            <a:r>
              <a:rPr kumimoji="0" lang="hu-H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Populus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nemzettség</a:t>
            </a:r>
            <a:endParaRPr kumimoji="0" lang="hu-HU" sz="1800" b="1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22-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-35-85 faj, 5-6 szekció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345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7073-7E3D-E44B-B24D-A55B5A19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07" y="910469"/>
            <a:ext cx="7603062" cy="1325563"/>
          </a:xfrm>
        </p:spPr>
        <p:txBody>
          <a:bodyPr>
            <a:normAutofit/>
          </a:bodyPr>
          <a:lstStyle/>
          <a:p>
            <a:r>
              <a:rPr lang="hu-HU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Hazai nemesítési előzmények és eredmények</a:t>
            </a:r>
            <a:endParaRPr lang="x-non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58" y="991220"/>
            <a:ext cx="3478595" cy="5218987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18307" y="2236032"/>
            <a:ext cx="72542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Populus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deltoides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W.Bartram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ex Marshall, 1785), 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P.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trichocarpa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Torr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. &amp;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A.Gray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ex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Hook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., 1851) és 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P.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nigra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Linnaeus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, 1753) származási </a:t>
            </a: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kísérletek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P. </a:t>
            </a:r>
            <a:r>
              <a:rPr lang="hu-HU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deltoides</a:t>
            </a:r>
            <a:r>
              <a:rPr lang="hu-HU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hu-HU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P. </a:t>
            </a:r>
            <a:r>
              <a:rPr lang="hu-HU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nigra</a:t>
            </a:r>
            <a:r>
              <a:rPr lang="hu-HU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keresztezésből származó, úgynevezett </a:t>
            </a:r>
            <a:r>
              <a:rPr lang="hu-H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euramerikai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nyár klónok </a:t>
            </a:r>
            <a:r>
              <a:rPr lang="hu-H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termesztése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fajtának számító olasz nyárnál (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Populus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×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euramericana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Dode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Guinier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cv. ’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I-214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’) gyorsabb növekedésűek, törzsalakjuk pedig </a:t>
            </a: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kedvezőbb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Több tízezer előállított magonc (klón)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17 nemesnyár fajta és 10 nemesnyár fajtajelölt</a:t>
            </a:r>
            <a:endParaRPr 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95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67" y="3791031"/>
            <a:ext cx="4479119" cy="27708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0" y="3849206"/>
            <a:ext cx="4389941" cy="271272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20" y="1096301"/>
            <a:ext cx="4353026" cy="269473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7" y="1096299"/>
            <a:ext cx="4450039" cy="2752907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9687491" y="1934143"/>
            <a:ext cx="1968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 vár</a:t>
            </a:r>
          </a:p>
          <a:p>
            <a:pPr algn="ctr"/>
            <a:r>
              <a:rPr lang="hu-HU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ránk?</a:t>
            </a:r>
            <a:endParaRPr lang="hu-H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43027" y="1118986"/>
            <a:ext cx="208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1981-2010</a:t>
            </a:r>
            <a:endParaRPr lang="hu-HU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4804324" y="1096301"/>
            <a:ext cx="208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2011-2040</a:t>
            </a:r>
            <a:endParaRPr lang="hu-HU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45440" y="3808382"/>
            <a:ext cx="208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2041-2070</a:t>
            </a:r>
            <a:endParaRPr lang="hu-HU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806737" y="3808382"/>
            <a:ext cx="208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2071-2100</a:t>
            </a:r>
            <a:endParaRPr lang="hu-HU" b="1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31" y="3849206"/>
            <a:ext cx="948659" cy="146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63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226422" y="1081166"/>
            <a:ext cx="651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Új nemesnyár fajtajelöltek vizsgálata</a:t>
            </a:r>
            <a:endParaRPr lang="hu-H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04649"/>
              </p:ext>
            </p:extLst>
          </p:nvPr>
        </p:nvGraphicFramePr>
        <p:xfrm>
          <a:off x="796412" y="1831402"/>
          <a:ext cx="10550855" cy="1881824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2186694">
                  <a:extLst>
                    <a:ext uri="{9D8B030D-6E8A-4147-A177-3AD203B41FA5}">
                      <a16:colId xmlns:a16="http://schemas.microsoft.com/office/drawing/2014/main" val="4274760530"/>
                    </a:ext>
                  </a:extLst>
                </a:gridCol>
                <a:gridCol w="2046362">
                  <a:extLst>
                    <a:ext uri="{9D8B030D-6E8A-4147-A177-3AD203B41FA5}">
                      <a16:colId xmlns:a16="http://schemas.microsoft.com/office/drawing/2014/main" val="2594576412"/>
                    </a:ext>
                  </a:extLst>
                </a:gridCol>
                <a:gridCol w="3053555">
                  <a:extLst>
                    <a:ext uri="{9D8B030D-6E8A-4147-A177-3AD203B41FA5}">
                      <a16:colId xmlns:a16="http://schemas.microsoft.com/office/drawing/2014/main" val="376132058"/>
                    </a:ext>
                  </a:extLst>
                </a:gridCol>
                <a:gridCol w="1632122">
                  <a:extLst>
                    <a:ext uri="{9D8B030D-6E8A-4147-A177-3AD203B41FA5}">
                      <a16:colId xmlns:a16="http://schemas.microsoft.com/office/drawing/2014/main" val="3943780703"/>
                    </a:ext>
                  </a:extLst>
                </a:gridCol>
                <a:gridCol w="1632122">
                  <a:extLst>
                    <a:ext uri="{9D8B030D-6E8A-4147-A177-3AD203B41FA5}">
                      <a16:colId xmlns:a16="http://schemas.microsoft.com/office/drawing/2014/main" val="3712071925"/>
                    </a:ext>
                  </a:extLst>
                </a:gridCol>
              </a:tblGrid>
              <a:tr h="752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Községhatár</a:t>
                      </a:r>
                      <a:endParaRPr lang="hu-HU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</a:rPr>
                        <a:t>Tag, erdőrészlet</a:t>
                      </a:r>
                      <a:endParaRPr lang="hu-HU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Termőhelytípus-változat </a:t>
                      </a:r>
                      <a:r>
                        <a:rPr lang="hu-HU" sz="2000" dirty="0" smtClean="0">
                          <a:solidFill>
                            <a:schemeClr val="tx1"/>
                          </a:solidFill>
                          <a:effectLst/>
                        </a:rPr>
                        <a:t>rövidítése</a:t>
                      </a:r>
                      <a:endParaRPr lang="hu-HU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solidFill>
                            <a:schemeClr val="tx1"/>
                          </a:solidFill>
                          <a:effectLst/>
                        </a:rPr>
                        <a:t>Ültetési időszak</a:t>
                      </a:r>
                      <a:endParaRPr lang="hu-HU" sz="3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Telepítési hálózat</a:t>
                      </a:r>
                      <a:endParaRPr lang="hu-HU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21165"/>
                  </a:ext>
                </a:extLst>
              </a:tr>
              <a:tr h="376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Mende</a:t>
                      </a:r>
                      <a:endParaRPr lang="hu-HU" sz="3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11/C</a:t>
                      </a:r>
                      <a:endParaRPr lang="hu-HU" sz="3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ESZTY-TVFLN-RCS-MÉ-A</a:t>
                      </a:r>
                      <a:endParaRPr lang="hu-HU" sz="3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2003/2004</a:t>
                      </a:r>
                      <a:endParaRPr lang="hu-HU" sz="3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6 m × 3 m</a:t>
                      </a:r>
                      <a:endParaRPr lang="hu-HU" sz="3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0264421"/>
                  </a:ext>
                </a:extLst>
              </a:tr>
              <a:tr h="376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Lábod</a:t>
                      </a:r>
                      <a:endParaRPr lang="hu-HU" sz="3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41</a:t>
                      </a:r>
                      <a:endParaRPr lang="hu-HU" sz="3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KTT-TVFLN-TR-KMÉ-H</a:t>
                      </a:r>
                      <a:endParaRPr lang="hu-HU" sz="3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2010/2011</a:t>
                      </a:r>
                      <a:endParaRPr lang="hu-HU" sz="3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6 m × 5 m</a:t>
                      </a:r>
                      <a:endParaRPr lang="hu-HU" sz="3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0264192"/>
                  </a:ext>
                </a:extLst>
              </a:tr>
              <a:tr h="376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Ócsa</a:t>
                      </a:r>
                      <a:endParaRPr lang="hu-HU" sz="3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128/E</a:t>
                      </a:r>
                      <a:endParaRPr lang="hu-HU" sz="3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SZTY-TVFLN-HH-MÉ-H</a:t>
                      </a:r>
                      <a:endParaRPr lang="hu-HU" sz="3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</a:rPr>
                        <a:t>2020/2021</a:t>
                      </a:r>
                      <a:endParaRPr lang="hu-HU" sz="3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</a:rPr>
                        <a:t>4 m × 3,5 m</a:t>
                      </a:r>
                      <a:endParaRPr lang="hu-HU" sz="3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9771609"/>
                  </a:ext>
                </a:extLst>
              </a:tr>
            </a:tbl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79" y="4015740"/>
            <a:ext cx="3690005" cy="25276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2" y="4015740"/>
            <a:ext cx="3566582" cy="252763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69" y="4010605"/>
            <a:ext cx="2628498" cy="253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59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753533" y="801522"/>
            <a:ext cx="10515600" cy="826981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smtClean="0">
                <a:latin typeface="+mn-lt"/>
              </a:rPr>
              <a:t>Mende 11/C</a:t>
            </a:r>
            <a:endParaRPr lang="hu-HU" sz="4000" b="1" dirty="0">
              <a:latin typeface="+mn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1" y="1950720"/>
            <a:ext cx="5851570" cy="438623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1" y="1950720"/>
            <a:ext cx="5851570" cy="43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57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753533" y="801522"/>
            <a:ext cx="10515600" cy="826981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smtClean="0">
                <a:latin typeface="+mn-lt"/>
              </a:rPr>
              <a:t>Lábod</a:t>
            </a:r>
            <a:endParaRPr lang="hu-HU" sz="4000" b="1" dirty="0">
              <a:latin typeface="+mn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7" y="1950277"/>
            <a:ext cx="5851569" cy="438623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3" y="1950277"/>
            <a:ext cx="5852160" cy="438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3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753533" y="801522"/>
            <a:ext cx="10515600" cy="826981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smtClean="0">
                <a:latin typeface="+mn-lt"/>
              </a:rPr>
              <a:t>Ócsa 128/E</a:t>
            </a:r>
            <a:endParaRPr lang="hu-HU" sz="4000" b="1" dirty="0">
              <a:latin typeface="+mn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83" y="1628962"/>
            <a:ext cx="3733902" cy="498130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15" y="1628962"/>
            <a:ext cx="3733558" cy="498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19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5985207" y="1219534"/>
            <a:ext cx="5257800" cy="826981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err="1" smtClean="0">
                <a:latin typeface="+mn-lt"/>
              </a:rPr>
              <a:t>Fenotípusos</a:t>
            </a:r>
            <a:r>
              <a:rPr lang="hu-HU" sz="3200" b="1" dirty="0" smtClean="0">
                <a:latin typeface="+mn-lt"/>
              </a:rPr>
              <a:t> stabilitás</a:t>
            </a:r>
            <a:endParaRPr lang="hu-HU" sz="4000" b="1" dirty="0">
              <a:latin typeface="+mn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5" y="1013137"/>
            <a:ext cx="5296139" cy="287275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51" y="2777327"/>
            <a:ext cx="7125026" cy="35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33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</TotalTime>
  <Words>450</Words>
  <Application>Microsoft Office PowerPoint</Application>
  <PresentationFormat>Szélesvásznú</PresentationFormat>
  <Paragraphs>72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PowerPoint-bemutató</vt:lpstr>
      <vt:lpstr>PowerPoint-bemutató</vt:lpstr>
      <vt:lpstr>Hazai nemesítési előzmények és eredmények</vt:lpstr>
      <vt:lpstr>PowerPoint-bemutató</vt:lpstr>
      <vt:lpstr>PowerPoint-bemutató</vt:lpstr>
      <vt:lpstr>Mende 11/C</vt:lpstr>
      <vt:lpstr>Lábod</vt:lpstr>
      <vt:lpstr>Ócsa 128/E</vt:lpstr>
      <vt:lpstr>Fenotípusos stabilitás</vt:lpstr>
      <vt:lpstr>Nemesnyár fajtaválasztó alkalmazás</vt:lpstr>
      <vt:lpstr>Elemakkumulációs vizsgálatok</vt:lpstr>
      <vt:lpstr>Köszönetnyilvánítás</vt:lpstr>
      <vt:lpstr>Támogatás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Bogáti Gergő</dc:creator>
  <cp:lastModifiedBy>Benke Attila</cp:lastModifiedBy>
  <cp:revision>90</cp:revision>
  <dcterms:created xsi:type="dcterms:W3CDTF">2021-07-12T08:47:21Z</dcterms:created>
  <dcterms:modified xsi:type="dcterms:W3CDTF">2023-11-06T11:15:13Z</dcterms:modified>
</cp:coreProperties>
</file>