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8" r:id="rId2"/>
    <p:sldId id="1635" r:id="rId3"/>
    <p:sldId id="1637" r:id="rId4"/>
    <p:sldId id="1638" r:id="rId5"/>
    <p:sldId id="1641" r:id="rId6"/>
    <p:sldId id="1639" r:id="rId7"/>
    <p:sldId id="1636" r:id="rId8"/>
    <p:sldId id="343" r:id="rId9"/>
    <p:sldId id="329" r:id="rId10"/>
    <p:sldId id="351" r:id="rId11"/>
    <p:sldId id="364" r:id="rId12"/>
    <p:sldId id="1642" r:id="rId13"/>
    <p:sldId id="345" r:id="rId14"/>
    <p:sldId id="1643" r:id="rId15"/>
    <p:sldId id="1634" r:id="rId1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59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8D988-5B29-4049-98F9-CF6ECB2EA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A561D-1F00-CF44-A963-DB6A6231D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2986C-2480-C54C-ADA8-753185DB9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2023.11.08.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79F80-B4F4-2443-BFA8-6DD917466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EE0C1-1ACF-3842-8C39-F1788C411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8318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7D587-B2B6-DC41-83B0-804BF01F1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62FC70-3A7F-2C4E-9F8F-B3E9E09DE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08A65-B413-5E4E-8CA4-4EDB4F915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2023.11.08.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0FC4D-9DE0-3340-AA0C-342AFA31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BEE26-6063-4341-9A7F-0FE69B4C3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75577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6EB6DA-954E-5D41-80AE-F695430CA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722EEB-0791-7B4F-B154-77F57F2900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ED099-BFC4-B54E-AC4C-340CC64B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2023.11.08.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47E0B-487A-4A46-B11D-064378C5C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8D557-DF08-0142-84DE-442E6B55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6594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8D5D9-93C1-0D4B-B9F2-957514CE6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B5DD0-A81D-9545-90B7-A1A52717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A6A19-09F0-664E-AACC-945E4223F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2023.11.08.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C5484-1643-1741-9BBE-E57E9286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D124F-6158-8148-B6F2-329809940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20590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5D552-5C20-C749-A42D-287374E6B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D5A57-0B59-B04B-938C-4B7A33B45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FD7B6-D6BB-314A-8916-02AAEFE6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2023.11.08.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15C13-2022-0A4C-A6E7-2BCD49FBA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7432A-1A64-1D4C-B3A0-5EE026A8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6030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65469-5F80-4146-9C72-DA429ADE8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F819B-9591-564C-BCAE-35CDA681E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AC7D1-C566-F24C-A8C2-4214BF430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11889A-6F7B-1D41-B863-1CBC8011D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2023.11.08.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DE4F74-2F66-8E4B-ADF4-5BFCBAA8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5D982-04F6-2C42-A5E9-E88E6C19D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36267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0A879-3FD8-8545-A43F-A51937D91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74243-09E0-064C-B890-A9C11283F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0C07B1-33DD-4A47-BCDF-430CAB089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42A033-528C-C242-ABDA-3D15D9C98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2A3F32-5CB1-C746-B579-E3CAB98A88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ACBAC-D2B5-9447-8F68-2B341833C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2023.11.08.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FC38C4-0BE5-5F4D-B045-44121833F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C96987-204A-704D-B909-AD872CEBF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09514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C5C4A-652D-504F-8A14-439C05EA7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C34FCD-7F12-3640-96FE-2A55EF8D9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2023.11.08.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2A237B-10A1-CF4D-8B8B-C8DC4FC96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D9CFC-5850-964C-B7EB-E9C57ADA3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0671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EDC55D-3999-1045-ABD4-D8DFE7BE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2023.11.08.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780982-A493-464A-9B48-61D5635F2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9AC8B-E464-3943-A95D-34EEB2E5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39526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2ED44-A9E4-BB49-9656-13FF7177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A3C5A-4B14-4342-B231-73C9CD58C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CB87A1-308C-7047-9188-C7345058B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4A094-9824-BC45-A3FD-9FDA560BA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2023.11.08.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D0881-EE43-E34C-8DC3-497455962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1AAA1-86D3-534E-A8DD-E650B280D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95145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7D905-6D34-4E47-A14C-A28666CC6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5D7D64-4B29-4C48-9B54-67024D5BB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C875F-A7C6-9842-BA50-E3FAA0381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5B720-D918-F64A-9E9B-C5A12D67D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2023.11.08.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BEFEB-8B48-794D-B083-A66390C91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C0C85-02A9-5949-A440-0D4739D17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9288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161990-8005-104B-8A8B-4308F2F0D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A414D-8B3C-B847-9940-F12D4C654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EFD2D-9F43-D349-A9F7-C7D3C18D10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87002-D164-6849-8D5F-C6DA6F1FA440}" type="datetimeFigureOut">
              <a:rPr lang="x-none" smtClean="0"/>
              <a:t>2023.11.08.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7777F-1866-E347-B8A2-9ED6658FF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83196-9B66-1947-9FE5-5B6744F7E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91304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A0BDFF59-853E-4265-AA9F-C4E7646560A0}"/>
              </a:ext>
            </a:extLst>
          </p:cNvPr>
          <p:cNvSpPr txBox="1"/>
          <p:nvPr/>
        </p:nvSpPr>
        <p:spPr>
          <a:xfrm>
            <a:off x="365760" y="1609033"/>
            <a:ext cx="114604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Inváziós fafajok visszaszorításának lehetőségei különös tekintetettel a bálványfára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21E3DB2B-7B6E-49BD-2EED-4B7B51A787D5}"/>
              </a:ext>
            </a:extLst>
          </p:cNvPr>
          <p:cNvSpPr txBox="1"/>
          <p:nvPr/>
        </p:nvSpPr>
        <p:spPr>
          <a:xfrm>
            <a:off x="1735495" y="2967335"/>
            <a:ext cx="8806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</a:rPr>
              <a:t>Koltay </a:t>
            </a:r>
            <a:r>
              <a:rPr lang="hu-HU" sz="2400" b="1" dirty="0" err="1">
                <a:solidFill>
                  <a:schemeClr val="bg1"/>
                </a:solidFill>
              </a:rPr>
              <a:t>András</a:t>
            </a:r>
            <a:r>
              <a:rPr lang="hu-HU" sz="2400" b="1" baseline="30000" dirty="0" err="1">
                <a:solidFill>
                  <a:schemeClr val="bg1"/>
                </a:solidFill>
              </a:rPr>
              <a:t>1</a:t>
            </a:r>
            <a:r>
              <a:rPr lang="hu-HU" sz="2400" b="1" dirty="0">
                <a:solidFill>
                  <a:schemeClr val="bg1"/>
                </a:solidFill>
              </a:rPr>
              <a:t>, Kovács </a:t>
            </a:r>
            <a:r>
              <a:rPr lang="hu-HU" sz="2400" b="1" dirty="0" err="1">
                <a:solidFill>
                  <a:schemeClr val="bg1"/>
                </a:solidFill>
              </a:rPr>
              <a:t>Zoltán</a:t>
            </a:r>
            <a:r>
              <a:rPr lang="hu-HU" sz="2400" b="1" baseline="30000" dirty="0" err="1">
                <a:solidFill>
                  <a:schemeClr val="bg1"/>
                </a:solidFill>
              </a:rPr>
              <a:t>1</a:t>
            </a:r>
            <a:r>
              <a:rPr lang="hu-HU" sz="2400" b="1" dirty="0">
                <a:solidFill>
                  <a:schemeClr val="bg1"/>
                </a:solidFill>
              </a:rPr>
              <a:t>, Szidonya </a:t>
            </a:r>
            <a:r>
              <a:rPr lang="hu-HU" sz="2400" b="1" dirty="0" err="1">
                <a:solidFill>
                  <a:schemeClr val="bg1"/>
                </a:solidFill>
              </a:rPr>
              <a:t>István</a:t>
            </a:r>
            <a:r>
              <a:rPr lang="hu-HU" sz="2400" b="1" baseline="30000" dirty="0" err="1">
                <a:solidFill>
                  <a:schemeClr val="bg1"/>
                </a:solidFill>
              </a:rPr>
              <a:t>2</a:t>
            </a:r>
            <a:r>
              <a:rPr lang="hu-HU" sz="2400" b="1" dirty="0">
                <a:solidFill>
                  <a:schemeClr val="bg1"/>
                </a:solidFill>
              </a:rPr>
              <a:t>, </a:t>
            </a:r>
            <a:r>
              <a:rPr lang="hu-HU" sz="2400" b="1" dirty="0" err="1">
                <a:solidFill>
                  <a:schemeClr val="bg1"/>
                </a:solidFill>
              </a:rPr>
              <a:t>Likó</a:t>
            </a:r>
            <a:r>
              <a:rPr lang="hu-HU" sz="2400" b="1" dirty="0">
                <a:solidFill>
                  <a:schemeClr val="bg1"/>
                </a:solidFill>
              </a:rPr>
              <a:t> Szilárd </a:t>
            </a:r>
            <a:r>
              <a:rPr lang="hu-HU" sz="2400" b="1" dirty="0" err="1">
                <a:solidFill>
                  <a:schemeClr val="bg1"/>
                </a:solidFill>
              </a:rPr>
              <a:t>Balázs</a:t>
            </a:r>
            <a:r>
              <a:rPr lang="hu-HU" sz="2400" b="1" baseline="30000" dirty="0" err="1">
                <a:solidFill>
                  <a:schemeClr val="bg1"/>
                </a:solidFill>
              </a:rPr>
              <a:t>3</a:t>
            </a:r>
            <a:endParaRPr lang="en-GB" sz="2400" b="1" baseline="30000" dirty="0">
              <a:solidFill>
                <a:schemeClr val="bg1"/>
              </a:solidFill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0EC62651-7357-4994-6D01-B812AB324CD6}"/>
              </a:ext>
            </a:extLst>
          </p:cNvPr>
          <p:cNvSpPr txBox="1"/>
          <p:nvPr/>
        </p:nvSpPr>
        <p:spPr>
          <a:xfrm>
            <a:off x="3163077" y="3517641"/>
            <a:ext cx="5566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aseline="30000" dirty="0">
                <a:solidFill>
                  <a:schemeClr val="bg1"/>
                </a:solidFill>
              </a:rPr>
              <a:t>1</a:t>
            </a:r>
            <a:r>
              <a:rPr lang="hu-HU" dirty="0">
                <a:solidFill>
                  <a:schemeClr val="bg1"/>
                </a:solidFill>
              </a:rPr>
              <a:t> SOE ERTI, </a:t>
            </a:r>
            <a:r>
              <a:rPr lang="hu-HU" baseline="30000" dirty="0" err="1">
                <a:solidFill>
                  <a:schemeClr val="bg1"/>
                </a:solidFill>
              </a:rPr>
              <a:t>2</a:t>
            </a:r>
            <a:r>
              <a:rPr lang="hu-HU" dirty="0" err="1">
                <a:solidFill>
                  <a:schemeClr val="bg1"/>
                </a:solidFill>
              </a:rPr>
              <a:t>SM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ConsultingKft</a:t>
            </a:r>
            <a:r>
              <a:rPr lang="hu-HU" dirty="0">
                <a:solidFill>
                  <a:schemeClr val="bg1"/>
                </a:solidFill>
              </a:rPr>
              <a:t>., </a:t>
            </a:r>
            <a:r>
              <a:rPr lang="hu-HU" baseline="30000" dirty="0" err="1">
                <a:solidFill>
                  <a:schemeClr val="bg1"/>
                </a:solidFill>
              </a:rPr>
              <a:t>3</a:t>
            </a:r>
            <a:r>
              <a:rPr lang="hu-HU" dirty="0" err="1">
                <a:solidFill>
                  <a:schemeClr val="bg1"/>
                </a:solidFill>
              </a:rPr>
              <a:t>Envirosense</a:t>
            </a:r>
            <a:r>
              <a:rPr lang="hu-HU" dirty="0">
                <a:solidFill>
                  <a:schemeClr val="bg1"/>
                </a:solidFill>
              </a:rPr>
              <a:t> Hungary Kft.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Kép 5" descr="A képen szöveg, képernyőkép, embléma, diagram látható&#10;&#10;Automatikusan generált leírás">
            <a:extLst>
              <a:ext uri="{FF2B5EF4-FFF2-40B4-BE49-F238E27FC236}">
                <a16:creationId xmlns:a16="http://schemas.microsoft.com/office/drawing/2014/main" id="{9165D084-89CA-4A98-B052-932A175A3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1983"/>
            <a:ext cx="2985796" cy="1538034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32E2FC30-937E-DFA1-18A1-27A5B3275AD9}"/>
              </a:ext>
            </a:extLst>
          </p:cNvPr>
          <p:cNvSpPr txBox="1"/>
          <p:nvPr/>
        </p:nvSpPr>
        <p:spPr>
          <a:xfrm>
            <a:off x="3143285" y="6447453"/>
            <a:ext cx="7424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i="1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„Európai Mezőgazdasági Vidékfejlesztési Alap: a vidéki térségekbe beruházó Európa”.</a:t>
            </a:r>
            <a:endParaRPr lang="hu-H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BE8A0D11-AC40-6919-A4CA-C4AA68885B0D}"/>
              </a:ext>
            </a:extLst>
          </p:cNvPr>
          <p:cNvSpPr txBox="1"/>
          <p:nvPr/>
        </p:nvSpPr>
        <p:spPr>
          <a:xfrm>
            <a:off x="2481943" y="4216918"/>
            <a:ext cx="6924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i="1" dirty="0">
                <a:solidFill>
                  <a:schemeClr val="bg1"/>
                </a:solidFill>
              </a:rPr>
              <a:t>Az Alföldi Erdőkért Egyesület Kutatói napja. Lakitelek, 2023. november 9.</a:t>
            </a:r>
            <a:endParaRPr lang="en-GB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2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9"/>
          <p:cNvSpPr>
            <a:spLocks noChangeArrowheads="1"/>
          </p:cNvSpPr>
          <p:nvPr/>
        </p:nvSpPr>
        <p:spPr bwMode="auto">
          <a:xfrm>
            <a:off x="441886" y="898394"/>
            <a:ext cx="7632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hu-HU" b="1" dirty="0">
                <a:latin typeface="Calibri" pitchFamily="34" charset="0"/>
              </a:rPr>
              <a:t>Törzsinjektálás eredménye </a:t>
            </a:r>
            <a:endParaRPr lang="en-US" dirty="0">
              <a:latin typeface="Calibri" pitchFamily="34" charset="0"/>
            </a:endParaRPr>
          </a:p>
          <a:p>
            <a:pPr marL="342900" indent="-342900"/>
            <a:endParaRPr lang="en-GB" dirty="0">
              <a:latin typeface="Calibri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537AA17-1926-1B8C-2689-0806444A8C61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5400000">
            <a:off x="6099417" y="1720766"/>
            <a:ext cx="6376035" cy="359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2832271D-36E9-CDED-E897-649D8B0D4F4C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5400000">
            <a:off x="2123102" y="1749571"/>
            <a:ext cx="6339215" cy="3579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9F18C55F-5D4F-7054-CA8E-D882921FF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4" y="2477349"/>
            <a:ext cx="3143520" cy="423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25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feld 8"/>
          <p:cNvSpPr txBox="1">
            <a:spLocks noChangeArrowheads="1"/>
          </p:cNvSpPr>
          <p:nvPr/>
        </p:nvSpPr>
        <p:spPr bwMode="auto">
          <a:xfrm>
            <a:off x="295835" y="251012"/>
            <a:ext cx="997687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algn="just"/>
            <a:r>
              <a:rPr lang="hu-HU" b="1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Kéregkenés</a:t>
            </a:r>
            <a:endParaRPr lang="hu-HU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8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A sarjkenést 5 cm törzsátmérő alatti 1 méter feletti </a:t>
            </a:r>
            <a:r>
              <a:rPr lang="hu-HU" sz="1800" kern="150" dirty="0" err="1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egyedeken</a:t>
            </a:r>
            <a:r>
              <a:rPr lang="hu-HU" sz="18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 végeztük a kéregre hosszú szárú ecsettel történő kenéssel.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800" kern="150" dirty="0" err="1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Medallon</a:t>
            </a:r>
            <a:r>
              <a:rPr lang="hu-HU" sz="18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 Prémium, </a:t>
            </a:r>
            <a:r>
              <a:rPr lang="hu-HU" sz="1800" kern="150" dirty="0" err="1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Mezzo</a:t>
            </a:r>
            <a:r>
              <a:rPr lang="hu-HU" sz="18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 valamint </a:t>
            </a:r>
            <a:r>
              <a:rPr lang="hu-HU" sz="1800" kern="150" dirty="0" err="1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Invázív</a:t>
            </a:r>
            <a:r>
              <a:rPr lang="hu-HU" sz="18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 </a:t>
            </a:r>
            <a:r>
              <a:rPr lang="hu-HU" sz="1800" kern="150" dirty="0" err="1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adjuváns</a:t>
            </a:r>
            <a:r>
              <a:rPr lang="hu-HU" sz="18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 tankkeveréke az </a:t>
            </a:r>
            <a:r>
              <a:rPr lang="hu-HU" sz="1800" kern="150" dirty="0" err="1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Invázív</a:t>
            </a:r>
            <a:r>
              <a:rPr lang="hu-HU" sz="18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 </a:t>
            </a:r>
            <a:r>
              <a:rPr lang="hu-HU" sz="1800" kern="150" dirty="0" err="1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adjuváns</a:t>
            </a:r>
            <a:r>
              <a:rPr lang="hu-HU" sz="18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 használati utasítása alapján, engedélyokirat szerint történt. </a:t>
            </a:r>
            <a:endParaRPr lang="hu-HU" sz="18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 marL="342900" indent="-342900"/>
            <a:endParaRPr lang="de-DE" dirty="0">
              <a:latin typeface="Calibri" pitchFamily="34" charset="0"/>
            </a:endParaRPr>
          </a:p>
          <a:p>
            <a:pPr marL="342900" indent="-342900"/>
            <a:endParaRPr lang="en-US" dirty="0">
              <a:latin typeface="Calibri" pitchFamily="34" charset="0"/>
            </a:endParaRPr>
          </a:p>
        </p:txBody>
      </p:sp>
      <p:pic>
        <p:nvPicPr>
          <p:cNvPr id="2051" name="Picture 3" descr="C:\Users\Szidonya István\AppData\Local\Microsoft\Windows\Temporary Internet Files\Content.Outlook\DJNE5FUE\IMG-20130508-001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8" y="2557397"/>
            <a:ext cx="3219823" cy="429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BB163C5F-F2E6-4533-B0DA-ABC9A5D35B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33672" y="3031366"/>
            <a:ext cx="4220141" cy="3165106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42C25B89-46B8-FC41-2A30-1E34E4C6CC21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5400000">
            <a:off x="3997440" y="3034745"/>
            <a:ext cx="4281614" cy="321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7998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16B0F1B8-CEF6-1772-8062-4BF44B34EAB8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5400000">
            <a:off x="6324171" y="1685887"/>
            <a:ext cx="6374765" cy="362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9">
            <a:extLst>
              <a:ext uri="{FF2B5EF4-FFF2-40B4-BE49-F238E27FC236}">
                <a16:creationId xmlns:a16="http://schemas.microsoft.com/office/drawing/2014/main" id="{D9FB1F04-5071-E6DE-6AAC-4AEDD2596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616" y="449197"/>
            <a:ext cx="7632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hu-HU" b="1" dirty="0">
                <a:latin typeface="Calibri" pitchFamily="34" charset="0"/>
              </a:rPr>
              <a:t>Kéregkenés eredménye </a:t>
            </a:r>
            <a:endParaRPr lang="en-US" dirty="0">
              <a:latin typeface="Calibri" pitchFamily="34" charset="0"/>
            </a:endParaRPr>
          </a:p>
          <a:p>
            <a:pPr marL="342900" indent="-342900"/>
            <a:endParaRPr lang="en-GB" dirty="0">
              <a:latin typeface="Calibri" pitchFamily="34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D5CB7A1-BBCE-A9E2-DCE0-353242583E0A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5400000">
            <a:off x="2571170" y="1701444"/>
            <a:ext cx="6376035" cy="359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E3E2F51-D341-1EE2-B2C7-516AB4999176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5400000">
            <a:off x="-536224" y="2563610"/>
            <a:ext cx="5272311" cy="297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3487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hteck 9"/>
          <p:cNvSpPr>
            <a:spLocks noChangeArrowheads="1"/>
          </p:cNvSpPr>
          <p:nvPr/>
        </p:nvSpPr>
        <p:spPr bwMode="auto">
          <a:xfrm>
            <a:off x="717176" y="332656"/>
            <a:ext cx="1079350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algn="just"/>
            <a:r>
              <a:rPr lang="hu-HU" sz="1800" b="1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Sarjpermetezés</a:t>
            </a:r>
            <a:endParaRPr lang="hu-HU" sz="18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hu-HU" sz="18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A sarjpermetezést 5 cm törzsátmérő alatti és 1,5 méter alatt </a:t>
            </a:r>
            <a:r>
              <a:rPr lang="hu-HU" sz="1800" kern="150" dirty="0" err="1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egyedeken</a:t>
            </a:r>
            <a:r>
              <a:rPr lang="hu-HU" sz="18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 végeztük, elsődlegesen a hajtáscsúcsból növekvő levélrozettára illetve elágazó egyedéknél az oldalhajtások felső levélrozettájára. </a:t>
            </a:r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hu-HU" sz="18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Használt növényvédőszer: </a:t>
            </a:r>
            <a:r>
              <a:rPr lang="hu-HU" sz="1800" kern="150" dirty="0" err="1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Medallon</a:t>
            </a:r>
            <a:r>
              <a:rPr lang="hu-HU" sz="18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 Prémium és </a:t>
            </a:r>
            <a:r>
              <a:rPr lang="hu-HU" sz="1800" kern="150" dirty="0" err="1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Mezzo</a:t>
            </a:r>
            <a:r>
              <a:rPr lang="hu-HU" sz="18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 kombinációja valamint </a:t>
            </a:r>
            <a:r>
              <a:rPr lang="hu-HU" sz="1800" kern="150" dirty="0" err="1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Silwet</a:t>
            </a:r>
            <a:r>
              <a:rPr lang="hu-HU" sz="18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-Star felületi feszültségcsökkentő. </a:t>
            </a:r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hu-HU" sz="18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Kijuttatás hidraulikus háti permetezővel, kör alakú szórásképpel rendelkező fúvókával történt.</a:t>
            </a:r>
            <a:endParaRPr lang="hu-HU" kern="150" dirty="0"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hu-HU" dirty="0">
                <a:latin typeface="Calibri" pitchFamily="34" charset="0"/>
              </a:rPr>
              <a:t>Optimális kezelési időszak jelenlegi ismeretek szerint május – október</a:t>
            </a:r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hu-HU" dirty="0">
                <a:latin typeface="Calibri" pitchFamily="34" charset="0"/>
              </a:rPr>
              <a:t>Viszonylag kevés ilyen kezelés történt a projektterületen</a:t>
            </a:r>
          </a:p>
        </p:txBody>
      </p:sp>
      <p:sp>
        <p:nvSpPr>
          <p:cNvPr id="3" name="Rechteck 9">
            <a:extLst>
              <a:ext uri="{FF2B5EF4-FFF2-40B4-BE49-F238E27FC236}">
                <a16:creationId xmlns:a16="http://schemas.microsoft.com/office/drawing/2014/main" id="{388271B8-452D-40DF-67C0-EC5BDF9C8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753" y="3429000"/>
            <a:ext cx="1079350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algn="just"/>
            <a:r>
              <a:rPr lang="hu-HU" b="1" kern="150" dirty="0"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Vegyszeres kezelések tapasztalatai</a:t>
            </a:r>
            <a:endParaRPr lang="hu-HU" sz="18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hu-HU" sz="18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Őshonos állományok alatt ahol </a:t>
            </a:r>
            <a:r>
              <a:rPr lang="hu-HU" sz="1800" kern="150" dirty="0" err="1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metszulfuron</a:t>
            </a:r>
            <a:r>
              <a:rPr lang="hu-HU" sz="18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 hatóanyag használható volt lényeges eredményesebb volt az első kezelés</a:t>
            </a:r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hu-HU" kern="150" dirty="0"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Kivitelezés minőségére (furathossz, elmaradt </a:t>
            </a:r>
            <a:r>
              <a:rPr lang="hu-HU" kern="150" dirty="0" err="1"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egyedek</a:t>
            </a:r>
            <a:r>
              <a:rPr lang="hu-HU" kern="150" dirty="0"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, kenés a körpalást teljes területén történt-e stb.) oda kell figyelni</a:t>
            </a:r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hu-HU" kern="150" dirty="0"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Mivel az akác érzékeny a vegyszergőzökre, a nyári melegben nem kezelhető. Következmény: munkacsúcsok, magas sarjak fejlődése nyár alatt. </a:t>
            </a:r>
            <a:endParaRPr lang="hu-HU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211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599E6B9A-2356-C233-8D8C-1CBA32DFD303}"/>
              </a:ext>
            </a:extLst>
          </p:cNvPr>
          <p:cNvSpPr txBox="1"/>
          <p:nvPr/>
        </p:nvSpPr>
        <p:spPr>
          <a:xfrm>
            <a:off x="304800" y="367552"/>
            <a:ext cx="11295529" cy="6341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A pályázat tapasztalatai</a:t>
            </a:r>
            <a:endParaRPr lang="hu-H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projektterület felmérésekor a területeket kategorizálni kell. Egy kategóriába kell tartoznia az adott korú, borítottságú területek (folyamatos erdősítés, fiatalos, fiatal fizikai mozgás akadályozó erdő, idős fizikai mozgást nem akadályozó erdő, tisztások/nyiladékok/záródáshiányok, stb. Folyamatos erdősítésnél fontos a terület ápoltsága. Mechanikailag ápolatlan erdősítésben mind távérzékeléssel, mind terepi bejárással nehezen azonosíthatóak a bálványfafoltok  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 adott kategóriában egyenként kell kijelölni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validáló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pontokat (foltokat). A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validáló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foltok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felülről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látható ne állományi takarásban vagy erdőszéli árnyékolásban lévő foltok legyenek. 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távérzékelési repülést célszerű a tavaszi időszakban lefolytatni. A nyári/őszi repülés helyett célszerű a tavaszi repülést választani, abban az időszakban, amikor a bálványfa friss hajtásai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antociánosan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elszíneződnek (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rózsaszines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/bordós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színüek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kategorizált erdőterületeken próbakezelést kell folytatni és azok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naturália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felhasználását kivetíteni a teljes projektterület azonos kategóriába tartozó részére. Ezek alapján viszonylag pontosan felmérhető és meghatározható a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naturália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ráfordítások mennyisége.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hu-H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hu-H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projekt eredményeképpen megállapítható, hogy tisztán távérzékelési és térinformatikai adatelemzési eljárás nem alkalmas bálványfa mentesítési projektek tervezésére, viszont jelentős segítséget ad a tervezéshez</a:t>
            </a:r>
            <a:r>
              <a:rPr lang="hu-HU" sz="2400" b="1" dirty="0">
                <a:latin typeface="Calibri" panose="020F0502020204030204" pitchFamily="34" charset="0"/>
                <a:ea typeface="Calibri" panose="020F0502020204030204" pitchFamily="34" charset="0"/>
              </a:rPr>
              <a:t> !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231729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46AC9969-9404-401F-AD12-8526861AA15C}"/>
              </a:ext>
            </a:extLst>
          </p:cNvPr>
          <p:cNvSpPr txBox="1"/>
          <p:nvPr/>
        </p:nvSpPr>
        <p:spPr>
          <a:xfrm>
            <a:off x="594853" y="2079134"/>
            <a:ext cx="110022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Köszönjük a figyelmet!</a:t>
            </a:r>
            <a:endParaRPr kumimoji="0" lang="x-non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Kép 1" descr="A képen szöveg, képernyőkép, embléma, diagram látható&#10;&#10;Automatikusan generált leírás">
            <a:extLst>
              <a:ext uri="{FF2B5EF4-FFF2-40B4-BE49-F238E27FC236}">
                <a16:creationId xmlns:a16="http://schemas.microsoft.com/office/drawing/2014/main" id="{26C973D7-8C3B-8875-3D04-A96A77473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4604"/>
            <a:ext cx="3834882" cy="1975413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7FF8537E-E5B6-A95C-013B-6C13CB95AF99}"/>
              </a:ext>
            </a:extLst>
          </p:cNvPr>
          <p:cNvSpPr txBox="1"/>
          <p:nvPr/>
        </p:nvSpPr>
        <p:spPr>
          <a:xfrm>
            <a:off x="4484332" y="5442689"/>
            <a:ext cx="67870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projekt megvalósulása az Európai Unió és Magyarország Kormánya által biztosított támogatás tette lehetővé. A projekt címe: </a:t>
            </a:r>
            <a:r>
              <a:rPr lang="hu-HU" sz="1800" i="1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Inváziós fafajok visszaszorítása, különös tekintettel a bálványfára</a:t>
            </a:r>
            <a:r>
              <a:rPr lang="hu-HU" sz="18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Projekt azonosítószáma: 1924438003</a:t>
            </a:r>
            <a:endParaRPr lang="hu-H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3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Kép 7" descr="A képen fa, kültéri, Szárazföldi növény, növényzet látható&#10;&#10;Automatikusan generált leírás">
            <a:extLst>
              <a:ext uri="{FF2B5EF4-FFF2-40B4-BE49-F238E27FC236}">
                <a16:creationId xmlns:a16="http://schemas.microsoft.com/office/drawing/2014/main" id="{81D99D49-3996-FC0F-70DE-C20D6002F8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5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6" name="Kép 5" descr="A képen kültéri, növény, ég, növényzet látható&#10;&#10;Automatikusan generált leírás">
            <a:extLst>
              <a:ext uri="{FF2B5EF4-FFF2-40B4-BE49-F238E27FC236}">
                <a16:creationId xmlns:a16="http://schemas.microsoft.com/office/drawing/2014/main" id="{D24D4DB6-A0D5-CAC8-0C1B-5F08C89395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5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3F5950B7-4DA4-B136-CEC8-3C32B6316887}"/>
              </a:ext>
            </a:extLst>
          </p:cNvPr>
          <p:cNvSpPr txBox="1"/>
          <p:nvPr/>
        </p:nvSpPr>
        <p:spPr>
          <a:xfrm>
            <a:off x="261068" y="252483"/>
            <a:ext cx="2804504" cy="3918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dirty="0" err="1"/>
              <a:t>bálványfa</a:t>
            </a:r>
            <a:r>
              <a:rPr lang="en-US" dirty="0"/>
              <a:t> (</a:t>
            </a:r>
            <a:r>
              <a:rPr lang="en-US" i="1" dirty="0"/>
              <a:t>Ailanthus </a:t>
            </a:r>
            <a:r>
              <a:rPr lang="en-US" i="1" dirty="0" err="1"/>
              <a:t>altissima</a:t>
            </a:r>
            <a:r>
              <a:rPr lang="en-US" dirty="0"/>
              <a:t>) – </a:t>
            </a:r>
            <a:r>
              <a:rPr lang="en-US" dirty="0" err="1"/>
              <a:t>Ázsiai</a:t>
            </a:r>
            <a:r>
              <a:rPr lang="en-US" dirty="0"/>
              <a:t> </a:t>
            </a:r>
            <a:r>
              <a:rPr lang="en-US" dirty="0" err="1"/>
              <a:t>erdetű</a:t>
            </a:r>
            <a:r>
              <a:rPr lang="en-US" dirty="0"/>
              <a:t> </a:t>
            </a:r>
            <a:r>
              <a:rPr lang="en-US" dirty="0" err="1"/>
              <a:t>invazív</a:t>
            </a:r>
            <a:r>
              <a:rPr lang="en-US" dirty="0"/>
              <a:t> </a:t>
            </a:r>
            <a:r>
              <a:rPr lang="en-US" dirty="0" err="1"/>
              <a:t>fafaj</a:t>
            </a:r>
            <a:endParaRPr lang="en-US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748542C5-9EE8-D9DD-782A-A424904B25EE}"/>
              </a:ext>
            </a:extLst>
          </p:cNvPr>
          <p:cNvSpPr txBox="1"/>
          <p:nvPr/>
        </p:nvSpPr>
        <p:spPr>
          <a:xfrm>
            <a:off x="335340" y="1472685"/>
            <a:ext cx="3041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Visszaszorítására többféle megoldás kínálkozik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/>
              <a:t>mechanikai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/>
              <a:t>vegyszeres</a:t>
            </a:r>
            <a:endParaRPr lang="en-GB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EF03CBC-EEC8-C39C-0056-75FAFF39EBD5}"/>
              </a:ext>
            </a:extLst>
          </p:cNvPr>
          <p:cNvSpPr txBox="1"/>
          <p:nvPr/>
        </p:nvSpPr>
        <p:spPr>
          <a:xfrm>
            <a:off x="335340" y="2976340"/>
            <a:ext cx="31720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Mindkét esetben problémát jelent az adott területen jelenlévő bálványfa </a:t>
            </a:r>
            <a:r>
              <a:rPr lang="hu-HU" dirty="0" err="1"/>
              <a:t>egyedek</a:t>
            </a:r>
            <a:r>
              <a:rPr lang="hu-HU" dirty="0"/>
              <a:t> felderítése</a:t>
            </a:r>
          </a:p>
          <a:p>
            <a:endParaRPr lang="en-GB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08B4D2CA-5FFD-6BAA-E1F1-426622B9F683}"/>
              </a:ext>
            </a:extLst>
          </p:cNvPr>
          <p:cNvSpPr txBox="1"/>
          <p:nvPr/>
        </p:nvSpPr>
        <p:spPr>
          <a:xfrm>
            <a:off x="438912" y="4637314"/>
            <a:ext cx="2554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Erre jelenthet megoldást </a:t>
            </a:r>
          </a:p>
          <a:p>
            <a:r>
              <a:rPr lang="hu-HU" dirty="0"/>
              <a:t>a légi (drónos) felderítés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6672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2">
            <a:extLst>
              <a:ext uri="{FF2B5EF4-FFF2-40B4-BE49-F238E27FC236}">
                <a16:creationId xmlns:a16="http://schemas.microsoft.com/office/drawing/2014/main" id="{6828671F-2F3C-EE51-7BF4-C8B9903E5FC9}"/>
              </a:ext>
            </a:extLst>
          </p:cNvPr>
          <p:cNvSpPr txBox="1">
            <a:spLocks/>
          </p:cNvSpPr>
          <p:nvPr/>
        </p:nvSpPr>
        <p:spPr>
          <a:xfrm>
            <a:off x="255238" y="504319"/>
            <a:ext cx="7708789" cy="22108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hu-HU" sz="1800" dirty="0"/>
              <a:t>Drónos felmérés: 4 csatornás multispektrális kamerával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hu-HU" sz="1800" dirty="0"/>
              <a:t>Nyers felvételek feldolgozása – geometriai korrekciókkal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hu-HU" sz="1800" dirty="0"/>
              <a:t>Felhasználni kívánt vegetációs indexek kiszámítása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hu-HU" sz="1800" dirty="0"/>
              <a:t>Terepi adatok digitalizálása – bálványfa és magszóró bálványfa </a:t>
            </a:r>
            <a:r>
              <a:rPr lang="hu-HU" sz="1800" dirty="0" err="1"/>
              <a:t>egyedek</a:t>
            </a:r>
            <a:endParaRPr lang="hu-HU" sz="18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hu-HU" sz="1800" dirty="0"/>
              <a:t>Sűrűségvizsgálat a leginkább sűrűn benőtt területekre</a:t>
            </a:r>
            <a:endParaRPr lang="en-GB" sz="1800" dirty="0"/>
          </a:p>
        </p:txBody>
      </p:sp>
      <p:sp>
        <p:nvSpPr>
          <p:cNvPr id="3" name="Cím 1">
            <a:extLst>
              <a:ext uri="{FF2B5EF4-FFF2-40B4-BE49-F238E27FC236}">
                <a16:creationId xmlns:a16="http://schemas.microsoft.com/office/drawing/2014/main" id="{B508F4A4-1784-E77D-8DD8-9D8A5C54BA3A}"/>
              </a:ext>
            </a:extLst>
          </p:cNvPr>
          <p:cNvSpPr txBox="1">
            <a:spLocks/>
          </p:cNvSpPr>
          <p:nvPr/>
        </p:nvSpPr>
        <p:spPr>
          <a:xfrm>
            <a:off x="113071" y="91440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800" b="1" dirty="0"/>
              <a:t>	Módszertan</a:t>
            </a:r>
            <a:endParaRPr lang="en-GB" sz="2800" b="1" dirty="0"/>
          </a:p>
        </p:txBody>
      </p:sp>
      <p:pic>
        <p:nvPicPr>
          <p:cNvPr id="7" name="Kép 6" descr="A képen szöveg, térkép, képernyőkép, zátony látható&#10;&#10;Automatikusan generált leírás">
            <a:extLst>
              <a:ext uri="{FF2B5EF4-FFF2-40B4-BE49-F238E27FC236}">
                <a16:creationId xmlns:a16="http://schemas.microsoft.com/office/drawing/2014/main" id="{3BB06356-0D21-C9AA-B082-A09014F8E3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1"/>
          <a:stretch/>
        </p:blipFill>
        <p:spPr>
          <a:xfrm>
            <a:off x="7697755" y="2634133"/>
            <a:ext cx="4239007" cy="4223867"/>
          </a:xfrm>
          <a:prstGeom prst="rect">
            <a:avLst/>
          </a:prstGeom>
        </p:spPr>
      </p:pic>
      <p:pic>
        <p:nvPicPr>
          <p:cNvPr id="11" name="Kép 10" descr="A képen Mobiltelefon, Hordozható kommunikációs eszköz, kütyü, Kommunikációs eszköz látható&#10;&#10;Automatikusan generált leírás">
            <a:extLst>
              <a:ext uri="{FF2B5EF4-FFF2-40B4-BE49-F238E27FC236}">
                <a16:creationId xmlns:a16="http://schemas.microsoft.com/office/drawing/2014/main" id="{BF48F763-5982-DE7B-082A-40EC5B450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476" y="324350"/>
            <a:ext cx="2740077" cy="2055058"/>
          </a:xfrm>
          <a:prstGeom prst="rect">
            <a:avLst/>
          </a:prstGeom>
        </p:spPr>
      </p:pic>
      <p:pic>
        <p:nvPicPr>
          <p:cNvPr id="20" name="Kép 19" descr="A képen kültéri, ég, növény, fa látható&#10;&#10;Automatikusan generált leírás">
            <a:extLst>
              <a:ext uri="{FF2B5EF4-FFF2-40B4-BE49-F238E27FC236}">
                <a16:creationId xmlns:a16="http://schemas.microsoft.com/office/drawing/2014/main" id="{F3132A7E-2891-D1C3-E916-94EDDD005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3083" y="3187264"/>
            <a:ext cx="2740076" cy="3653435"/>
          </a:xfrm>
          <a:prstGeom prst="rect">
            <a:avLst/>
          </a:prstGeom>
        </p:spPr>
      </p:pic>
      <p:pic>
        <p:nvPicPr>
          <p:cNvPr id="22" name="Kép 21" descr="A képen kültéri, ég, növény, fa látható&#10;&#10;Automatikusan generált leírás">
            <a:extLst>
              <a:ext uri="{FF2B5EF4-FFF2-40B4-BE49-F238E27FC236}">
                <a16:creationId xmlns:a16="http://schemas.microsoft.com/office/drawing/2014/main" id="{5A7992C1-672D-6412-EF1C-4D7D792D9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01" y="3187265"/>
            <a:ext cx="2740077" cy="3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15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7CCB82DB-4EB9-58D8-98C2-668E8C528B6D}"/>
              </a:ext>
            </a:extLst>
          </p:cNvPr>
          <p:cNvSpPr txBox="1"/>
          <p:nvPr/>
        </p:nvSpPr>
        <p:spPr>
          <a:xfrm>
            <a:off x="351723" y="513184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Szenta 99/H - Akácos</a:t>
            </a:r>
            <a:endParaRPr lang="en-GB" dirty="0"/>
          </a:p>
        </p:txBody>
      </p:sp>
      <p:pic>
        <p:nvPicPr>
          <p:cNvPr id="4" name="Kép 3" descr="A képen kültéri, növény, fa, ég látható&#10;&#10;Automatikusan generált leírás">
            <a:extLst>
              <a:ext uri="{FF2B5EF4-FFF2-40B4-BE49-F238E27FC236}">
                <a16:creationId xmlns:a16="http://schemas.microsoft.com/office/drawing/2014/main" id="{2D7D8A1C-3FFD-BBC4-03E0-52A7E1941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5" y="1436915"/>
            <a:ext cx="3973207" cy="5297610"/>
          </a:xfrm>
          <a:prstGeom prst="rect">
            <a:avLst/>
          </a:prstGeom>
        </p:spPr>
      </p:pic>
      <p:pic>
        <p:nvPicPr>
          <p:cNvPr id="6" name="Kép 5" descr="A képen fű, szöveg, növény, Mobiltelefon látható&#10;&#10;Automatikusan generált leírás">
            <a:extLst>
              <a:ext uri="{FF2B5EF4-FFF2-40B4-BE49-F238E27FC236}">
                <a16:creationId xmlns:a16="http://schemas.microsoft.com/office/drawing/2014/main" id="{88276837-E6E7-A500-4E8F-611D63D03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635" y="385364"/>
            <a:ext cx="2577382" cy="1933037"/>
          </a:xfrm>
          <a:prstGeom prst="rect">
            <a:avLst/>
          </a:prstGeom>
        </p:spPr>
      </p:pic>
      <p:pic>
        <p:nvPicPr>
          <p:cNvPr id="8" name="Kép 7" descr="A képen kültéri, növény, fa, ég látható&#10;&#10;Automatikusan generált leírás">
            <a:extLst>
              <a:ext uri="{FF2B5EF4-FFF2-40B4-BE49-F238E27FC236}">
                <a16:creationId xmlns:a16="http://schemas.microsoft.com/office/drawing/2014/main" id="{3A51FEF8-B246-4937-B278-7AD5E90F4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641" y="2822581"/>
            <a:ext cx="3031724" cy="4042299"/>
          </a:xfrm>
          <a:prstGeom prst="rect">
            <a:avLst/>
          </a:prstGeom>
        </p:spPr>
      </p:pic>
      <p:pic>
        <p:nvPicPr>
          <p:cNvPr id="10" name="Kép 9" descr="A képen növény, kültéri, fa, ég látható&#10;&#10;Automatikusan generált leírás">
            <a:extLst>
              <a:ext uri="{FF2B5EF4-FFF2-40B4-BE49-F238E27FC236}">
                <a16:creationId xmlns:a16="http://schemas.microsoft.com/office/drawing/2014/main" id="{BC84C821-8AF5-3AB8-F987-712475A9EC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206" y="3023822"/>
            <a:ext cx="2875633" cy="3834178"/>
          </a:xfrm>
          <a:prstGeom prst="rect">
            <a:avLst/>
          </a:prstGeom>
        </p:spPr>
      </p:pic>
      <p:pic>
        <p:nvPicPr>
          <p:cNvPr id="12" name="Kép 11" descr="A képen térkép, Légi fotó, légi látható&#10;&#10;Automatikusan generált leírás">
            <a:extLst>
              <a:ext uri="{FF2B5EF4-FFF2-40B4-BE49-F238E27FC236}">
                <a16:creationId xmlns:a16="http://schemas.microsoft.com/office/drawing/2014/main" id="{E5088F38-84AF-CDBD-44E3-0DB9E591A7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47" y="142105"/>
            <a:ext cx="3755007" cy="278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27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térkép, képernyőkép látható&#10;&#10;Automatikusan generált leírás">
            <a:extLst>
              <a:ext uri="{FF2B5EF4-FFF2-40B4-BE49-F238E27FC236}">
                <a16:creationId xmlns:a16="http://schemas.microsoft.com/office/drawing/2014/main" id="{3266AC12-ABE3-97E3-9924-501A4B974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555" y="2362034"/>
            <a:ext cx="3896411" cy="4389119"/>
          </a:xfrm>
          <a:prstGeom prst="rect">
            <a:avLst/>
          </a:prstGeom>
        </p:spPr>
      </p:pic>
      <p:sp>
        <p:nvSpPr>
          <p:cNvPr id="4" name="Tartalom helye 4">
            <a:extLst>
              <a:ext uri="{FF2B5EF4-FFF2-40B4-BE49-F238E27FC236}">
                <a16:creationId xmlns:a16="http://schemas.microsoft.com/office/drawing/2014/main" id="{AB52BB70-8F60-3E1C-CBC2-6165CB5E6FCB}"/>
              </a:ext>
            </a:extLst>
          </p:cNvPr>
          <p:cNvSpPr txBox="1">
            <a:spLocks/>
          </p:cNvSpPr>
          <p:nvPr/>
        </p:nvSpPr>
        <p:spPr>
          <a:xfrm>
            <a:off x="221226" y="276563"/>
            <a:ext cx="3721510" cy="19455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hu-HU" sz="1800" dirty="0" err="1"/>
              <a:t>Szentai</a:t>
            </a:r>
            <a:r>
              <a:rPr lang="hu-HU" sz="1800" dirty="0"/>
              <a:t> mintaterületek:</a:t>
            </a:r>
          </a:p>
          <a:p>
            <a:pPr marL="285750" lvl="1" indent="-285750"/>
            <a:r>
              <a:rPr lang="hu-HU" sz="1800" dirty="0"/>
              <a:t>Szenta 97/</a:t>
            </a:r>
            <a:r>
              <a:rPr lang="hu-HU" sz="1800" dirty="0" err="1"/>
              <a:t>B,F,M,N</a:t>
            </a:r>
            <a:r>
              <a:rPr lang="hu-HU" sz="1800" dirty="0"/>
              <a:t> erdőrészletek</a:t>
            </a:r>
          </a:p>
          <a:p>
            <a:pPr marL="285750" lvl="1" indent="-285750"/>
            <a:r>
              <a:rPr lang="hu-HU" sz="1800" dirty="0"/>
              <a:t>15 ha</a:t>
            </a:r>
          </a:p>
          <a:p>
            <a:pPr marL="285750" lvl="1" indent="-285750"/>
            <a:r>
              <a:rPr lang="hu-HU" sz="1800" dirty="0"/>
              <a:t>15 cm felbontás </a:t>
            </a:r>
          </a:p>
          <a:p>
            <a:pPr marL="285750" lvl="1" indent="-285750"/>
            <a:r>
              <a:rPr lang="hu-HU" sz="1800" dirty="0"/>
              <a:t>4 csatorna</a:t>
            </a:r>
          </a:p>
        </p:txBody>
      </p:sp>
      <p:pic>
        <p:nvPicPr>
          <p:cNvPr id="5" name="Picture 2" descr="D:\Envirosense_projektek\2021_Szidonya_erdo\szenta_hamisszines_BL.png">
            <a:extLst>
              <a:ext uri="{FF2B5EF4-FFF2-40B4-BE49-F238E27FC236}">
                <a16:creationId xmlns:a16="http://schemas.microsoft.com/office/drawing/2014/main" id="{C36D800B-13CB-810F-90B7-58EFFD680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0"/>
          <a:stretch/>
        </p:blipFill>
        <p:spPr bwMode="auto">
          <a:xfrm>
            <a:off x="9186015" y="106847"/>
            <a:ext cx="3005985" cy="441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 descr="A képen kültéri, növény, fa, növényzet látható&#10;&#10;Automatikusan generált leírás">
            <a:extLst>
              <a:ext uri="{FF2B5EF4-FFF2-40B4-BE49-F238E27FC236}">
                <a16:creationId xmlns:a16="http://schemas.microsoft.com/office/drawing/2014/main" id="{DDDE2A0B-1927-0467-ED51-7436ED972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33369"/>
            <a:ext cx="5263533" cy="3947650"/>
          </a:xfrm>
          <a:prstGeom prst="rect">
            <a:avLst/>
          </a:prstGeom>
        </p:spPr>
      </p:pic>
      <p:sp>
        <p:nvSpPr>
          <p:cNvPr id="8" name="Nyíl: szalag, lefelé mutató 7">
            <a:extLst>
              <a:ext uri="{FF2B5EF4-FFF2-40B4-BE49-F238E27FC236}">
                <a16:creationId xmlns:a16="http://schemas.microsoft.com/office/drawing/2014/main" id="{35010F64-13EA-8712-BB5C-85D2D34C51BE}"/>
              </a:ext>
            </a:extLst>
          </p:cNvPr>
          <p:cNvSpPr/>
          <p:nvPr/>
        </p:nvSpPr>
        <p:spPr>
          <a:xfrm rot="19392555">
            <a:off x="7035105" y="486221"/>
            <a:ext cx="2294554" cy="927750"/>
          </a:xfrm>
          <a:prstGeom prst="curvedDownArrow">
            <a:avLst>
              <a:gd name="adj1" fmla="val 25000"/>
              <a:gd name="adj2" fmla="val 50000"/>
              <a:gd name="adj3" fmla="val 5235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6ECA7DD2-9925-E0E4-BE39-64037AD316BA}"/>
              </a:ext>
            </a:extLst>
          </p:cNvPr>
          <p:cNvSpPr txBox="1"/>
          <p:nvPr/>
        </p:nvSpPr>
        <p:spPr>
          <a:xfrm>
            <a:off x="4923656" y="384863"/>
            <a:ext cx="2507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err="1"/>
              <a:t>Retrosprektív</a:t>
            </a:r>
            <a:r>
              <a:rPr lang="hu-HU" i="1" dirty="0"/>
              <a:t> vizsgálatok után a tanító programokkal javított felvételi eredmény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997806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75351E1-62AA-6E74-6E38-0F294A725285}"/>
              </a:ext>
            </a:extLst>
          </p:cNvPr>
          <p:cNvSpPr txBox="1">
            <a:spLocks/>
          </p:cNvSpPr>
          <p:nvPr/>
        </p:nvSpPr>
        <p:spPr>
          <a:xfrm>
            <a:off x="125422" y="275329"/>
            <a:ext cx="7324519" cy="1680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9 </a:t>
            </a:r>
            <a:r>
              <a:rPr lang="en-US" sz="1800" dirty="0" err="1"/>
              <a:t>hektáros</a:t>
            </a:r>
            <a:r>
              <a:rPr lang="en-US" sz="1800" dirty="0"/>
              <a:t> </a:t>
            </a:r>
            <a:r>
              <a:rPr lang="en-US" sz="1800" dirty="0" err="1"/>
              <a:t>kivágat</a:t>
            </a:r>
            <a:r>
              <a:rPr lang="en-US" sz="1800" dirty="0"/>
              <a:t>, </a:t>
            </a:r>
            <a:r>
              <a:rPr lang="en-US" sz="1800" dirty="0" err="1"/>
              <a:t>2cm</a:t>
            </a:r>
            <a:r>
              <a:rPr lang="en-US" sz="1800" dirty="0"/>
              <a:t>-es </a:t>
            </a:r>
            <a:r>
              <a:rPr lang="en-US" sz="1800" dirty="0" err="1"/>
              <a:t>felbontással</a:t>
            </a:r>
            <a:r>
              <a:rPr lang="en-US" sz="1800" dirty="0"/>
              <a:t> </a:t>
            </a:r>
            <a:r>
              <a:rPr lang="en-US" sz="1800" dirty="0" err="1"/>
              <a:t>felmérve</a:t>
            </a:r>
            <a:endParaRPr lang="en-US" sz="1800" dirty="0"/>
          </a:p>
          <a:p>
            <a:r>
              <a:rPr lang="en-US" sz="1800" dirty="0" err="1"/>
              <a:t>Sűrűn</a:t>
            </a:r>
            <a:r>
              <a:rPr lang="en-US" sz="1800" dirty="0"/>
              <a:t> </a:t>
            </a:r>
            <a:r>
              <a:rPr lang="en-US" sz="1800" dirty="0" err="1"/>
              <a:t>benőtt</a:t>
            </a:r>
            <a:r>
              <a:rPr lang="en-US" sz="1800" dirty="0"/>
              <a:t> </a:t>
            </a:r>
            <a:r>
              <a:rPr lang="en-US" sz="1800" dirty="0" err="1"/>
              <a:t>terület</a:t>
            </a:r>
            <a:r>
              <a:rPr lang="en-US" sz="1800" dirty="0"/>
              <a:t> – Az </a:t>
            </a:r>
            <a:r>
              <a:rPr lang="en-US" sz="1800" dirty="0" err="1"/>
              <a:t>eredmény</a:t>
            </a:r>
            <a:r>
              <a:rPr lang="en-US" sz="1800" dirty="0"/>
              <a:t> </a:t>
            </a:r>
            <a:r>
              <a:rPr lang="en-US" sz="1800" dirty="0" err="1"/>
              <a:t>pontosabb</a:t>
            </a:r>
            <a:endParaRPr lang="en-US" sz="1800" dirty="0"/>
          </a:p>
        </p:txBody>
      </p:sp>
      <p:pic>
        <p:nvPicPr>
          <p:cNvPr id="5" name="Picture 3" descr="D:\Envirosense_projektek\2021_Szidonya_erdo\2022_legifemeres\BL_oasztaloyzas.jpeg">
            <a:extLst>
              <a:ext uri="{FF2B5EF4-FFF2-40B4-BE49-F238E27FC236}">
                <a16:creationId xmlns:a16="http://schemas.microsoft.com/office/drawing/2014/main" id="{B8A03D7F-6560-7644-D554-7D1BAD43B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9" r="12852"/>
          <a:stretch/>
        </p:blipFill>
        <p:spPr bwMode="auto">
          <a:xfrm>
            <a:off x="7449941" y="474094"/>
            <a:ext cx="4739010" cy="43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Envirosense_projektek\2021_Szidonya_erdo\2022_legifemeres\terület_terepiadat.jpeg">
            <a:extLst>
              <a:ext uri="{FF2B5EF4-FFF2-40B4-BE49-F238E27FC236}">
                <a16:creationId xmlns:a16="http://schemas.microsoft.com/office/drawing/2014/main" id="{5EA89DB9-B934-6E3B-DAD4-11EE8F964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422" y="1701732"/>
            <a:ext cx="6544511" cy="463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F1EB3526-9A66-F349-CB91-DB3D67F4D041}"/>
              </a:ext>
            </a:extLst>
          </p:cNvPr>
          <p:cNvSpPr txBox="1"/>
          <p:nvPr/>
        </p:nvSpPr>
        <p:spPr>
          <a:xfrm>
            <a:off x="977561" y="247936"/>
            <a:ext cx="2044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Nagybajom</a:t>
            </a:r>
            <a:endParaRPr lang="en-GB" sz="2000" b="1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7505B45-15FC-8647-A0F9-9F2C71845506}"/>
              </a:ext>
            </a:extLst>
          </p:cNvPr>
          <p:cNvSpPr txBox="1"/>
          <p:nvPr/>
        </p:nvSpPr>
        <p:spPr>
          <a:xfrm>
            <a:off x="5416381" y="2774085"/>
            <a:ext cx="2507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err="1"/>
              <a:t>Retrosprektív</a:t>
            </a:r>
            <a:r>
              <a:rPr lang="hu-HU" i="1" dirty="0"/>
              <a:t> vizsgálatok után a tanító programokkal javított felvételi eredmény</a:t>
            </a:r>
            <a:endParaRPr lang="en-GB" i="1" dirty="0"/>
          </a:p>
        </p:txBody>
      </p:sp>
      <p:sp>
        <p:nvSpPr>
          <p:cNvPr id="9" name="Nyíl: jobbra mutató 8">
            <a:extLst>
              <a:ext uri="{FF2B5EF4-FFF2-40B4-BE49-F238E27FC236}">
                <a16:creationId xmlns:a16="http://schemas.microsoft.com/office/drawing/2014/main" id="{6CE2E1EF-973C-60CF-E6CF-C89BFF636DEB}"/>
              </a:ext>
            </a:extLst>
          </p:cNvPr>
          <p:cNvSpPr/>
          <p:nvPr/>
        </p:nvSpPr>
        <p:spPr>
          <a:xfrm>
            <a:off x="5236058" y="1955848"/>
            <a:ext cx="2125794" cy="690004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141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72787178-B9F5-84C6-EE55-BDB0D50C7AD6}"/>
              </a:ext>
            </a:extLst>
          </p:cNvPr>
          <p:cNvSpPr txBox="1"/>
          <p:nvPr/>
        </p:nvSpPr>
        <p:spPr>
          <a:xfrm>
            <a:off x="604158" y="155659"/>
            <a:ext cx="8941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/>
              <a:t>Az eddigi tapasztalatok:</a:t>
            </a:r>
            <a:endParaRPr lang="en-GB" sz="2400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516D1010-682C-BE39-B454-10E7997F676F}"/>
              </a:ext>
            </a:extLst>
          </p:cNvPr>
          <p:cNvSpPr txBox="1"/>
          <p:nvPr/>
        </p:nvSpPr>
        <p:spPr>
          <a:xfrm>
            <a:off x="6394118" y="2094966"/>
            <a:ext cx="27032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Nagybajomi mintaterület</a:t>
            </a:r>
          </a:p>
          <a:p>
            <a:r>
              <a:rPr lang="hu-HU" sz="1600" dirty="0"/>
              <a:t>(</a:t>
            </a:r>
            <a:r>
              <a:rPr lang="hu-HU" sz="1600" i="1" dirty="0"/>
              <a:t>Pirossal a bálványfa</a:t>
            </a:r>
            <a:r>
              <a:rPr lang="hu-HU" sz="1600" dirty="0"/>
              <a:t>)</a:t>
            </a:r>
            <a:endParaRPr lang="en-GB" sz="1600" dirty="0"/>
          </a:p>
          <a:p>
            <a:endParaRPr lang="hu-HU" sz="1600" dirty="0"/>
          </a:p>
        </p:txBody>
      </p:sp>
      <p:sp>
        <p:nvSpPr>
          <p:cNvPr id="7" name="Tartalom helye 4">
            <a:extLst>
              <a:ext uri="{FF2B5EF4-FFF2-40B4-BE49-F238E27FC236}">
                <a16:creationId xmlns:a16="http://schemas.microsoft.com/office/drawing/2014/main" id="{86027ECA-5160-1963-8B11-FC5C5A3FDDC1}"/>
              </a:ext>
            </a:extLst>
          </p:cNvPr>
          <p:cNvSpPr txBox="1">
            <a:spLocks/>
          </p:cNvSpPr>
          <p:nvPr/>
        </p:nvSpPr>
        <p:spPr>
          <a:xfrm>
            <a:off x="7423744" y="60186"/>
            <a:ext cx="1981514" cy="7065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hu-HU" sz="1600" dirty="0" err="1"/>
              <a:t>Szentai</a:t>
            </a:r>
            <a:r>
              <a:rPr lang="hu-HU" sz="1600" dirty="0"/>
              <a:t> mintaterület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1600" dirty="0"/>
              <a:t>(</a:t>
            </a:r>
            <a:r>
              <a:rPr lang="hu-HU" sz="1600" i="1" dirty="0"/>
              <a:t>kékkel a bálványfa</a:t>
            </a:r>
            <a:r>
              <a:rPr lang="hu-HU" sz="1600" dirty="0"/>
              <a:t>)</a:t>
            </a:r>
          </a:p>
        </p:txBody>
      </p:sp>
      <p:pic>
        <p:nvPicPr>
          <p:cNvPr id="10" name="Tartalom helye 4">
            <a:extLst>
              <a:ext uri="{FF2B5EF4-FFF2-40B4-BE49-F238E27FC236}">
                <a16:creationId xmlns:a16="http://schemas.microsoft.com/office/drawing/2014/main" id="{ABF0BC58-F119-04D4-8927-5203D2143349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7"/>
          <a:stretch/>
        </p:blipFill>
        <p:spPr>
          <a:xfrm>
            <a:off x="5846868" y="3016162"/>
            <a:ext cx="4532346" cy="3753590"/>
          </a:xfrm>
          <a:prstGeom prst="rect">
            <a:avLst/>
          </a:prstGeom>
        </p:spPr>
      </p:pic>
      <p:pic>
        <p:nvPicPr>
          <p:cNvPr id="12" name="Picture 2" descr="D:\Envirosense_projektek\2021_Szidonya_erdo\szenta_hamisszines_BL.png">
            <a:extLst>
              <a:ext uri="{FF2B5EF4-FFF2-40B4-BE49-F238E27FC236}">
                <a16:creationId xmlns:a16="http://schemas.microsoft.com/office/drawing/2014/main" id="{EC31F7AE-D085-D98B-B8B6-7126B91F5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4"/>
          <a:stretch/>
        </p:blipFill>
        <p:spPr bwMode="auto">
          <a:xfrm>
            <a:off x="9302620" y="287221"/>
            <a:ext cx="2889380" cy="441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artalom helye 2">
            <a:extLst>
              <a:ext uri="{FF2B5EF4-FFF2-40B4-BE49-F238E27FC236}">
                <a16:creationId xmlns:a16="http://schemas.microsoft.com/office/drawing/2014/main" id="{F56A23D3-A4D6-26EF-2B88-73885A1CC8EE}"/>
              </a:ext>
            </a:extLst>
          </p:cNvPr>
          <p:cNvSpPr txBox="1">
            <a:spLocks/>
          </p:cNvSpPr>
          <p:nvPr/>
        </p:nvSpPr>
        <p:spPr>
          <a:xfrm>
            <a:off x="319270" y="712797"/>
            <a:ext cx="5135410" cy="33923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800" dirty="0"/>
              <a:t>A légifelmérés hasznosítható bálványfa detektálására de figyelembe kell venni több tényezőt:</a:t>
            </a:r>
          </a:p>
          <a:p>
            <a:r>
              <a:rPr lang="hu-HU" sz="1800" dirty="0"/>
              <a:t>Időpont megválasztása: virágzás során a legjobban elkülöníthetők a bálványfák a többi növényzettől</a:t>
            </a:r>
          </a:p>
          <a:p>
            <a:r>
              <a:rPr lang="hu-HU" sz="1800" dirty="0"/>
              <a:t>Szükséges az </a:t>
            </a:r>
            <a:r>
              <a:rPr lang="hu-HU" sz="1800" dirty="0" err="1"/>
              <a:t>RGB</a:t>
            </a:r>
            <a:r>
              <a:rPr lang="hu-HU" sz="1800" dirty="0"/>
              <a:t> csatornákon túl legalább a </a:t>
            </a:r>
            <a:r>
              <a:rPr lang="hu-HU" sz="1800" dirty="0" err="1"/>
              <a:t>NIR</a:t>
            </a:r>
            <a:r>
              <a:rPr lang="hu-HU" sz="1800" dirty="0"/>
              <a:t> tartomány 1-2 csatornával</a:t>
            </a:r>
          </a:p>
          <a:p>
            <a:r>
              <a:rPr lang="hu-HU" sz="1800" dirty="0"/>
              <a:t>A számított vegetációs indexek nagyban javítják a pontosságot</a:t>
            </a:r>
          </a:p>
          <a:p>
            <a:r>
              <a:rPr lang="hu-HU" sz="1800" dirty="0"/>
              <a:t>Terepi bejárások szükségesek, az algoritmus betanításához (</a:t>
            </a:r>
            <a:r>
              <a:rPr lang="hu-HU" sz="1800" dirty="0" err="1"/>
              <a:t>retrospektrív</a:t>
            </a:r>
            <a:r>
              <a:rPr lang="hu-HU" sz="1800" dirty="0"/>
              <a:t> felvételezés)</a:t>
            </a:r>
            <a:endParaRPr lang="en-GB" sz="1800" dirty="0"/>
          </a:p>
        </p:txBody>
      </p:sp>
      <p:pic>
        <p:nvPicPr>
          <p:cNvPr id="23" name="Kép 22" descr="A képen növény, kültéri, Szárazföldi növény, növényzet látható&#10;&#10;Automatikusan generált leírás">
            <a:extLst>
              <a:ext uri="{FF2B5EF4-FFF2-40B4-BE49-F238E27FC236}">
                <a16:creationId xmlns:a16="http://schemas.microsoft.com/office/drawing/2014/main" id="{185AEAAF-A79C-160F-5930-34E51A214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66" y="4040155"/>
            <a:ext cx="2113384" cy="2817845"/>
          </a:xfrm>
          <a:prstGeom prst="rect">
            <a:avLst/>
          </a:prstGeom>
        </p:spPr>
      </p:pic>
      <p:pic>
        <p:nvPicPr>
          <p:cNvPr id="25" name="Kép 24" descr="A képen kültéri, növény, ég, növényzet látható&#10;&#10;Automatikusan generált leírás">
            <a:extLst>
              <a:ext uri="{FF2B5EF4-FFF2-40B4-BE49-F238E27FC236}">
                <a16:creationId xmlns:a16="http://schemas.microsoft.com/office/drawing/2014/main" id="{5D00280B-87EF-584D-8A9B-039D05661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17" y="4072811"/>
            <a:ext cx="2113384" cy="281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3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feld 8"/>
          <p:cNvSpPr txBox="1">
            <a:spLocks noChangeArrowheads="1"/>
          </p:cNvSpPr>
          <p:nvPr/>
        </p:nvSpPr>
        <p:spPr bwMode="auto">
          <a:xfrm>
            <a:off x="2495550" y="981075"/>
            <a:ext cx="72723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hu-HU"/>
              <a:t>Bálványfa </a:t>
            </a:r>
            <a:r>
              <a:rPr lang="hu-HU" b="1" i="1"/>
              <a:t>(Ailantus altissima)</a:t>
            </a:r>
            <a:endParaRPr lang="en-US" b="1" i="1">
              <a:latin typeface="Calibri" pitchFamily="34" charset="0"/>
            </a:endParaRPr>
          </a:p>
          <a:p>
            <a:pPr marL="342900" indent="-342900"/>
            <a:endParaRPr lang="en-US" b="1" i="1">
              <a:latin typeface="Calibri" pitchFamily="34" charset="0"/>
            </a:endParaRPr>
          </a:p>
          <a:p>
            <a:pPr marL="342900" indent="-342900"/>
            <a:endParaRPr lang="en-US">
              <a:latin typeface="Calibri" pitchFamily="34" charset="0"/>
            </a:endParaRPr>
          </a:p>
        </p:txBody>
      </p:sp>
      <p:sp>
        <p:nvSpPr>
          <p:cNvPr id="21506" name="Rechteck 9"/>
          <p:cNvSpPr>
            <a:spLocks noChangeArrowheads="1"/>
          </p:cNvSpPr>
          <p:nvPr/>
        </p:nvSpPr>
        <p:spPr bwMode="auto">
          <a:xfrm>
            <a:off x="2424114" y="1466850"/>
            <a:ext cx="7343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hu-HU" b="1" dirty="0"/>
              <a:t>Vágás – tuskókenés – sarjkezelés – nem működik</a:t>
            </a:r>
            <a:endParaRPr lang="en-US" b="1" dirty="0">
              <a:latin typeface="Calibri" pitchFamily="34" charset="0"/>
            </a:endParaRPr>
          </a:p>
        </p:txBody>
      </p:sp>
      <p:pic>
        <p:nvPicPr>
          <p:cNvPr id="21507" name="Picture 9" descr="P1010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5914" y="2205038"/>
            <a:ext cx="3024187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0" descr="P60900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6364" y="2205039"/>
            <a:ext cx="2916237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1265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hteck 9"/>
          <p:cNvSpPr>
            <a:spLocks noChangeArrowheads="1"/>
          </p:cNvSpPr>
          <p:nvPr/>
        </p:nvSpPr>
        <p:spPr bwMode="auto">
          <a:xfrm>
            <a:off x="206188" y="332657"/>
            <a:ext cx="1145689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algn="just"/>
            <a:r>
              <a:rPr lang="hu-HU" sz="1800" b="1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Törzsinjektálás</a:t>
            </a:r>
            <a:endParaRPr lang="hu-HU" sz="1800" kern="150" dirty="0">
              <a:effectLst/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hu-HU" sz="18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A törzsinjektálást 5 cm-es törzsátmérő feletti </a:t>
            </a:r>
            <a:r>
              <a:rPr lang="hu-HU" sz="1800" kern="150" dirty="0" err="1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egyedeken</a:t>
            </a:r>
            <a:r>
              <a:rPr lang="hu-HU" sz="18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 végeztük, minimum 7-es fa fúrófejjel 5-10 cm-es törzsátmérőként 45 fokos szögben. </a:t>
            </a:r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hu-HU" sz="18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Adagolás 1 ml állatorvosi tömegoltóval furatonként. </a:t>
            </a:r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hu-HU" sz="18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Kezelés után szilikonnal furatot zártunk kötelező a párolgás megakadályoztatására. Használt készítmény  </a:t>
            </a:r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hu-HU" sz="1800" kern="150" dirty="0" err="1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Medallon</a:t>
            </a:r>
            <a:r>
              <a:rPr lang="hu-HU" sz="18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 Prémium - </a:t>
            </a:r>
            <a:r>
              <a:rPr lang="hu-HU" sz="1800" kern="150" dirty="0" err="1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Mezzo</a:t>
            </a:r>
            <a:r>
              <a:rPr lang="hu-HU" sz="18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 50% - 0,66%-os oldata </a:t>
            </a:r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hu-HU" sz="18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Az injektálással egyidőben az idős </a:t>
            </a:r>
            <a:r>
              <a:rPr lang="hu-HU" sz="1800" kern="150" dirty="0" err="1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egyedek</a:t>
            </a:r>
            <a:r>
              <a:rPr lang="hu-HU" sz="18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 mellett lévő sarjak permetezését/kenését is elvégeztük. </a:t>
            </a:r>
          </a:p>
          <a:p>
            <a:pPr marL="514350" indent="-285750" algn="just">
              <a:buFont typeface="Arial" panose="020B0604020202020204" pitchFamily="34" charset="0"/>
              <a:buChar char="•"/>
            </a:pPr>
            <a:r>
              <a:rPr lang="hu-HU" sz="18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Homokos altalajnál, akác állományban kihagytuk a </a:t>
            </a:r>
            <a:r>
              <a:rPr lang="hu-HU" sz="1800" kern="150" dirty="0" err="1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Mezzo</a:t>
            </a:r>
            <a:r>
              <a:rPr lang="hu-HU" sz="1800" kern="150" dirty="0">
                <a:effectLst/>
                <a:latin typeface="Calibri" panose="020F05020202040302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 alkotórészt az alkalmazott keverékből</a:t>
            </a:r>
            <a:r>
              <a:rPr lang="hu-HU" kern="150" dirty="0">
                <a:latin typeface="Liberation Serif"/>
                <a:ea typeface="NSimSun" panose="02010609030101010101" pitchFamily="49" charset="-122"/>
                <a:cs typeface="Lucida Sans" panose="020B0602030504020204" pitchFamily="34" charset="0"/>
              </a:rPr>
              <a:t>. </a:t>
            </a:r>
          </a:p>
          <a:p>
            <a:pPr marL="228600" algn="just"/>
            <a:r>
              <a:rPr lang="hu-HU" dirty="0">
                <a:latin typeface="Calibri" pitchFamily="34" charset="0"/>
              </a:rPr>
              <a:t>Óriási jelentősége van a felületi feszültségnek, alacsony felületi </a:t>
            </a:r>
            <a:r>
              <a:rPr lang="hu-HU" dirty="0" err="1">
                <a:latin typeface="Calibri" pitchFamily="34" charset="0"/>
              </a:rPr>
              <a:t>fezültségi</a:t>
            </a:r>
            <a:r>
              <a:rPr lang="hu-HU" dirty="0">
                <a:latin typeface="Calibri" pitchFamily="34" charset="0"/>
              </a:rPr>
              <a:t> injektáló keverék hatékonyabb.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Calibri" pitchFamily="34" charset="0"/>
            </a:endParaRPr>
          </a:p>
        </p:txBody>
      </p:sp>
      <p:pic>
        <p:nvPicPr>
          <p:cNvPr id="22530" name="Picture 7" descr="ailantus injec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6226" y="3597836"/>
            <a:ext cx="2268537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8" descr="P609009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8973" y="3597836"/>
            <a:ext cx="3960812" cy="297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764</Words>
  <Application>Microsoft Office PowerPoint</Application>
  <PresentationFormat>Szélesvásznú</PresentationFormat>
  <Paragraphs>74</Paragraphs>
  <Slides>15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22" baseType="lpstr">
      <vt:lpstr>Arial</vt:lpstr>
      <vt:lpstr>Arial Narrow</vt:lpstr>
      <vt:lpstr>Calibri</vt:lpstr>
      <vt:lpstr>Calibri Light</vt:lpstr>
      <vt:lpstr>Liberation Serif</vt:lpstr>
      <vt:lpstr>Symbol</vt:lpstr>
      <vt:lpstr>3_Office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Koltay András</dc:creator>
  <cp:lastModifiedBy>Istvan Szidonya</cp:lastModifiedBy>
  <cp:revision>8</cp:revision>
  <dcterms:created xsi:type="dcterms:W3CDTF">2023-11-07T07:03:11Z</dcterms:created>
  <dcterms:modified xsi:type="dcterms:W3CDTF">2023-11-08T20:58:23Z</dcterms:modified>
</cp:coreProperties>
</file>