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8" r:id="rId2"/>
    <p:sldId id="283" r:id="rId3"/>
    <p:sldId id="259" r:id="rId4"/>
    <p:sldId id="260" r:id="rId5"/>
    <p:sldId id="261" r:id="rId6"/>
    <p:sldId id="262" r:id="rId7"/>
    <p:sldId id="275" r:id="rId8"/>
    <p:sldId id="257" r:id="rId9"/>
    <p:sldId id="273" r:id="rId10"/>
    <p:sldId id="266" r:id="rId11"/>
    <p:sldId id="276" r:id="rId12"/>
    <p:sldId id="278" r:id="rId13"/>
    <p:sldId id="277" r:id="rId14"/>
    <p:sldId id="269" r:id="rId15"/>
    <p:sldId id="279" r:id="rId16"/>
    <p:sldId id="281" r:id="rId17"/>
    <p:sldId id="270" r:id="rId18"/>
  </p:sldIdLst>
  <p:sldSz cx="12192000" cy="6858000"/>
  <p:notesSz cx="6858000" cy="9144000"/>
  <p:defaultTextStyle>
    <a:defPPr>
      <a:defRPr lang="en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58" userDrawn="1">
          <p15:clr>
            <a:srgbClr val="A4A3A4"/>
          </p15:clr>
        </p15:guide>
        <p15:guide id="2" pos="642" userDrawn="1">
          <p15:clr>
            <a:srgbClr val="A4A3A4"/>
          </p15:clr>
        </p15:guide>
        <p15:guide id="3" orient="horz" pos="4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Sötét stílus 1 – 1. jelölőszín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Sötét stílus 2 – 5./6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Sötét stílu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FD4443E-F989-4FC4-A0C8-D5A2AF1F390B}" styleName="Sötét stílus 1 – 5. jelölőszín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16"/>
    <p:restoredTop sz="94694"/>
  </p:normalViewPr>
  <p:slideViewPr>
    <p:cSldViewPr snapToGrid="0" snapToObjects="1" showGuides="1">
      <p:cViewPr varScale="1">
        <p:scale>
          <a:sx n="65" d="100"/>
          <a:sy n="65" d="100"/>
        </p:scale>
        <p:origin x="932" y="40"/>
      </p:cViewPr>
      <p:guideLst>
        <p:guide orient="horz" pos="3158"/>
        <p:guide pos="642"/>
        <p:guide orient="horz" pos="4042"/>
      </p:guideLst>
    </p:cSldViewPr>
  </p:slideViewPr>
  <p:notesTextViewPr>
    <p:cViewPr>
      <p:scale>
        <a:sx n="1" d="1"/>
        <a:sy n="1" d="1"/>
      </p:scale>
      <p:origin x="0" y="-26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1735B-5BD9-45D8-B692-61320D38E1D7}" type="datetimeFigureOut">
              <a:rPr lang="hu-HU" smtClean="0"/>
              <a:t>2023. 11. 08.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C5084-BF53-44CF-BD43-EBAC936D99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1775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C5084-BF53-44CF-BD43-EBAC936D99EB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7434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2023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C5084-BF53-44CF-BD43-EBAC936D99E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5344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Klímaváltozás</a:t>
            </a:r>
            <a:r>
              <a:rPr lang="hu-HU" baseline="0" dirty="0" smtClean="0"/>
              <a:t> elsősorban hő és szárazság okozta stressz. </a:t>
            </a:r>
            <a:r>
              <a:rPr lang="hu-HU" baseline="0" dirty="0" err="1" smtClean="0"/>
              <a:t>Ökofiziológiai</a:t>
            </a:r>
            <a:r>
              <a:rPr lang="hu-HU" baseline="0" dirty="0" smtClean="0"/>
              <a:t> vizsgálatok (levélhőmérséklet, fotoszintetikus produktivitás, transzspirációs ráta, vízhasznosítás vizsgálata).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C5084-BF53-44CF-BD43-EBAC936D99E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0035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témában számos publikáció jelent meg. Ez</a:t>
            </a:r>
            <a:r>
              <a:rPr lang="hu-HU" baseline="0" dirty="0" smtClean="0"/>
              <a:t> is mutatja a növekvő nemzetközi érdeklődést. </a:t>
            </a:r>
            <a:endParaRPr lang="hu-HU" dirty="0" smtClean="0"/>
          </a:p>
          <a:p>
            <a:r>
              <a:rPr lang="hu-HU" dirty="0" smtClean="0"/>
              <a:t>A szelektált akácfajták</a:t>
            </a:r>
            <a:r>
              <a:rPr lang="hu-HU" baseline="0" dirty="0" smtClean="0"/>
              <a:t> hasznosíthatósága: tág hálózatú, rövid vágásfordulójú iparifa-ültetvényekben; kommersz akácosokban elegyfaként; magtermesztő ültetvények létesítése. A témában számos publikáció jelent meg</a:t>
            </a:r>
            <a:r>
              <a:rPr lang="hu-HU" baseline="0" dirty="0" smtClean="0"/>
              <a:t>.</a:t>
            </a:r>
          </a:p>
          <a:p>
            <a:r>
              <a:rPr lang="hu-HU" baseline="0" dirty="0" err="1" smtClean="0"/>
              <a:t>Inform</a:t>
            </a:r>
            <a:r>
              <a:rPr lang="hu-HU" baseline="0" dirty="0" smtClean="0"/>
              <a:t> kiadó és </a:t>
            </a:r>
            <a:r>
              <a:rPr lang="hu-HU" baseline="0" smtClean="0"/>
              <a:t>nyomda honlapján.</a:t>
            </a:r>
            <a:endParaRPr lang="hu-HU" baseline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BA4B8-ECAF-4268-A8D2-048804713D32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8115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Keresztesi (1988) óta nem készült olyan</a:t>
            </a:r>
            <a:r>
              <a:rPr lang="hu-HU" baseline="0" dirty="0" smtClean="0"/>
              <a:t> átfogó, tudományos igényességű írás, amely a szelektált akácfajták nemesítését, az eddigi K+F+I eredményeket ilyen részletességgel összefoglalná. A tanulmány hézagpótlónak tekinthető úgy a hazai, mint a nemzetközi szakirodalomban.</a:t>
            </a:r>
            <a:r>
              <a:rPr lang="hu-HU" baseline="0" dirty="0"/>
              <a:t> </a:t>
            </a:r>
            <a:r>
              <a:rPr lang="hu-HU" baseline="0" dirty="0" smtClean="0"/>
              <a:t>És még mielőtt megköszönném a figyelmüket, engedjék meg, hogy betekintést adjak a legfrissebb projektünkbe, mely nem más, mint a napkori klónkísérlet UAV-alapú állományvizsgálata.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C5084-BF53-44CF-BD43-EBAC936D99EB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369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projekt célja: Fajtajelölt</a:t>
            </a:r>
            <a:r>
              <a:rPr lang="hu-HU" baseline="0" dirty="0" smtClean="0"/>
              <a:t> klónok innovatív, UAV-alapú vizsgálata: a kísérleti terület domborzatmodelljének elkészítése, magasság (fotogrammetriai úton) és vegetációs indexek mérése.</a:t>
            </a:r>
            <a:endParaRPr lang="hu-HU" dirty="0" smtClean="0"/>
          </a:p>
          <a:p>
            <a:r>
              <a:rPr lang="hu-HU" dirty="0" smtClean="0"/>
              <a:t>DE Földtudományi Intézet. 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Természetföldrajzi és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Geoinformatikai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Tanszék munkatársaival folytatunk. Ezen eredményekről részletesen</a:t>
            </a:r>
            <a:r>
              <a:rPr lang="hu-H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beszámolunk a jövőben.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C5084-BF53-44CF-BD43-EBAC936D99EB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9834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C5084-BF53-44CF-BD43-EBAC936D99EB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0786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Klímaváltozás erdészeti vonatkozásai az alföldi termőhelyeken: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globális klímaváltozás okozta időjárási szélsőségek miatt a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különböző klímaszcenáriók szerint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2050re az ESZTY klíma erőteljes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térnyerésével és a sztyepp klíma megjelenésével kell számolnunk (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magyarországi erdőterületnek 2050-ben várhatóan mintegy 10%-a, 2070-ben pedig 60%-a fog ESZTY erdészeti klímakategóriába tartozni).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Ilyen körülmények között a relatíve szárazságtűrő fafajoknak, mint például az akácnak, fontos szerepe lesz az új erdősítésekben. Ebből is következően az akáctermesztés és annak fejlesztése egyre bővülő jelentőséggel bír.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akácnak relatíve jó szárazságtűrő képessége miatt nagy szerepe lesz a jövőben történő fásítások során.</a:t>
            </a:r>
            <a:endParaRPr lang="hu-H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A hazai erdészeti gyakorlatban az ökológiai szemlélet érvényesülésének köszönhetően klímajelző fafajok elterjedésével jellemzik egy adott terület éghajlatát. E fafajokhoz köthető klímaosztályokat egzakt, mérésekre alapozott meteorológiai paraméterekkel nem, illetve csak részben jellemezték. </a:t>
            </a:r>
            <a:r>
              <a:rPr lang="hu-HU" b="1" dirty="0" smtClean="0"/>
              <a:t>Magyarország természetföldrajzi viszonyai között a faállományok több mint 80 %-án az egyetlen vízbevételi forrás a csapadék, ezért annak nagysága és változékonysága döntően befolyásolja az erdőgazdálkodás eredményességét. A csapadékadatok nagyfokú átfedéseket mutatnak az egyes klímaosztályok tekintetében, ezért az értékelésnél figyelembe kell venni egyéb meteorológiai paramétereket (hőmérséklet) és a fák növekedésének éven belüli fontosabb periódusait. Ennek alapján dolgoztak</a:t>
            </a:r>
            <a:r>
              <a:rPr lang="hu-HU" b="1" baseline="0" dirty="0" smtClean="0"/>
              <a:t> ki</a:t>
            </a:r>
            <a:r>
              <a:rPr lang="hu-HU" b="1" dirty="0" smtClean="0"/>
              <a:t> egy olyan mutatót, aminek segítségével lehatárolható az erdészeti klímaosztályok területe (Führer 2010, Führer et </a:t>
            </a:r>
            <a:r>
              <a:rPr lang="hu-HU" b="1" dirty="0" err="1" smtClean="0"/>
              <a:t>al</a:t>
            </a:r>
            <a:r>
              <a:rPr lang="hu-HU" b="1" dirty="0" smtClean="0"/>
              <a:t>. 2011). Az erdészeti szárazsági index (FAI) képletében szereplő hőmérséklet- és csapadékadatok azokra a periódusokra vonatkoznak, amelyek a fák növekedési viszonyait (május–augusztus hónapok) és általános vitalitását (július–augusztus hónapok) a leginkább befolyásolják.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3682F-A2A7-4E02-A6E4-659E6A20CCB2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757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Alföldi fásításban jelentős szerepet betöltő </a:t>
            </a:r>
            <a:r>
              <a:rPr lang="hu-H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fafaj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Országosan 24 %, Nyírségben 50% az aránya. 2014 óta </a:t>
            </a:r>
            <a:r>
              <a:rPr lang="hu-H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hungarikum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Jól alkalmazkodott a Nyírség csapadékszegény és szélsőséges időjárási viszonyaihoz, az itt előforduló jól szellőzött talajokon kimondottan jó növekedést mutat.</a:t>
            </a:r>
          </a:p>
          <a:p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Növénykórtani és erdővédelmi szempontból azonban a nagykiterjedésű akácos monokultúrák komoly veszélyt hordoznak. Egy-egy újonnan megtelepedő károsító vagy kórokozó hirtelen fellépő robbanás szerű elszaporodása esetén akár tömeges erdőpusztulásra is számítani lehet.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Kína:</a:t>
            </a:r>
            <a:r>
              <a:rPr lang="hu-HU" baseline="0" dirty="0" smtClean="0"/>
              <a:t> 1978-2050: Góbi sivatag terjedésének megállítása. 12% -&gt; 23% (1980-2020), löszös fennsík (</a:t>
            </a:r>
            <a:r>
              <a:rPr lang="hu-HU" baseline="0" dirty="0" err="1" smtClean="0"/>
              <a:t>Loess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Plateau</a:t>
            </a:r>
            <a:r>
              <a:rPr lang="hu-HU" baseline="0" dirty="0" smtClean="0"/>
              <a:t>): </a:t>
            </a:r>
            <a:r>
              <a:rPr lang="hu-HU" baseline="0" dirty="0" err="1" smtClean="0"/>
              <a:t>grain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for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green</a:t>
            </a:r>
            <a:r>
              <a:rPr lang="hu-HU" baseline="0" dirty="0" smtClean="0"/>
              <a:t> program (1999) áradások, talajerózió csökkentése.</a:t>
            </a:r>
            <a:endParaRPr lang="hu-HU" dirty="0" smtClean="0"/>
          </a:p>
          <a:p>
            <a:r>
              <a:rPr lang="hu-HU" dirty="0" smtClean="0"/>
              <a:t>Dél-Korea: kopár hegyoldalak fásítása, méhészet.</a:t>
            </a:r>
          </a:p>
          <a:p>
            <a:r>
              <a:rPr lang="hu-HU" dirty="0" smtClean="0"/>
              <a:t>Németország: </a:t>
            </a:r>
            <a:r>
              <a:rPr lang="hu-HU" dirty="0" err="1" smtClean="0"/>
              <a:t>Baum</a:t>
            </a:r>
            <a:r>
              <a:rPr lang="hu-HU" dirty="0" smtClean="0"/>
              <a:t> des </a:t>
            </a:r>
            <a:r>
              <a:rPr lang="hu-HU" dirty="0" err="1" smtClean="0"/>
              <a:t>Jahres</a:t>
            </a:r>
            <a:r>
              <a:rPr lang="hu-HU" dirty="0" smtClean="0"/>
              <a:t> 2020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BA4B8-ECAF-4268-A8D2-048804713D32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2118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Cél: nagy teljesítményű akác fajták előállítása és termesztésbe vonása, melyek magas iparifa kihozatalt (min. 50%) produkálnak, ezáltal növelik a területegységről learatható faanyag mennyiségét és minőségét, értékkihozatalát. A termesztésbe vonás innovatív komplex műszaki technológiai hátteret kíván, ennek kifejlesztése, valamint a gyakorlatban kialakuló változatos helyzetekben használatra optimalizálása a további fő feladat.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A(z) NDVI érték meghatározza, hogy a növények levélzete a fotoszintetikusan hasznos sugárzásból mennyit nyel el, illetve ver vissza. Minél többet elnyel, annál aktívabb a növényzet vegetációs aktivitása, mely összefüggésben van a levelek klorofill-tartalmával. Kiválóan alkalmas a növények nitrogén-ellátottságának, valamint vitalitásának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monitorozására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BA4B8-ECAF-4268-A8D2-048804713D32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2477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Kb.</a:t>
            </a:r>
            <a:r>
              <a:rPr lang="hu-H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 évvel ezelőtt jelent meg az az álláspont, hogy Közép-Európa tele egyre inkább mediterrán jellegűvé válik. Azaz a korábbinál jóval enyhébb és csapadékos lesz. 2022-ben egy az egyben megkaptuk a mediterrán jellegű telet, ami a földközi-tengeri éghajlat eddig minden jellegzetességét felvonultatta: december közepe körül volt ugyan egyszer havazás, és néhány napig láthatóak voltak hófoltok, jött viszont enyhe idő és temérdek eső.</a:t>
            </a:r>
            <a:endParaRPr lang="hu-HU" dirty="0" smtClean="0"/>
          </a:p>
          <a:p>
            <a:r>
              <a:rPr lang="hu-HU" b="1" dirty="0" smtClean="0"/>
              <a:t>Átlag hőm.: 11,7. Csap: 417 mm. </a:t>
            </a:r>
            <a:r>
              <a:rPr lang="hu-HU" dirty="0" smtClean="0"/>
              <a:t>Hőség napok száma:</a:t>
            </a:r>
            <a:r>
              <a:rPr lang="hu-HU" baseline="0" dirty="0" smtClean="0"/>
              <a:t> 1-10-17-15 (Május-Augusztus). Forró napok száma: 0-2-6-0 (Május-Augusztus). Közép hőm.: 23 °C (július és </a:t>
            </a:r>
            <a:r>
              <a:rPr lang="hu-HU" baseline="0" dirty="0" err="1" smtClean="0"/>
              <a:t>aug</a:t>
            </a:r>
            <a:r>
              <a:rPr lang="hu-HU" baseline="0" dirty="0" smtClean="0"/>
              <a:t>). Száraz, aszályos periódusok: 02.21.-03.15 (20 nap), 05.18.-06.03. (17 nap), 06.11.-06.30.(20 nap), 07.13.-07.29. (17 nap), </a:t>
            </a:r>
            <a:r>
              <a:rPr lang="hu-HU" b="1" baseline="0" dirty="0" smtClean="0"/>
              <a:t>07.31.-08.20. (21 nap), 10.01.-10.21. (21 nap). </a:t>
            </a:r>
            <a:r>
              <a:rPr lang="hu-HU" b="0" baseline="0" dirty="0" smtClean="0"/>
              <a:t>Rendkívül száraz május és október. A fő növekedési periódusban (május-augusztus) 59,2 mm csapadék esett.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BA4B8-ECAF-4268-A8D2-048804713D32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2796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2022-ben 3, most 4 évesek.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C5084-BF53-44CF-BD43-EBAC936D99E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3114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Statisztika: egyenes illesztése az adatsorokra meredekség vizsgálatának céljából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C5084-BF53-44CF-BD43-EBAC936D99E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7793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mintafák vizsgálatának eredménye alapján megállapítható, hogy a 2022-es extrém száraz időjárás ellenére a fajtajelöltek a vizsgált időszakban (2022. május-szeptember) igen jó növekedést produkáltak (2. és 3. ábra).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Törzsátmérő tekintetében a ’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Laposi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és a ’Farkasszigeti’ fajtajelölt a 2,5 × 2,5 m-es ültetési hálózatban mutatta a legnagyobb növekedést, 25-25 mm-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kontrollként beállított ’Üllői’ akácé 21 mm volt. A ’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Laposi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fajtajelölt a 3 × 3 m-es hálózatban is legjobbnak bizonyult, 21 mm-es átmérő növekménnyel. Ebben az ültetési hálózatban a ’Farkasszigeti’ és az ’Üllői’ vastagsági növekedése között csekély különbség mutatkozott (17,8 és 17,3 mm). A 4 × 4 m-es hálózatban nem találtunk jelentős különbséget a vizsgált klónok törzsátmérő növekmény értékeiben: ’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Laposi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és ’Farkasszigeti’ (20,5-20,5 mm), ’Üllői’ (21,3 mm).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törzsátmérő növekedése a 2,5 × 2,5 m-es ültetési hálózatban volt a legintenzívebb (2. ábra), amely ellentmond a szakirodalomban leírtaknak, miszerint minél tágabb az ültetési hálózat, annál nagyobbak az egyes fák átmérő értékei. Itt jegyezzük meg, hogy az ültetési hálózatok hatásának relevanciájáról, gyakorlati tapasztalatok alapján, 6-7 éves korú akácosokban lehet megbízható következtetéseket levonni. Esetünkben feltételezzük, hogy az extrém száraz időjárási körülmények között a szűkebb hálózatban kedvezőbb mikroklíma alakult ki.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magassági növekedést vizsgálva hasonló eredményt kaptunk: a vizsgált fajtajelöltek, valamint az ’Üllői’ akác a legszűkebb, 2,5 × 2,5 m-es ültetési hálózatban növekedett a legintenzívebben.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kapott eredményeket részletesen megvizsgálva megállapítottuk, hogy mindhárom ültetési hálózatban a ’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Laposi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fajtajelölt bizonyult a legjobbnak, az ’Üllői’ a leggyengébbnek. A ’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Laposi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fajtajelölt a 2,5 × 2,5 m-es ültetési hálózatban 2,4 m-t nőtt és 2,5 cm-t vastagodott a vizsgált időszak alatt.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C5084-BF53-44CF-BD43-EBAC936D99E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208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fajtajelölteket és az ’Üllői’ akácot az utolsó, 2022. szeptemberi felvételi adatok alapján is összehasonlítottuk. Az egytényezős varianciaanalízis eredménye szignifikáns különbséget (</a:t>
            </a:r>
            <a:r>
              <a:rPr lang="hu-H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&lt; 0,05) mutatott. Mindkét vizsgált paraméter (magasság és törzsátmérő) tekintetében a ’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Laposi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bizonyult legjobbnak, az ’Üllői’ leggyengébbnek (mindhárom ültetési hálózatban). A 3 × 3 m-es ültetési hálózatban nem mutatkozott szignifikáns különbség a ’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Laposi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és a ’Farkasszigeti’ törzsátmérő értékei között. Ezen vizsgálati eredményeket megvizsgálva látható a legszűkebb (2,5 × 2,5 m) és legtágabb (4 × 4 m) ültetési hálózatokba telepített klónok törzsátmérő és magasság értékei közötti különbség, miszerint előbbi a tágabb hálózatban nagyobb (’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Laposi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esetében 7,30 cm a 4 × 4 m-es, és 6,99 cm a 2,5 × 2,5 m-es ültetési hálózatban), utóbbi érték a szűkebb, 2,5 × 2,5 m-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esben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’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Laposi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fajtajelölt mintafáinak átlagos magassága a 2,5 × 2,5 m-es ültetési hálózatban 6,1 m, a 4 × 4 m-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esben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5,8 m. A ’Farkasszigeti’ fajtajelölt is jelentősen felülmúlta a kontroll ’Üllői’ akácot, úgy a magasság, mint a törzsátmérő tekintetében. Magassága 5,4-5,6 m, törzsátmérője 5,87-6,96 cm volt. Ezzel szemben az ’Üllői’ akác 4,3-4,5 m-es magassági és 4,88-5,27 cm átmérő értéket mutatott (1. táblázat).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C5084-BF53-44CF-BD43-EBAC936D99E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1072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8D988-5B29-4049-98F9-CF6ECB2EA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A561D-1F00-CF44-A963-DB6A6231D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2986C-2480-C54C-ADA8-753185DB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11/08/2023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79F80-B4F4-2443-BFA8-6DD917466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EE0C1-1ACF-3842-8C39-F1788C41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57959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7D587-B2B6-DC41-83B0-804BF01F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2FC70-3A7F-2C4E-9F8F-B3E9E09DE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08A65-B413-5E4E-8CA4-4EDB4F91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11/08/2023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0FC4D-9DE0-3340-AA0C-342AFA31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BEE26-6063-4341-9A7F-0FE69B4C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63045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6EB6DA-954E-5D41-80AE-F695430CA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22EEB-0791-7B4F-B154-77F57F290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ED099-BFC4-B54E-AC4C-340CC64B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11/08/2023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47E0B-487A-4A46-B11D-064378C5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8D557-DF08-0142-84DE-442E6B55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8227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 userDrawn="1"/>
        </p:nvSpPr>
        <p:spPr>
          <a:xfrm>
            <a:off x="601785" y="1268413"/>
            <a:ext cx="11076354" cy="19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 defTabSz="9143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9861" y="274638"/>
            <a:ext cx="10892539" cy="922114"/>
          </a:xfrm>
        </p:spPr>
        <p:txBody>
          <a:bodyPr/>
          <a:lstStyle>
            <a:lvl1pPr>
              <a:defRPr sz="37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9861" y="1412776"/>
            <a:ext cx="109728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948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8D5D9-93C1-0D4B-B9F2-957514CE6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B5DD0-A81D-9545-90B7-A1A52717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A6A19-09F0-664E-AACC-945E4223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11/08/2023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C5484-1643-1741-9BBE-E57E9286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D124F-6158-8148-B6F2-32980994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28807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5D552-5C20-C749-A42D-287374E6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D5A57-0B59-B04B-938C-4B7A33B45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FD7B6-D6BB-314A-8916-02AAEFE6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11/08/2023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15C13-2022-0A4C-A6E7-2BCD49FBA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432A-1A64-1D4C-B3A0-5EE026A8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6209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65469-5F80-4146-9C72-DA429ADE8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F819B-9591-564C-BCAE-35CDA681E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AC7D1-C566-F24C-A8C2-4214BF43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11889A-6F7B-1D41-B863-1CBC8011D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11/08/2023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E4F74-2F66-8E4B-ADF4-5BFCBAA8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5D982-04F6-2C42-A5E9-E88E6C19D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4515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0A879-3FD8-8545-A43F-A51937D9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74243-09E0-064C-B890-A9C11283F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0C07B1-33DD-4A47-BCDF-430CAB089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2A033-528C-C242-ABDA-3D15D9C98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2A3F32-5CB1-C746-B579-E3CAB98A88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CBAC-D2B5-9447-8F68-2B341833C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11/08/2023</a:t>
            </a:fld>
            <a:endParaRPr lang="en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FC38C4-0BE5-5F4D-B045-44121833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C96987-204A-704D-B909-AD872CEBF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1622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C5C4A-652D-504F-8A14-439C05EA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C34FCD-7F12-3640-96FE-2A55EF8D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11/08/2023</a:t>
            </a:fld>
            <a:endParaRPr lang="en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A237B-10A1-CF4D-8B8B-C8DC4FC96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D9CFC-5850-964C-B7EB-E9C57ADA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92718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EDC55D-3999-1045-ABD4-D8DFE7BE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11/08/2023</a:t>
            </a:fld>
            <a:endParaRPr lang="en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780982-A493-464A-9B48-61D5635F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9AC8B-E464-3943-A95D-34EEB2E5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1347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2ED44-A9E4-BB49-9656-13FF7177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A3C5A-4B14-4342-B231-73C9CD58C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CB87A1-308C-7047-9188-C7345058B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4A094-9824-BC45-A3FD-9FDA560BA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11/08/2023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D0881-EE43-E34C-8DC3-49745596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1AAA1-86D3-534E-A8DD-E650B280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55511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7D905-6D34-4E47-A14C-A28666CC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5D7D64-4B29-4C48-9B54-67024D5BB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C875F-A7C6-9842-BA50-E3FAA0381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5B720-D918-F64A-9E9B-C5A12D67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11/08/2023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BEFEB-8B48-794D-B083-A66390C9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C0C85-02A9-5949-A440-0D4739D1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71153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161990-8005-104B-8A8B-4308F2F0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A414D-8B3C-B847-9940-F12D4C654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EFD2D-9F43-D349-A9F7-C7D3C18D10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87002-D164-6849-8D5F-C6DA6F1FA440}" type="datetimeFigureOut">
              <a:rPr lang="en-HU" smtClean="0"/>
              <a:t>11/08/2023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7777F-1866-E347-B8A2-9ED6658FF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83196-9B66-1947-9FE5-5B6744F7E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71241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0B76E54-3E4E-9244-8855-E661809B9A5F}"/>
              </a:ext>
            </a:extLst>
          </p:cNvPr>
          <p:cNvSpPr txBox="1"/>
          <p:nvPr/>
        </p:nvSpPr>
        <p:spPr>
          <a:xfrm>
            <a:off x="498764" y="3166547"/>
            <a:ext cx="9843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3600" b="1" dirty="0" smtClean="0">
                <a:solidFill>
                  <a:schemeClr val="bg1"/>
                </a:solidFill>
              </a:rPr>
              <a:t>A FARKASSZIGETI </a:t>
            </a:r>
            <a:r>
              <a:rPr lang="hu-HU" sz="3600" b="1" dirty="0">
                <a:solidFill>
                  <a:schemeClr val="bg1"/>
                </a:solidFill>
              </a:rPr>
              <a:t>ÉS </a:t>
            </a:r>
            <a:r>
              <a:rPr lang="hu-HU" sz="3600" b="1" dirty="0" smtClean="0">
                <a:solidFill>
                  <a:schemeClr val="bg1"/>
                </a:solidFill>
              </a:rPr>
              <a:t>LAPOSI </a:t>
            </a:r>
            <a:r>
              <a:rPr lang="hu-HU" sz="3600" b="1" dirty="0">
                <a:solidFill>
                  <a:schemeClr val="bg1"/>
                </a:solidFill>
              </a:rPr>
              <a:t>AKÁC FAJTAJELÖLTEK FIATALKORI NÖVEKEDÉSÉNEK ÉRTÉKELÉSE ALFÖLDI KLIMATIKUS VISZONYOK MELLETT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9606116" y="295564"/>
            <a:ext cx="2438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ÁBRI Tamás</a:t>
            </a:r>
          </a:p>
          <a:p>
            <a:pPr algn="ctr"/>
            <a:r>
              <a:rPr lang="hu-HU" b="1" dirty="0" smtClean="0">
                <a:solidFill>
                  <a:schemeClr val="bg1"/>
                </a:solidFill>
              </a:rPr>
              <a:t>KESERŰ Zsolt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7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 1"/>
          <p:cNvSpPr txBox="1">
            <a:spLocks/>
          </p:cNvSpPr>
          <p:nvPr/>
        </p:nvSpPr>
        <p:spPr>
          <a:xfrm>
            <a:off x="990600" y="830009"/>
            <a:ext cx="10515600" cy="2168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5100" b="1" dirty="0" smtClean="0">
                <a:latin typeface="+mn-lt"/>
                <a:cs typeface="Times New Roman" panose="02020603050405020304" pitchFamily="18" charset="0"/>
              </a:rPr>
              <a:t>EREDMÉNYEK</a:t>
            </a:r>
          </a:p>
          <a:p>
            <a:pPr algn="ctr"/>
            <a:endParaRPr lang="hu-HU" sz="3800" b="1" dirty="0" smtClean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hu-HU" sz="3800" b="1" dirty="0" smtClean="0">
                <a:latin typeface="+mn-lt"/>
                <a:cs typeface="Times New Roman" panose="02020603050405020304" pitchFamily="18" charset="0"/>
              </a:rPr>
              <a:t>A vizsgált fajtajelöltek </a:t>
            </a:r>
            <a:r>
              <a:rPr lang="hu-HU" sz="3800" b="1" dirty="0">
                <a:latin typeface="+mn-lt"/>
                <a:cs typeface="Times New Roman" panose="02020603050405020304" pitchFamily="18" charset="0"/>
              </a:rPr>
              <a:t>magassági és törzsátmérő </a:t>
            </a:r>
            <a:r>
              <a:rPr lang="hu-HU" sz="3800" b="1" dirty="0" smtClean="0">
                <a:latin typeface="+mn-lt"/>
                <a:cs typeface="Times New Roman" panose="02020603050405020304" pitchFamily="18" charset="0"/>
              </a:rPr>
              <a:t>értékei, összevetve </a:t>
            </a:r>
            <a:r>
              <a:rPr lang="hu-HU" sz="3800" b="1" dirty="0">
                <a:latin typeface="+mn-lt"/>
                <a:cs typeface="Times New Roman" panose="02020603050405020304" pitchFamily="18" charset="0"/>
              </a:rPr>
              <a:t>a kontroll </a:t>
            </a:r>
            <a:r>
              <a:rPr lang="hu-HU" sz="3800" b="1" dirty="0" smtClean="0">
                <a:latin typeface="+mn-lt"/>
                <a:cs typeface="Times New Roman" panose="02020603050405020304" pitchFamily="18" charset="0"/>
              </a:rPr>
              <a:t>Üllői akácéval </a:t>
            </a:r>
            <a:r>
              <a:rPr lang="hu-HU" sz="3800" b="1" dirty="0">
                <a:latin typeface="+mn-lt"/>
                <a:cs typeface="Times New Roman" panose="02020603050405020304" pitchFamily="18" charset="0"/>
              </a:rPr>
              <a:t>(</a:t>
            </a:r>
            <a:r>
              <a:rPr lang="hu-HU" sz="3800" b="1" dirty="0" err="1">
                <a:latin typeface="+mn-lt"/>
                <a:cs typeface="Times New Roman" panose="02020603050405020304" pitchFamily="18" charset="0"/>
              </a:rPr>
              <a:t>átlag±szórás</a:t>
            </a:r>
            <a:r>
              <a:rPr lang="hu-HU" sz="3800" b="1" dirty="0">
                <a:latin typeface="+mn-lt"/>
                <a:cs typeface="Times New Roman" panose="02020603050405020304" pitchFamily="18" charset="0"/>
              </a:rPr>
              <a:t>). A H a mintafák átlagmagasságát, a </a:t>
            </a:r>
            <a:r>
              <a:rPr lang="hu-HU" sz="3800" b="1" dirty="0">
                <a:latin typeface="+mn-lt"/>
              </a:rPr>
              <a:t>D</a:t>
            </a:r>
            <a:r>
              <a:rPr lang="hu-HU" sz="3800" b="1" baseline="-25000" dirty="0">
                <a:latin typeface="+mn-lt"/>
              </a:rPr>
              <a:t>1,3</a:t>
            </a:r>
            <a:r>
              <a:rPr lang="hu-HU" b="1" dirty="0">
                <a:latin typeface="+mn-lt"/>
              </a:rPr>
              <a:t> </a:t>
            </a:r>
            <a:r>
              <a:rPr lang="hu-HU" sz="3800" b="1" dirty="0" smtClean="0">
                <a:latin typeface="+mn-lt"/>
                <a:cs typeface="Times New Roman" panose="02020603050405020304" pitchFamily="18" charset="0"/>
              </a:rPr>
              <a:t>az </a:t>
            </a:r>
            <a:r>
              <a:rPr lang="hu-HU" sz="3800" b="1" dirty="0">
                <a:latin typeface="+mn-lt"/>
                <a:cs typeface="Times New Roman" panose="02020603050405020304" pitchFamily="18" charset="0"/>
              </a:rPr>
              <a:t>átlagos törzsátmérőt, a kis betűk a klónok közötti szignifikáns (p </a:t>
            </a:r>
            <a:r>
              <a:rPr lang="hu-HU" sz="3800" b="1" dirty="0" smtClean="0">
                <a:latin typeface="+mn-lt"/>
                <a:cs typeface="Times New Roman" panose="02020603050405020304" pitchFamily="18" charset="0"/>
              </a:rPr>
              <a:t>= </a:t>
            </a:r>
            <a:r>
              <a:rPr lang="hu-HU" sz="3800" b="1" dirty="0">
                <a:latin typeface="+mn-lt"/>
                <a:cs typeface="Times New Roman" panose="02020603050405020304" pitchFamily="18" charset="0"/>
              </a:rPr>
              <a:t>0,05) különbséget jelölik </a:t>
            </a:r>
            <a:r>
              <a:rPr lang="hu-HU" sz="3800" b="1" dirty="0" smtClean="0">
                <a:latin typeface="+mn-lt"/>
                <a:cs typeface="Times New Roman" panose="02020603050405020304" pitchFamily="18" charset="0"/>
              </a:rPr>
              <a:t>(Napkor, 2022</a:t>
            </a:r>
            <a:r>
              <a:rPr lang="hu-HU" sz="3800" b="1" dirty="0">
                <a:latin typeface="+mn-lt"/>
                <a:cs typeface="Times New Roman" panose="02020603050405020304" pitchFamily="18" charset="0"/>
              </a:rPr>
              <a:t>. szeptember 12</a:t>
            </a:r>
            <a:r>
              <a:rPr lang="hu-HU" sz="3800" b="1" dirty="0" smtClean="0">
                <a:latin typeface="+mn-lt"/>
                <a:cs typeface="Times New Roman" panose="02020603050405020304" pitchFamily="18" charset="0"/>
              </a:rPr>
              <a:t>.)</a:t>
            </a:r>
            <a:endParaRPr lang="hu-HU" sz="3800" b="1" dirty="0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06988"/>
              </p:ext>
            </p:extLst>
          </p:nvPr>
        </p:nvGraphicFramePr>
        <p:xfrm>
          <a:off x="1748400" y="2998147"/>
          <a:ext cx="8999999" cy="2691087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070434">
                  <a:extLst>
                    <a:ext uri="{9D8B030D-6E8A-4147-A177-3AD203B41FA5}">
                      <a16:colId xmlns:a16="http://schemas.microsoft.com/office/drawing/2014/main" val="2903304798"/>
                    </a:ext>
                  </a:extLst>
                </a:gridCol>
                <a:gridCol w="1205718">
                  <a:extLst>
                    <a:ext uri="{9D8B030D-6E8A-4147-A177-3AD203B41FA5}">
                      <a16:colId xmlns:a16="http://schemas.microsoft.com/office/drawing/2014/main" val="3771866304"/>
                    </a:ext>
                  </a:extLst>
                </a:gridCol>
                <a:gridCol w="1422022">
                  <a:extLst>
                    <a:ext uri="{9D8B030D-6E8A-4147-A177-3AD203B41FA5}">
                      <a16:colId xmlns:a16="http://schemas.microsoft.com/office/drawing/2014/main" val="786294417"/>
                    </a:ext>
                  </a:extLst>
                </a:gridCol>
                <a:gridCol w="1313869">
                  <a:extLst>
                    <a:ext uri="{9D8B030D-6E8A-4147-A177-3AD203B41FA5}">
                      <a16:colId xmlns:a16="http://schemas.microsoft.com/office/drawing/2014/main" val="1279499816"/>
                    </a:ext>
                  </a:extLst>
                </a:gridCol>
                <a:gridCol w="1326626">
                  <a:extLst>
                    <a:ext uri="{9D8B030D-6E8A-4147-A177-3AD203B41FA5}">
                      <a16:colId xmlns:a16="http://schemas.microsoft.com/office/drawing/2014/main" val="1196455896"/>
                    </a:ext>
                  </a:extLst>
                </a:gridCol>
                <a:gridCol w="1301114">
                  <a:extLst>
                    <a:ext uri="{9D8B030D-6E8A-4147-A177-3AD203B41FA5}">
                      <a16:colId xmlns:a16="http://schemas.microsoft.com/office/drawing/2014/main" val="211252735"/>
                    </a:ext>
                  </a:extLst>
                </a:gridCol>
                <a:gridCol w="1360216">
                  <a:extLst>
                    <a:ext uri="{9D8B030D-6E8A-4147-A177-3AD203B41FA5}">
                      <a16:colId xmlns:a16="http://schemas.microsoft.com/office/drawing/2014/main" val="1840871003"/>
                    </a:ext>
                  </a:extLst>
                </a:gridCol>
              </a:tblGrid>
              <a:tr h="3344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Klónok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2,5 × 2,5 m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3 × 3 m</a:t>
                      </a:r>
                      <a:endParaRPr lang="hu-H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4 × 4 m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095719"/>
                  </a:ext>
                </a:extLst>
              </a:tr>
              <a:tr h="3344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 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H (m)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D</a:t>
                      </a:r>
                      <a:r>
                        <a:rPr lang="hu-HU" sz="2000" baseline="-25000">
                          <a:effectLst/>
                        </a:rPr>
                        <a:t>1,3</a:t>
                      </a:r>
                      <a:r>
                        <a:rPr lang="hu-HU" sz="2000">
                          <a:effectLst/>
                        </a:rPr>
                        <a:t> (cm)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H (m)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D</a:t>
                      </a:r>
                      <a:r>
                        <a:rPr lang="hu-HU" sz="2000" baseline="-25000">
                          <a:effectLst/>
                        </a:rPr>
                        <a:t>1,3</a:t>
                      </a:r>
                      <a:r>
                        <a:rPr lang="hu-HU" sz="2000">
                          <a:effectLst/>
                        </a:rPr>
                        <a:t> (cm)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H (m)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D</a:t>
                      </a:r>
                      <a:r>
                        <a:rPr lang="hu-HU" sz="2000" baseline="-25000" dirty="0">
                          <a:effectLst/>
                        </a:rPr>
                        <a:t>1,3</a:t>
                      </a:r>
                      <a:r>
                        <a:rPr lang="hu-HU" sz="2000" dirty="0">
                          <a:effectLst/>
                        </a:rPr>
                        <a:t> (cm)</a:t>
                      </a:r>
                      <a:endParaRPr lang="hu-H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extLst>
                  <a:ext uri="{0D108BD9-81ED-4DB2-BD59-A6C34878D82A}">
                    <a16:rowId xmlns:a16="http://schemas.microsoft.com/office/drawing/2014/main" val="533110298"/>
                  </a:ext>
                </a:extLst>
              </a:tr>
              <a:tr h="6740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NK1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6,1±0,35 a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6,99±0,62 a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5,9±0,52 a</a:t>
                      </a:r>
                      <a:endParaRPr lang="hu-H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7,16±0,92 a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5,8±0,54 a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7,30±0,97 a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extLst>
                  <a:ext uri="{0D108BD9-81ED-4DB2-BD59-A6C34878D82A}">
                    <a16:rowId xmlns:a16="http://schemas.microsoft.com/office/drawing/2014/main" val="1009560378"/>
                  </a:ext>
                </a:extLst>
              </a:tr>
              <a:tr h="6740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PL040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5,6±0,42 b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5,87±0,82 b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5,6±0,36 b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6,96±0,64 a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5,4±0,51 b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6,59±0,81 b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extLst>
                  <a:ext uri="{0D108BD9-81ED-4DB2-BD59-A6C34878D82A}">
                    <a16:rowId xmlns:a16="http://schemas.microsoft.com/office/drawing/2014/main" val="1030237122"/>
                  </a:ext>
                </a:extLst>
              </a:tr>
              <a:tr h="6740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Üllői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4,4±0,46 c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4,88±0,69 c</a:t>
                      </a:r>
                      <a:endParaRPr lang="hu-H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4,5±0,55 c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5,27±1,19 b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4,3±0,32 c</a:t>
                      </a:r>
                      <a:endParaRPr lang="hu-HU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5,04±0,75 c</a:t>
                      </a:r>
                      <a:endParaRPr lang="hu-H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05" marR="134405" marT="0" marB="0"/>
                </a:tc>
                <a:extLst>
                  <a:ext uri="{0D108BD9-81ED-4DB2-BD59-A6C34878D82A}">
                    <a16:rowId xmlns:a16="http://schemas.microsoft.com/office/drawing/2014/main" val="3544159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7705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2023\Akác iparifa\Napkor\Fotók Lipák Lacitól\fotók előadásba\NK1_2020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083" y="0"/>
            <a:ext cx="4194287" cy="687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2023\Akác iparifa\Napkor\Fotók Lipák Lacitól\fotók előadásba\PL040_2020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370" y="-1"/>
            <a:ext cx="417878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10"/>
          <p:cNvSpPr txBox="1"/>
          <p:nvPr/>
        </p:nvSpPr>
        <p:spPr>
          <a:xfrm rot="16200000">
            <a:off x="808059" y="3014616"/>
            <a:ext cx="163741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err="1" smtClean="0"/>
              <a:t>Laposi</a:t>
            </a:r>
            <a:endParaRPr lang="hu-HU" sz="3800" b="1" dirty="0"/>
          </a:p>
        </p:txBody>
      </p:sp>
      <p:sp>
        <p:nvSpPr>
          <p:cNvPr id="12" name="Szövegdoboz 11"/>
          <p:cNvSpPr txBox="1"/>
          <p:nvPr/>
        </p:nvSpPr>
        <p:spPr>
          <a:xfrm rot="5400000">
            <a:off x="9380868" y="3090445"/>
            <a:ext cx="27463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/>
              <a:t>Farkasszigeti</a:t>
            </a:r>
            <a:endParaRPr lang="hu-HU" sz="3800" b="1" dirty="0"/>
          </a:p>
        </p:txBody>
      </p:sp>
    </p:spTree>
    <p:extLst>
      <p:ext uri="{BB962C8B-B14F-4D97-AF65-F5344CB8AC3E}">
        <p14:creationId xmlns:p14="http://schemas.microsoft.com/office/powerpoint/2010/main" val="355029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58925" y="1268414"/>
            <a:ext cx="9074150" cy="9921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Eddig elért eredmények</a:t>
            </a:r>
          </a:p>
        </p:txBody>
      </p:sp>
      <p:sp>
        <p:nvSpPr>
          <p:cNvPr id="37891" name="Szövegdoboz 2"/>
          <p:cNvSpPr txBox="1">
            <a:spLocks noChangeArrowheads="1"/>
          </p:cNvSpPr>
          <p:nvPr/>
        </p:nvSpPr>
        <p:spPr bwMode="auto">
          <a:xfrm>
            <a:off x="1271589" y="2636838"/>
            <a:ext cx="9648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hu-HU" sz="2400" dirty="0"/>
              <a:t>A projekt során jó minőségű, nagyszámú, magas genetikai értéktöbbletet hordozó akác fajtajelöltek homogén, fajtaazonos szaporítóanyagának piacképes áron történő előállítását dolgoztuk ki. </a:t>
            </a:r>
          </a:p>
        </p:txBody>
      </p:sp>
      <p:sp>
        <p:nvSpPr>
          <p:cNvPr id="37893" name="Szövegdoboz 4"/>
          <p:cNvSpPr txBox="1">
            <a:spLocks noChangeArrowheads="1"/>
          </p:cNvSpPr>
          <p:nvPr/>
        </p:nvSpPr>
        <p:spPr bwMode="auto">
          <a:xfrm>
            <a:off x="1271587" y="4213225"/>
            <a:ext cx="9648825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u-HU" sz="2400" dirty="0"/>
              <a:t>Megkezdtük a nemzetközi kapcsolatok, piaci lehetőségek feltárását, kialakítását.</a:t>
            </a:r>
          </a:p>
          <a:p>
            <a:pPr>
              <a:defRPr/>
            </a:pPr>
            <a:endParaRPr lang="hu-HU" sz="2400" dirty="0"/>
          </a:p>
          <a:p>
            <a:pPr>
              <a:defRPr/>
            </a:pPr>
            <a:r>
              <a:rPr lang="hu-HU" sz="2400" dirty="0"/>
              <a:t>Exporttevékenység beindításának előkészületei megtörténtek. </a:t>
            </a:r>
          </a:p>
          <a:p>
            <a:pPr>
              <a:lnSpc>
                <a:spcPts val="3000"/>
              </a:lnSpc>
              <a:buSzPct val="130000"/>
              <a:defRPr/>
            </a:pPr>
            <a:r>
              <a:rPr lang="hu-HU" altLang="hu-HU" sz="2400" i="1" dirty="0">
                <a:cs typeface="Tahoma" pitchFamily="34" charset="0"/>
              </a:rPr>
              <a:t>(TTS </a:t>
            </a:r>
            <a:r>
              <a:rPr lang="hu-HU" altLang="hu-HU" sz="2400" i="1" dirty="0" err="1">
                <a:cs typeface="Tahoma" pitchFamily="34" charset="0"/>
              </a:rPr>
              <a:t>energo</a:t>
            </a:r>
            <a:r>
              <a:rPr lang="hu-HU" altLang="hu-HU" sz="2400" i="1" dirty="0">
                <a:cs typeface="Tahoma" pitchFamily="34" charset="0"/>
              </a:rPr>
              <a:t> </a:t>
            </a:r>
            <a:r>
              <a:rPr lang="hu-HU" altLang="hu-HU" sz="2400" i="1" dirty="0" err="1">
                <a:cs typeface="Tahoma" pitchFamily="34" charset="0"/>
              </a:rPr>
              <a:t>s.r.o</a:t>
            </a:r>
            <a:r>
              <a:rPr lang="hu-HU" altLang="hu-HU" sz="2400" i="1" dirty="0">
                <a:cs typeface="Tahoma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4227926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artalom helye 7"/>
          <p:cNvSpPr>
            <a:spLocks noGrp="1"/>
          </p:cNvSpPr>
          <p:nvPr>
            <p:ph idx="1"/>
          </p:nvPr>
        </p:nvSpPr>
        <p:spPr>
          <a:xfrm>
            <a:off x="1271589" y="1412876"/>
            <a:ext cx="9648825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altLang="hu-HU" b="1" dirty="0"/>
              <a:t>A szelektált akácfajták és fajtajelöltek termesztésének jövőbeni irányelvei</a:t>
            </a:r>
          </a:p>
          <a:p>
            <a:pPr marL="0" indent="0" algn="just"/>
            <a:r>
              <a:rPr lang="hu-HU" altLang="hu-HU" sz="2200" dirty="0"/>
              <a:t>termőhelyi (ökológiai) igényük szabatosabb meghatározása;</a:t>
            </a:r>
          </a:p>
          <a:p>
            <a:pPr marL="0" indent="0" algn="just"/>
            <a:r>
              <a:rPr lang="hu-HU" altLang="hu-HU" sz="2200" dirty="0"/>
              <a:t>vegetatív úton történő </a:t>
            </a:r>
            <a:r>
              <a:rPr lang="hu-HU" altLang="hu-HU" sz="2200" dirty="0" err="1"/>
              <a:t>szaporíthatóságuk</a:t>
            </a:r>
            <a:r>
              <a:rPr lang="hu-HU" altLang="hu-HU" sz="2200" dirty="0"/>
              <a:t> nagyüzemi, rentábilis technológiájának kidolgozása;</a:t>
            </a:r>
          </a:p>
          <a:p>
            <a:pPr marL="0" indent="0" algn="just"/>
            <a:r>
              <a:rPr lang="hu-HU" altLang="hu-HU" sz="2200" dirty="0" smtClean="0"/>
              <a:t>termesztési technológiai </a:t>
            </a:r>
            <a:r>
              <a:rPr lang="hu-HU" altLang="hu-HU" sz="2200" dirty="0"/>
              <a:t>fejlesztése (</a:t>
            </a:r>
            <a:r>
              <a:rPr lang="hu-HU" altLang="hu-HU" sz="2200" dirty="0" err="1"/>
              <a:t>növőtér</a:t>
            </a:r>
            <a:r>
              <a:rPr lang="hu-HU" altLang="hu-HU" sz="2200" dirty="0"/>
              <a:t>, </a:t>
            </a:r>
            <a:r>
              <a:rPr lang="hu-HU" altLang="hu-HU" sz="2200" dirty="0" err="1"/>
              <a:t>növőtér</a:t>
            </a:r>
            <a:r>
              <a:rPr lang="hu-HU" altLang="hu-HU" sz="2200" dirty="0"/>
              <a:t>-szabályozás, elegyítés, határtermőhelyek hasznosításának újragondolása);</a:t>
            </a:r>
          </a:p>
          <a:p>
            <a:pPr marL="0" indent="0" algn="just"/>
            <a:r>
              <a:rPr lang="hu-HU" altLang="hu-HU" sz="2200" dirty="0"/>
              <a:t>A klímaváltozás negatív hatásaival szemben tanúsított ellenálló képesség folyamatos megfigyelése és értékelése;</a:t>
            </a:r>
          </a:p>
          <a:p>
            <a:pPr marL="0" indent="0" algn="just"/>
            <a:r>
              <a:rPr lang="hu-HU" altLang="hu-HU" sz="2200" dirty="0"/>
              <a:t>Magtermő állományok megújítása (revízió, törlés, fiatalítás, újak kijelölése)</a:t>
            </a:r>
          </a:p>
          <a:p>
            <a:pPr marL="0" indent="0" algn="just"/>
            <a:r>
              <a:rPr lang="hu-HU" altLang="hu-HU" sz="2200" dirty="0"/>
              <a:t>a táji ökológiai sajátosságok következetesebb érvényesítése a fajtaválaszték kialakításában;</a:t>
            </a:r>
          </a:p>
          <a:p>
            <a:pPr marL="0" indent="0" algn="just"/>
            <a:r>
              <a:rPr lang="hu-HU" altLang="hu-HU" sz="2200" dirty="0"/>
              <a:t>Nem fatermesztési célú akác termesztési rendszerek vizsgálata (energetikai faültetvények, talajvédelem, rekultiváció, </a:t>
            </a:r>
            <a:r>
              <a:rPr lang="hu-HU" altLang="hu-HU" sz="2200" dirty="0" err="1"/>
              <a:t>agroerdészet</a:t>
            </a:r>
            <a:r>
              <a:rPr lang="hu-HU" altLang="hu-HU" sz="2200" dirty="0"/>
              <a:t>, méhészet, vadrágó-erdő?, legelőerdő?).  </a:t>
            </a:r>
          </a:p>
        </p:txBody>
      </p:sp>
    </p:spTree>
    <p:extLst>
      <p:ext uri="{BB962C8B-B14F-4D97-AF65-F5344CB8AC3E}">
        <p14:creationId xmlns:p14="http://schemas.microsoft.com/office/powerpoint/2010/main" val="4191813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666996"/>
            <a:ext cx="2819400" cy="1325563"/>
          </a:xfrm>
        </p:spPr>
        <p:txBody>
          <a:bodyPr>
            <a:normAutofit/>
          </a:bodyPr>
          <a:lstStyle/>
          <a:p>
            <a:r>
              <a:rPr lang="hu-HU" sz="4200" b="1" dirty="0" smtClean="0">
                <a:latin typeface="+mn-lt"/>
              </a:rPr>
              <a:t>Publikációk</a:t>
            </a:r>
            <a:endParaRPr lang="hu-HU" sz="4200" b="1" dirty="0">
              <a:latin typeface="+mn-lt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354" y="5377571"/>
            <a:ext cx="7200000" cy="148042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5354" y="787912"/>
            <a:ext cx="7200000" cy="236730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5354" y="3231586"/>
            <a:ext cx="7200000" cy="204673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1" y="1734953"/>
            <a:ext cx="360937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21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7187" y="1069278"/>
            <a:ext cx="9496523" cy="56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5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64281"/>
            <a:ext cx="3960000" cy="559371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0" y="1255194"/>
            <a:ext cx="3960000" cy="560280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0" y="1261570"/>
            <a:ext cx="3960000" cy="559643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68826" y="894949"/>
            <a:ext cx="389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Domborzatmodell (2022. február)</a:t>
            </a:r>
            <a:endParaRPr lang="hu-HU" b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140000" y="892238"/>
            <a:ext cx="389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/>
              <a:t>Ortofotó</a:t>
            </a:r>
            <a:r>
              <a:rPr lang="hu-HU" b="1" dirty="0" smtClean="0"/>
              <a:t> (2022. június)</a:t>
            </a:r>
            <a:endParaRPr lang="hu-HU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8280000" y="894949"/>
            <a:ext cx="389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/>
              <a:t>Ortofoto</a:t>
            </a:r>
            <a:r>
              <a:rPr lang="hu-HU" b="1" dirty="0" smtClean="0"/>
              <a:t> (2023. augusztus)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789180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10" y="926979"/>
            <a:ext cx="10058400" cy="565785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715729" y="3401961"/>
            <a:ext cx="8888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>
                <a:solidFill>
                  <a:schemeClr val="bg1"/>
                </a:solidFill>
              </a:rPr>
              <a:t>Köszönöm a figyelmet!</a:t>
            </a:r>
            <a:endParaRPr lang="hu-H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87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19" y="1130709"/>
            <a:ext cx="9822425" cy="556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02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706871"/>
            <a:ext cx="10515600" cy="1325563"/>
          </a:xfrm>
        </p:spPr>
        <p:txBody>
          <a:bodyPr>
            <a:normAutofit/>
          </a:bodyPr>
          <a:lstStyle/>
          <a:p>
            <a:r>
              <a:rPr lang="hu-HU" sz="3800" b="1" dirty="0" smtClean="0">
                <a:latin typeface="+mn-lt"/>
                <a:cs typeface="Times New Roman" panose="02020603050405020304" pitchFamily="18" charset="0"/>
              </a:rPr>
              <a:t>BEVEZETÉS</a:t>
            </a:r>
            <a:endParaRPr lang="hu-HU" sz="3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763980"/>
            <a:ext cx="10515600" cy="4830814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hu-HU" sz="3200" dirty="0" smtClean="0">
                <a:cs typeface="Times New Roman" panose="02020603050405020304" pitchFamily="18" charset="0"/>
              </a:rPr>
              <a:t>Akáckutatás Magyarországon</a:t>
            </a:r>
          </a:p>
          <a:p>
            <a:pPr lvl="1">
              <a:lnSpc>
                <a:spcPct val="114000"/>
              </a:lnSpc>
            </a:pPr>
            <a:r>
              <a:rPr lang="hu-HU" sz="2800" dirty="0" smtClean="0">
                <a:cs typeface="Times New Roman" panose="02020603050405020304" pitchFamily="18" charset="0"/>
              </a:rPr>
              <a:t>Keresztesi Béla (Nyírségi, Üllői, Kiskunsági, stb.)</a:t>
            </a:r>
          </a:p>
          <a:p>
            <a:pPr lvl="1">
              <a:lnSpc>
                <a:spcPct val="114000"/>
              </a:lnSpc>
            </a:pPr>
            <a:r>
              <a:rPr lang="hu-HU" sz="2800" dirty="0" err="1" smtClean="0">
                <a:cs typeface="Times New Roman" panose="02020603050405020304" pitchFamily="18" charset="0"/>
              </a:rPr>
              <a:t>Rédei</a:t>
            </a:r>
            <a:r>
              <a:rPr lang="hu-HU" sz="2800" dirty="0" smtClean="0">
                <a:cs typeface="Times New Roman" panose="02020603050405020304" pitchFamily="18" charset="0"/>
              </a:rPr>
              <a:t> Károly (</a:t>
            </a:r>
            <a:r>
              <a:rPr lang="hu-HU" sz="2800" dirty="0" err="1" smtClean="0">
                <a:cs typeface="Times New Roman" panose="02020603050405020304" pitchFamily="18" charset="0"/>
              </a:rPr>
              <a:t>Vacsi</a:t>
            </a:r>
            <a:r>
              <a:rPr lang="hu-HU" sz="2800" dirty="0" smtClean="0">
                <a:cs typeface="Times New Roman" panose="02020603050405020304" pitchFamily="18" charset="0"/>
              </a:rPr>
              <a:t>, Homoki, Bácska, Szálas, Oszlopos)</a:t>
            </a:r>
          </a:p>
          <a:p>
            <a:pPr lvl="1">
              <a:lnSpc>
                <a:spcPct val="114000"/>
              </a:lnSpc>
            </a:pPr>
            <a:r>
              <a:rPr lang="hu-HU" sz="2800" dirty="0" smtClean="0">
                <a:cs typeface="Times New Roman" panose="02020603050405020304" pitchFamily="18" charset="0"/>
              </a:rPr>
              <a:t>Nyírerdő </a:t>
            </a:r>
            <a:r>
              <a:rPr lang="hu-HU" sz="2800" dirty="0" err="1" smtClean="0">
                <a:cs typeface="Times New Roman" panose="02020603050405020304" pitchFamily="18" charset="0"/>
              </a:rPr>
              <a:t>Zrt</a:t>
            </a:r>
            <a:r>
              <a:rPr lang="hu-HU" sz="2800" dirty="0" smtClean="0">
                <a:cs typeface="Times New Roman" panose="02020603050405020304" pitchFamily="18" charset="0"/>
              </a:rPr>
              <a:t>. (Ópályi oszlop)</a:t>
            </a:r>
          </a:p>
          <a:p>
            <a:pPr lvl="1">
              <a:lnSpc>
                <a:spcPct val="114000"/>
              </a:lnSpc>
            </a:pPr>
            <a:r>
              <a:rPr lang="hu-HU" sz="2800" dirty="0" smtClean="0">
                <a:cs typeface="Times New Roman" panose="02020603050405020304" pitchFamily="18" charset="0"/>
              </a:rPr>
              <a:t>Silvanus </a:t>
            </a:r>
            <a:r>
              <a:rPr lang="hu-HU" sz="2800" dirty="0" err="1" smtClean="0">
                <a:cs typeface="Times New Roman" panose="02020603050405020304" pitchFamily="18" charset="0"/>
              </a:rPr>
              <a:t>Forestry</a:t>
            </a:r>
            <a:r>
              <a:rPr lang="hu-HU" sz="2800" dirty="0" smtClean="0">
                <a:cs typeface="Times New Roman" panose="02020603050405020304" pitchFamily="18" charset="0"/>
              </a:rPr>
              <a:t> (Silvanus Csoport Kft.)</a:t>
            </a:r>
          </a:p>
          <a:p>
            <a:pPr lvl="1">
              <a:lnSpc>
                <a:spcPct val="114000"/>
              </a:lnSpc>
            </a:pPr>
            <a:r>
              <a:rPr lang="hu-HU" sz="2800" b="1" dirty="0" err="1" smtClean="0">
                <a:cs typeface="Times New Roman" panose="02020603050405020304" pitchFamily="18" charset="0"/>
              </a:rPr>
              <a:t>SoE</a:t>
            </a:r>
            <a:r>
              <a:rPr lang="hu-HU" sz="2800" b="1" dirty="0" smtClean="0">
                <a:cs typeface="Times New Roman" panose="02020603050405020304" pitchFamily="18" charset="0"/>
              </a:rPr>
              <a:t> ERTI és Napkori Erdőgazdák </a:t>
            </a:r>
            <a:r>
              <a:rPr lang="hu-HU" sz="2800" b="1" dirty="0" err="1" smtClean="0">
                <a:cs typeface="Times New Roman" panose="02020603050405020304" pitchFamily="18" charset="0"/>
              </a:rPr>
              <a:t>Zrt</a:t>
            </a:r>
            <a:r>
              <a:rPr lang="hu-HU" sz="2800" b="1" dirty="0" smtClean="0">
                <a:cs typeface="Times New Roman" panose="02020603050405020304" pitchFamily="18" charset="0"/>
              </a:rPr>
              <a:t>.</a:t>
            </a:r>
          </a:p>
          <a:p>
            <a:pPr marL="457200" lvl="1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9288450" y="2032434"/>
            <a:ext cx="2970453" cy="3531155"/>
            <a:chOff x="9288450" y="3269673"/>
            <a:chExt cx="2970453" cy="3531155"/>
          </a:xfrm>
        </p:grpSpPr>
        <p:pic>
          <p:nvPicPr>
            <p:cNvPr id="4" name="Kép 3" descr="A képen szöveg, fa, kültéri, növény látható&#10;&#10;Automatikusan generált leírás">
              <a:extLst>
                <a:ext uri="{FF2B5EF4-FFF2-40B4-BE49-F238E27FC236}">
                  <a16:creationId xmlns:a16="http://schemas.microsoft.com/office/drawing/2014/main" id="{6593F50C-AD25-4B80-B92B-00C2E43D6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0783"/>
            <a:stretch/>
          </p:blipFill>
          <p:spPr>
            <a:xfrm>
              <a:off x="9424196" y="3269673"/>
              <a:ext cx="2698963" cy="3531155"/>
            </a:xfrm>
            <a:prstGeom prst="rect">
              <a:avLst/>
            </a:prstGeom>
          </p:spPr>
        </p:pic>
        <p:sp>
          <p:nvSpPr>
            <p:cNvPr id="5" name="Szövegdoboz 4"/>
            <p:cNvSpPr txBox="1"/>
            <p:nvPr/>
          </p:nvSpPr>
          <p:spPr>
            <a:xfrm>
              <a:off x="9288450" y="6410128"/>
              <a:ext cx="2970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>
                  <a:solidFill>
                    <a:schemeClr val="bg1"/>
                  </a:solidFill>
                </a:rPr>
                <a:t>Üllői árbocakác állomány</a:t>
              </a:r>
              <a:endParaRPr lang="hu-H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5632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725344"/>
            <a:ext cx="11019503" cy="1325563"/>
          </a:xfrm>
        </p:spPr>
        <p:txBody>
          <a:bodyPr>
            <a:normAutofit/>
          </a:bodyPr>
          <a:lstStyle/>
          <a:p>
            <a:r>
              <a:rPr lang="hu-HU" sz="3800" b="1" dirty="0" smtClean="0">
                <a:latin typeface="+mn-lt"/>
                <a:cs typeface="Times New Roman" panose="02020603050405020304" pitchFamily="18" charset="0"/>
              </a:rPr>
              <a:t>Napkori akác iparifa-ültetvény kísérlet célja</a:t>
            </a:r>
            <a:endParaRPr lang="hu-HU" sz="3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4000"/>
              </a:lnSpc>
            </a:pPr>
            <a:r>
              <a:rPr lang="hu-HU" dirty="0">
                <a:cs typeface="Times New Roman" panose="02020603050405020304" pitchFamily="18" charset="0"/>
              </a:rPr>
              <a:t>F</a:t>
            </a:r>
            <a:r>
              <a:rPr lang="hu-HU" dirty="0" smtClean="0">
                <a:cs typeface="Times New Roman" panose="02020603050405020304" pitchFamily="18" charset="0"/>
              </a:rPr>
              <a:t>ajtajelölt klónok összehasonlítása:</a:t>
            </a:r>
          </a:p>
          <a:p>
            <a:pPr lvl="1">
              <a:lnSpc>
                <a:spcPct val="114000"/>
              </a:lnSpc>
            </a:pPr>
            <a:r>
              <a:rPr lang="hu-HU" dirty="0" smtClean="0">
                <a:cs typeface="Times New Roman" panose="02020603050405020304" pitchFamily="18" charset="0"/>
              </a:rPr>
              <a:t>Megmaradás</a:t>
            </a:r>
          </a:p>
          <a:p>
            <a:pPr lvl="1">
              <a:lnSpc>
                <a:spcPct val="114000"/>
              </a:lnSpc>
            </a:pPr>
            <a:r>
              <a:rPr lang="hu-HU" b="1" dirty="0" smtClean="0">
                <a:cs typeface="Times New Roman" panose="02020603050405020304" pitchFamily="18" charset="0"/>
              </a:rPr>
              <a:t>Növekedés (magassági és vastagsági)</a:t>
            </a:r>
          </a:p>
          <a:p>
            <a:pPr lvl="1">
              <a:lnSpc>
                <a:spcPct val="114000"/>
              </a:lnSpc>
            </a:pPr>
            <a:r>
              <a:rPr lang="hu-HU" dirty="0" smtClean="0">
                <a:cs typeface="Times New Roman" panose="02020603050405020304" pitchFamily="18" charset="0"/>
              </a:rPr>
              <a:t>Vegetációs indexek </a:t>
            </a:r>
            <a:r>
              <a:rPr lang="hu-HU" dirty="0">
                <a:cs typeface="Times New Roman" panose="02020603050405020304" pitchFamily="18" charset="0"/>
              </a:rPr>
              <a:t>(</a:t>
            </a:r>
            <a:r>
              <a:rPr lang="hu-HU" dirty="0" smtClean="0">
                <a:cs typeface="Times New Roman" panose="02020603050405020304" pitchFamily="18" charset="0"/>
              </a:rPr>
              <a:t>NDVI, GNDVI)</a:t>
            </a:r>
          </a:p>
          <a:p>
            <a:pPr lvl="1">
              <a:lnSpc>
                <a:spcPct val="114000"/>
              </a:lnSpc>
            </a:pPr>
            <a:r>
              <a:rPr lang="hu-HU" dirty="0" smtClean="0">
                <a:cs typeface="Times New Roman" panose="02020603050405020304" pitchFamily="18" charset="0"/>
              </a:rPr>
              <a:t>Növényegészségügyi vizsgálat </a:t>
            </a:r>
          </a:p>
          <a:p>
            <a:pPr lvl="1">
              <a:lnSpc>
                <a:spcPct val="114000"/>
              </a:lnSpc>
            </a:pPr>
            <a:r>
              <a:rPr lang="hu-HU" dirty="0" err="1" smtClean="0">
                <a:cs typeface="Times New Roman" panose="02020603050405020304" pitchFamily="18" charset="0"/>
              </a:rPr>
              <a:t>Ökofiziológiai</a:t>
            </a:r>
            <a:r>
              <a:rPr lang="hu-HU" dirty="0" smtClean="0">
                <a:cs typeface="Times New Roman" panose="02020603050405020304" pitchFamily="18" charset="0"/>
              </a:rPr>
              <a:t> paraméterek (fotoszintetikus és párologtatási ráta, vízhasznosítás stb.) vizsgálata „in situ” módon</a:t>
            </a:r>
          </a:p>
          <a:p>
            <a:pPr>
              <a:lnSpc>
                <a:spcPct val="114000"/>
              </a:lnSpc>
            </a:pPr>
            <a:r>
              <a:rPr lang="hu-HU" dirty="0" smtClean="0">
                <a:cs typeface="Times New Roman" panose="02020603050405020304" pitchFamily="18" charset="0"/>
              </a:rPr>
              <a:t>Termesztési technológia vizsgálata</a:t>
            </a:r>
          </a:p>
          <a:p>
            <a:pPr lvl="1">
              <a:lnSpc>
                <a:spcPct val="114000"/>
              </a:lnSpc>
            </a:pPr>
            <a:r>
              <a:rPr lang="hu-HU" dirty="0" smtClean="0">
                <a:cs typeface="Times New Roman" panose="02020603050405020304" pitchFamily="18" charset="0"/>
              </a:rPr>
              <a:t>Ültetési hálózatok összehasonlítása</a:t>
            </a:r>
          </a:p>
          <a:p>
            <a:pPr lvl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48664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0727" y="486092"/>
            <a:ext cx="11287432" cy="1325563"/>
          </a:xfrm>
        </p:spPr>
        <p:txBody>
          <a:bodyPr>
            <a:normAutofit/>
          </a:bodyPr>
          <a:lstStyle/>
          <a:p>
            <a:pPr algn="ctr"/>
            <a:r>
              <a:rPr lang="hu-HU" sz="3800" b="1" dirty="0" smtClean="0">
                <a:latin typeface="+mn-lt"/>
                <a:cs typeface="Times New Roman" panose="02020603050405020304" pitchFamily="18" charset="0"/>
              </a:rPr>
              <a:t>A KÍSÉRLETI TERÜLET BEMUTATÁSA</a:t>
            </a:r>
            <a:endParaRPr lang="hu-HU" sz="3800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609" y="1553037"/>
            <a:ext cx="7751668" cy="5220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2" r="16935"/>
          <a:stretch/>
        </p:blipFill>
        <p:spPr>
          <a:xfrm>
            <a:off x="2108609" y="1553037"/>
            <a:ext cx="817256" cy="106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03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728482"/>
            <a:ext cx="10515600" cy="1325563"/>
          </a:xfrm>
        </p:spPr>
        <p:txBody>
          <a:bodyPr>
            <a:normAutofit/>
          </a:bodyPr>
          <a:lstStyle/>
          <a:p>
            <a:r>
              <a:rPr lang="hu-HU" sz="3200" b="1" dirty="0" smtClean="0">
                <a:latin typeface="+mn-lt"/>
                <a:cs typeface="Times New Roman" panose="02020603050405020304" pitchFamily="18" charset="0"/>
              </a:rPr>
              <a:t>A KÍSÉRLETI TERÜLET BEMUTATÁSA</a:t>
            </a:r>
            <a:endParaRPr lang="hu-HU" sz="3200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6096" y="1782098"/>
            <a:ext cx="6091085" cy="406072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86813" y="1780511"/>
            <a:ext cx="7364361" cy="5106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3000" dirty="0" smtClean="0">
                <a:cs typeface="Times New Roman" panose="02020603050405020304" pitchFamily="18" charset="0"/>
              </a:rPr>
              <a:t>Éves átlagos csapadékmennyiség: 550,6 mm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3000" dirty="0" smtClean="0">
                <a:cs typeface="Times New Roman" panose="02020603050405020304" pitchFamily="18" charset="0"/>
              </a:rPr>
              <a:t>Évi átlagos középhőmérséklet: 10,9 °C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3000" dirty="0" smtClean="0">
                <a:cs typeface="Times New Roman" panose="02020603050405020304" pitchFamily="18" charset="0"/>
              </a:rPr>
              <a:t>Talajtulajdonságok: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3000" dirty="0">
                <a:cs typeface="Times New Roman" panose="02020603050405020304" pitchFamily="18" charset="0"/>
              </a:rPr>
              <a:t>k</a:t>
            </a:r>
            <a:r>
              <a:rPr lang="hu-HU" sz="3000" dirty="0" smtClean="0">
                <a:cs typeface="Times New Roman" panose="02020603050405020304" pitchFamily="18" charset="0"/>
              </a:rPr>
              <a:t>is humusztartalom (Hu% = 1&gt;)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3000" dirty="0" smtClean="0">
                <a:cs typeface="Times New Roman" panose="02020603050405020304" pitchFamily="18" charset="0"/>
              </a:rPr>
              <a:t>savanyú kémhatás (</a:t>
            </a:r>
            <a:r>
              <a:rPr lang="hu-HU" sz="3000" dirty="0" err="1">
                <a:cs typeface="Times New Roman" panose="02020603050405020304" pitchFamily="18" charset="0"/>
              </a:rPr>
              <a:t>pH</a:t>
            </a:r>
            <a:r>
              <a:rPr lang="hu-HU" sz="3000" baseline="-25000" dirty="0" err="1">
                <a:cs typeface="Times New Roman" panose="02020603050405020304" pitchFamily="18" charset="0"/>
              </a:rPr>
              <a:t>KCl</a:t>
            </a:r>
            <a:r>
              <a:rPr lang="hu-HU" sz="3000" dirty="0">
                <a:cs typeface="Times New Roman" panose="02020603050405020304" pitchFamily="18" charset="0"/>
              </a:rPr>
              <a:t> </a:t>
            </a:r>
            <a:r>
              <a:rPr lang="hu-HU" sz="3000" dirty="0" smtClean="0">
                <a:cs typeface="Times New Roman" panose="02020603050405020304" pitchFamily="18" charset="0"/>
              </a:rPr>
              <a:t>5,17 - 5,34)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3000" dirty="0">
                <a:cs typeface="Times New Roman" panose="02020603050405020304" pitchFamily="18" charset="0"/>
              </a:rPr>
              <a:t>a</a:t>
            </a:r>
            <a:r>
              <a:rPr lang="hu-HU" sz="3000" dirty="0" smtClean="0">
                <a:cs typeface="Times New Roman" panose="02020603050405020304" pitchFamily="18" charset="0"/>
              </a:rPr>
              <a:t>lacsony foszfor- (</a:t>
            </a:r>
            <a:r>
              <a:rPr lang="hu-HU" sz="3000" dirty="0" err="1">
                <a:cs typeface="Times New Roman" panose="02020603050405020304" pitchFamily="18" charset="0"/>
              </a:rPr>
              <a:t>Al</a:t>
            </a:r>
            <a:r>
              <a:rPr lang="hu-HU" sz="3000" dirty="0">
                <a:cs typeface="Times New Roman" panose="02020603050405020304" pitchFamily="18" charset="0"/>
              </a:rPr>
              <a:t>-oldható P</a:t>
            </a:r>
            <a:r>
              <a:rPr lang="hu-HU" sz="3000" baseline="-25000" dirty="0">
                <a:cs typeface="Times New Roman" panose="02020603050405020304" pitchFamily="18" charset="0"/>
              </a:rPr>
              <a:t>2</a:t>
            </a:r>
            <a:r>
              <a:rPr lang="hu-HU" sz="3000" dirty="0">
                <a:cs typeface="Times New Roman" panose="02020603050405020304" pitchFamily="18" charset="0"/>
              </a:rPr>
              <a:t>O</a:t>
            </a:r>
            <a:r>
              <a:rPr lang="hu-HU" sz="3000" baseline="-25000" dirty="0">
                <a:cs typeface="Times New Roman" panose="02020603050405020304" pitchFamily="18" charset="0"/>
              </a:rPr>
              <a:t>5</a:t>
            </a:r>
            <a:r>
              <a:rPr lang="hu-HU" sz="3000" dirty="0">
                <a:cs typeface="Times New Roman" panose="02020603050405020304" pitchFamily="18" charset="0"/>
              </a:rPr>
              <a:t> 5,21 mg/100g</a:t>
            </a:r>
            <a:r>
              <a:rPr lang="hu-HU" sz="3000" dirty="0" smtClean="0">
                <a:cs typeface="Times New Roman" panose="02020603050405020304" pitchFamily="18" charset="0"/>
              </a:rPr>
              <a:t>), és közepes káliumtartalom (</a:t>
            </a:r>
            <a:r>
              <a:rPr lang="hu-HU" sz="3000" dirty="0" err="1">
                <a:cs typeface="Times New Roman" panose="02020603050405020304" pitchFamily="18" charset="0"/>
              </a:rPr>
              <a:t>Al</a:t>
            </a:r>
            <a:r>
              <a:rPr lang="hu-HU" sz="3000" dirty="0">
                <a:cs typeface="Times New Roman" panose="02020603050405020304" pitchFamily="18" charset="0"/>
              </a:rPr>
              <a:t>-oldható K</a:t>
            </a:r>
            <a:r>
              <a:rPr lang="hu-HU" sz="3000" baseline="-25000" dirty="0">
                <a:cs typeface="Times New Roman" panose="02020603050405020304" pitchFamily="18" charset="0"/>
              </a:rPr>
              <a:t>2</a:t>
            </a:r>
            <a:r>
              <a:rPr lang="hu-HU" sz="3000" dirty="0">
                <a:cs typeface="Times New Roman" panose="02020603050405020304" pitchFamily="18" charset="0"/>
              </a:rPr>
              <a:t>O 17,15 mg/100g</a:t>
            </a:r>
            <a:r>
              <a:rPr lang="hu-HU" sz="3000" dirty="0" smtClean="0"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3000" dirty="0">
                <a:cs typeface="Times New Roman" panose="02020603050405020304" pitchFamily="18" charset="0"/>
              </a:rPr>
              <a:t>t</a:t>
            </a:r>
            <a:r>
              <a:rPr lang="hu-HU" sz="3000" dirty="0" smtClean="0">
                <a:cs typeface="Times New Roman" panose="02020603050405020304" pitchFamily="18" charset="0"/>
              </a:rPr>
              <a:t>alaj fizikai féleség: homok (K</a:t>
            </a:r>
            <a:r>
              <a:rPr lang="hu-HU" sz="3000" baseline="-25000" dirty="0" smtClean="0">
                <a:cs typeface="Times New Roman" panose="02020603050405020304" pitchFamily="18" charset="0"/>
              </a:rPr>
              <a:t>A </a:t>
            </a:r>
            <a:r>
              <a:rPr lang="hu-HU" sz="3000" dirty="0" smtClean="0">
                <a:cs typeface="Times New Roman" panose="02020603050405020304" pitchFamily="18" charset="0"/>
              </a:rPr>
              <a:t>= 30&gt;)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276" y="1780511"/>
            <a:ext cx="7920000" cy="476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73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1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2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3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0727" y="731899"/>
            <a:ext cx="11287432" cy="1325563"/>
          </a:xfrm>
        </p:spPr>
        <p:txBody>
          <a:bodyPr>
            <a:normAutofit/>
          </a:bodyPr>
          <a:lstStyle/>
          <a:p>
            <a:pPr algn="ctr"/>
            <a:r>
              <a:rPr lang="hu-HU" sz="3800" b="1" dirty="0" smtClean="0">
                <a:latin typeface="+mn-lt"/>
                <a:cs typeface="Times New Roman" panose="02020603050405020304" pitchFamily="18" charset="0"/>
              </a:rPr>
              <a:t>A </a:t>
            </a:r>
            <a:r>
              <a:rPr lang="hu-HU" sz="3800" b="1" dirty="0">
                <a:latin typeface="+mn-lt"/>
                <a:cs typeface="Times New Roman" panose="02020603050405020304" pitchFamily="18" charset="0"/>
              </a:rPr>
              <a:t>k</a:t>
            </a:r>
            <a:r>
              <a:rPr lang="hu-HU" sz="3800" b="1" dirty="0" smtClean="0">
                <a:latin typeface="+mn-lt"/>
                <a:cs typeface="Times New Roman" panose="02020603050405020304" pitchFamily="18" charset="0"/>
              </a:rPr>
              <a:t>ísérleti terület bemutatása</a:t>
            </a:r>
            <a:endParaRPr lang="hu-HU" sz="3800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92" y="1703195"/>
            <a:ext cx="3647507" cy="515480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027051" y="1946787"/>
            <a:ext cx="686317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smtClean="0"/>
              <a:t>3 ültetési hálózat: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2,5 m × 2,5 m (a)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3,0 m × 3,0 m (b)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4,0 m × 4,0 m (c</a:t>
            </a:r>
            <a:r>
              <a:rPr lang="hu-HU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smtClean="0"/>
              <a:t>4 fajtajelölt klón, 1 államilag elismert fajta: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Püspökladányi (PL251) (1): 728 db/0,67 ha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b="1" dirty="0" err="1" smtClean="0"/>
              <a:t>Laposi</a:t>
            </a:r>
            <a:r>
              <a:rPr lang="hu-HU" sz="2400" b="1" dirty="0" smtClean="0"/>
              <a:t> (NK1) (2): 728 db/0,67 ha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b="1" dirty="0" smtClean="0"/>
              <a:t>Farkasszigeti (PL040) (3): 595 db/0,55 ha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Napkori (NK2) (4): 356 db/0,33 ha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b="1" dirty="0" smtClean="0"/>
              <a:t>Üllői (5): 478 db/0,44 ha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8658" y="1703195"/>
            <a:ext cx="738664" cy="48549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hu-HU" dirty="0" err="1" smtClean="0"/>
              <a:t>Ortofotó</a:t>
            </a:r>
            <a:r>
              <a:rPr lang="hu-HU" dirty="0" smtClean="0"/>
              <a:t> a napkori kísérleti ültetvényről.</a:t>
            </a:r>
          </a:p>
          <a:p>
            <a:pPr algn="ctr"/>
            <a:r>
              <a:rPr lang="hu-HU" dirty="0" smtClean="0"/>
              <a:t>Készítette: Dr. Szabó Gergely (</a:t>
            </a:r>
            <a:r>
              <a:rPr lang="hu-HU" dirty="0"/>
              <a:t>Napkor, 2022.06.16</a:t>
            </a:r>
            <a:r>
              <a:rPr lang="hu-HU" dirty="0" smtClean="0"/>
              <a:t>.)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01083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6" y="1084972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Magassági és vastagsági növekedés vizsgálata</a:t>
            </a:r>
            <a:endParaRPr lang="en-H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893DA-E919-7043-A1C2-4D4226691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296" y="2272884"/>
            <a:ext cx="10272981" cy="4265568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hu-HU" sz="3200" dirty="0" smtClean="0"/>
              <a:t>Magasság </a:t>
            </a:r>
            <a:r>
              <a:rPr lang="hu-HU" sz="3200" dirty="0"/>
              <a:t>és </a:t>
            </a:r>
            <a:r>
              <a:rPr lang="hu-HU" sz="3200" dirty="0" smtClean="0"/>
              <a:t>mellmagassági átmérő mérése</a:t>
            </a:r>
          </a:p>
          <a:p>
            <a:pPr marL="685800" lvl="2">
              <a:spcBef>
                <a:spcPts val="1000"/>
              </a:spcBef>
            </a:pPr>
            <a:r>
              <a:rPr lang="hu-HU" sz="3200" dirty="0" smtClean="0"/>
              <a:t>Mérés ideje: 2022. május – 2022. szeptember közötti időszakban, havi 1 alkalommal</a:t>
            </a:r>
          </a:p>
          <a:p>
            <a:pPr marL="685800" lvl="2">
              <a:spcBef>
                <a:spcPts val="1000"/>
              </a:spcBef>
            </a:pPr>
            <a:r>
              <a:rPr lang="hu-HU" sz="3200" dirty="0" smtClean="0"/>
              <a:t>Metodika: 30 mintafa kijelölése parcellánként, majd ezek mérése</a:t>
            </a:r>
          </a:p>
          <a:p>
            <a:pPr marL="685800" lvl="2">
              <a:spcBef>
                <a:spcPts val="1000"/>
              </a:spcBef>
            </a:pPr>
            <a:r>
              <a:rPr lang="hu-HU" sz="3200" dirty="0" smtClean="0"/>
              <a:t>Statisztikai elemzés</a:t>
            </a:r>
            <a:endParaRPr lang="hu-HU" sz="3200" dirty="0"/>
          </a:p>
          <a:p>
            <a:pPr marL="457200" lvl="1" indent="0">
              <a:buNone/>
            </a:pPr>
            <a:endParaRPr lang="hu-HU" dirty="0"/>
          </a:p>
          <a:p>
            <a:pPr lvl="1"/>
            <a:endParaRPr lang="hu-HU" dirty="0"/>
          </a:p>
          <a:p>
            <a:pPr lvl="1"/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630873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25" y="813808"/>
            <a:ext cx="11277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EREDMÉNYEK</a:t>
            </a:r>
            <a:br>
              <a:rPr lang="hu-HU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3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Laposi</a:t>
            </a:r>
            <a:r>
              <a:rPr lang="hu-HU" sz="3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és Farkasszigeti fajtajelölt klónok és az Üllői akác törzsátmérő és magassági növekedése (Napkor, 2022)</a:t>
            </a:r>
            <a:endParaRPr lang="en-HU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477134" y="2357036"/>
            <a:ext cx="1038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 err="1" smtClean="0"/>
              <a:t>Laposi</a:t>
            </a:r>
            <a:endParaRPr lang="hu-HU" sz="2400" b="1" i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174526" y="2330697"/>
            <a:ext cx="1942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 smtClean="0"/>
              <a:t>Farkasszigeti</a:t>
            </a:r>
            <a:endParaRPr lang="hu-HU" sz="2400" b="1" i="1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9784355" y="2357035"/>
            <a:ext cx="846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 smtClean="0"/>
              <a:t>Üllői</a:t>
            </a:r>
            <a:endParaRPr lang="hu-HU" sz="2400" b="1" i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45763"/>
            <a:ext cx="3960000" cy="237868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05" y="2846320"/>
            <a:ext cx="3960605" cy="237904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8206" y="2845764"/>
            <a:ext cx="3960000" cy="2378681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6675" y="2845764"/>
            <a:ext cx="3961531" cy="23796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9914" y="2832232"/>
            <a:ext cx="3960000" cy="2378681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9914" y="2832231"/>
            <a:ext cx="3960000" cy="237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01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873</TotalTime>
  <Words>2043</Words>
  <Application>Microsoft Office PowerPoint</Application>
  <PresentationFormat>Szélesvásznú</PresentationFormat>
  <Paragraphs>152</Paragraphs>
  <Slides>17</Slides>
  <Notes>15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Times New Roman</vt:lpstr>
      <vt:lpstr>Office Theme</vt:lpstr>
      <vt:lpstr>PowerPoint-bemutató</vt:lpstr>
      <vt:lpstr>PowerPoint-bemutató</vt:lpstr>
      <vt:lpstr>BEVEZETÉS</vt:lpstr>
      <vt:lpstr>Napkori akác iparifa-ültetvény kísérlet célja</vt:lpstr>
      <vt:lpstr>A KÍSÉRLETI TERÜLET BEMUTATÁSA</vt:lpstr>
      <vt:lpstr>A KÍSÉRLETI TERÜLET BEMUTATÁSA</vt:lpstr>
      <vt:lpstr>A kísérleti terület bemutatása</vt:lpstr>
      <vt:lpstr>Magassági és vastagsági növekedés vizsgálata</vt:lpstr>
      <vt:lpstr>EREDMÉNYEK Laposi és Farkasszigeti fajtajelölt klónok és az Üllői akác törzsátmérő és magassági növekedése (Napkor, 2022)</vt:lpstr>
      <vt:lpstr>PowerPoint-bemutató</vt:lpstr>
      <vt:lpstr>PowerPoint-bemutató</vt:lpstr>
      <vt:lpstr>Eddig elért eredmények</vt:lpstr>
      <vt:lpstr>PowerPoint-bemutató</vt:lpstr>
      <vt:lpstr>Publikációk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Ábri Tamás</dc:creator>
  <cp:lastModifiedBy>Ábri Tamás</cp:lastModifiedBy>
  <cp:revision>96</cp:revision>
  <dcterms:created xsi:type="dcterms:W3CDTF">2021-07-12T08:47:21Z</dcterms:created>
  <dcterms:modified xsi:type="dcterms:W3CDTF">2023-11-08T17:58:02Z</dcterms:modified>
</cp:coreProperties>
</file>